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embeddedFontLst>
    <p:embeddedFont>
      <p:font typeface="Roboto"/>
      <p:regular r:id="rId82"/>
      <p:bold r:id="rId83"/>
      <p:italic r:id="rId84"/>
      <p:boldItalic r:id="rId85"/>
    </p:embeddedFont>
    <p:embeddedFont>
      <p:font typeface="Roboto Medium"/>
      <p:regular r:id="rId86"/>
      <p:bold r:id="rId87"/>
      <p:italic r:id="rId88"/>
      <p:boldItalic r:id="rId89"/>
    </p:embeddedFont>
    <p:embeddedFont>
      <p:font typeface="Playfair Display"/>
      <p:regular r:id="rId90"/>
      <p:bold r:id="rId91"/>
      <p:italic r:id="rId92"/>
      <p:boldItalic r:id="rId93"/>
    </p:embeddedFont>
    <p:embeddedFont>
      <p:font typeface="Lato"/>
      <p:regular r:id="rId94"/>
      <p:bold r:id="rId95"/>
      <p:italic r:id="rId96"/>
      <p:boldItalic r:id="rId97"/>
    </p:embeddedFont>
    <p:embeddedFont>
      <p:font typeface="Fira Sans Extra Condensed Medium"/>
      <p:regular r:id="rId98"/>
      <p:bold r:id="rId99"/>
      <p:italic r:id="rId100"/>
      <p:boldItalic r:id="rId101"/>
    </p:embeddedFont>
    <p:embeddedFont>
      <p:font typeface="Fira Sans Extra Condensed"/>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5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20A9FC-EFB8-42F7-B5E5-9BF64085BA9C}">
  <a:tblStyle styleId="{A820A9FC-EFB8-42F7-B5E5-9BF64085BA9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55"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schemas.openxmlformats.org/officeDocument/2006/relationships/font" Target="fonts/FiraSansExtraCondensed-boldItalic.fntdata"/><Relationship Id="rId104" Type="http://schemas.openxmlformats.org/officeDocument/2006/relationships/font" Target="fonts/FiraSansExtraCondense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FiraSansExtraCondensed-bold.fntdata"/><Relationship Id="rId102" Type="http://schemas.openxmlformats.org/officeDocument/2006/relationships/font" Target="fonts/FiraSansExtraCondensed-regular.fntdata"/><Relationship Id="rId101" Type="http://schemas.openxmlformats.org/officeDocument/2006/relationships/font" Target="fonts/FiraSansExtraCondensedMedium-boldItalic.fntdata"/><Relationship Id="rId100" Type="http://schemas.openxmlformats.org/officeDocument/2006/relationships/font" Target="fonts/FiraSansExtraCondensedMedium-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bold.fntdata"/><Relationship Id="rId94" Type="http://schemas.openxmlformats.org/officeDocument/2006/relationships/font" Target="fonts/Lato-regular.fntdata"/><Relationship Id="rId97" Type="http://schemas.openxmlformats.org/officeDocument/2006/relationships/font" Target="fonts/Lato-boldItalic.fntdata"/><Relationship Id="rId96" Type="http://schemas.openxmlformats.org/officeDocument/2006/relationships/font" Target="fonts/Lato-italic.fntdata"/><Relationship Id="rId11" Type="http://schemas.openxmlformats.org/officeDocument/2006/relationships/slide" Target="slides/slide5.xml"/><Relationship Id="rId99" Type="http://schemas.openxmlformats.org/officeDocument/2006/relationships/font" Target="fonts/FiraSansExtraCondensedMedium-bold.fntdata"/><Relationship Id="rId10" Type="http://schemas.openxmlformats.org/officeDocument/2006/relationships/slide" Target="slides/slide4.xml"/><Relationship Id="rId98" Type="http://schemas.openxmlformats.org/officeDocument/2006/relationships/font" Target="fonts/FiraSansExtraCondensedMedium-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layfairDisplay-bold.fntdata"/><Relationship Id="rId90" Type="http://schemas.openxmlformats.org/officeDocument/2006/relationships/font" Target="fonts/PlayfairDisplay-regular.fntdata"/><Relationship Id="rId93" Type="http://schemas.openxmlformats.org/officeDocument/2006/relationships/font" Target="fonts/PlayfairDisplay-boldItalic.fntdata"/><Relationship Id="rId92" Type="http://schemas.openxmlformats.org/officeDocument/2006/relationships/font" Target="fonts/PlayfairDisplay-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RobotoMedium-regular.fntdata"/><Relationship Id="rId85" Type="http://schemas.openxmlformats.org/officeDocument/2006/relationships/font" Target="fonts/Roboto-boldItalic.fntdata"/><Relationship Id="rId88" Type="http://schemas.openxmlformats.org/officeDocument/2006/relationships/font" Target="fonts/RobotoMedium-italic.fntdata"/><Relationship Id="rId87" Type="http://schemas.openxmlformats.org/officeDocument/2006/relationships/font" Target="fonts/RobotoMedium-bold.fntdata"/><Relationship Id="rId89" Type="http://schemas.openxmlformats.org/officeDocument/2006/relationships/font" Target="fonts/RobotoMedium-boldItalic.fntdata"/><Relationship Id="rId80" Type="http://schemas.openxmlformats.org/officeDocument/2006/relationships/slide" Target="slides/slide74.xml"/><Relationship Id="rId82" Type="http://schemas.openxmlformats.org/officeDocument/2006/relationships/font" Target="fonts/Roboto-regular.fntdata"/><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12d64975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d12d64975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12d64975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d12d64975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12d64975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12d64975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12d64975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d12d64975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12d64975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12d649750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d12d649750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d12d649750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d12d649750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d12d649750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d12d649750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d12d649750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d12d649750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d12d649750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d12d649750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d12d64975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d12d6497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d12d6497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d12d649750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d12d649750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d12d649750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d12d649750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d12d64975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d12d64975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d12d649750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d12d649750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d12d649750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d12d649750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d12d649750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d12d649750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d12d649750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d12d649750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ff59b644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ff59b644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04800" marR="304800" rtl="0" algn="l">
              <a:lnSpc>
                <a:spcPct val="150000"/>
              </a:lnSpc>
              <a:spcBef>
                <a:spcPts val="600"/>
              </a:spcBef>
              <a:spcAft>
                <a:spcPts val="120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d2734261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d2734261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04800" marR="304800" rtl="0" algn="l">
              <a:lnSpc>
                <a:spcPct val="150000"/>
              </a:lnSpc>
              <a:spcBef>
                <a:spcPts val="600"/>
              </a:spcBef>
              <a:spcAft>
                <a:spcPts val="120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d273426120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d27342612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d12d6497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d12d6497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65e2dad2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65e2dad2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d275bca9a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d275bca9a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d275bca9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d275bca9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965e2dad2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965e2dad2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d273426120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d273426120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d275bca9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d275bca9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d275bca9a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d275bca9a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d275bca9a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d275bca9a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d275bca9a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d275bca9a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d275bca9a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d275bca9a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12d64975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12d64975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d275bca9a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d275bca9a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d275bca9a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d275bca9a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d275bca9a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d275bca9a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d275bca9a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d275bca9a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d275bca9a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d275bca9a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d275bca9a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d275bca9a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d275bca9a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d275bca9a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d275bca9a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d275bca9a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d275bca9a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d275bca9a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d275bca9a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d275bca9a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12d64975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12d64975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d275bca9a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d275bca9a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d275bca9ae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d275bca9a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d275bca9a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d275bca9a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d275bca9a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d275bca9a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d275bca9ae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d275bca9ae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d2734261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d2734261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Sej</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d27342612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d27342612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s">
                <a:solidFill>
                  <a:schemeClr val="dk1"/>
                </a:solidFill>
              </a:rPr>
              <a:t>"Why Scale Agile" addresses the question of why an organization should scale Agile and the potential advantages they can gain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d27342612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d27342612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s">
                <a:solidFill>
                  <a:schemeClr val="dk1"/>
                </a:solidFill>
                <a:latin typeface="Roboto"/>
                <a:ea typeface="Roboto"/>
                <a:cs typeface="Roboto"/>
                <a:sym typeface="Roboto"/>
              </a:rPr>
              <a:t>"Key Components of Scaling Agile" outlines the specific components or mechanisms that an organization needs to put in place to successfully scale Agile</a:t>
            </a:r>
            <a:endParaRPr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d27342612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d27342612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Sej</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d2734261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d2734261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Sej</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12d64975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12d64975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d27342612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d27342612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Sej</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d27342612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d27342612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d27342612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d27342612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d273426120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d273426120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d273426120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d273426120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s">
                <a:solidFill>
                  <a:srgbClr val="FF0000"/>
                </a:solidFill>
              </a:rPr>
              <a:t>Speaker Notes:</a:t>
            </a:r>
            <a:endParaRPr i="1">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lang="es">
                <a:solidFill>
                  <a:srgbClr val="FF0000"/>
                </a:solidFill>
              </a:rPr>
              <a:t>In Agile environments, measuring success goes beyond traditional project management metrics. Here's why focusing on these key aspects is crucial:</a:t>
            </a:r>
            <a:endParaRPr>
              <a:solidFill>
                <a:srgbClr val="FF0000"/>
              </a:solidFill>
            </a:endParaRPr>
          </a:p>
          <a:p>
            <a:pPr indent="-298450" lvl="0" marL="457200" rtl="0" algn="l">
              <a:lnSpc>
                <a:spcPct val="115000"/>
              </a:lnSpc>
              <a:spcBef>
                <a:spcPts val="1200"/>
              </a:spcBef>
              <a:spcAft>
                <a:spcPts val="0"/>
              </a:spcAft>
              <a:buClr>
                <a:srgbClr val="FF0000"/>
              </a:buClr>
              <a:buSzPts val="1100"/>
              <a:buChar char="●"/>
            </a:pPr>
            <a:r>
              <a:rPr b="1" lang="es">
                <a:solidFill>
                  <a:srgbClr val="FF0000"/>
                </a:solidFill>
              </a:rPr>
              <a:t>Project Velocity:</a:t>
            </a:r>
            <a:r>
              <a:rPr lang="es">
                <a:solidFill>
                  <a:srgbClr val="FF0000"/>
                </a:solidFill>
              </a:rPr>
              <a:t> Tracks the team's ability to deliver value through completed user stories per sprint. It helps identify trends, forecast future work, and improve efficiency.</a:t>
            </a:r>
            <a:endParaRPr>
              <a:solidFill>
                <a:srgbClr val="FF0000"/>
              </a:solidFill>
            </a:endParaRPr>
          </a:p>
          <a:p>
            <a:pPr indent="-298450" lvl="0" marL="457200" rtl="0" algn="l">
              <a:lnSpc>
                <a:spcPct val="115000"/>
              </a:lnSpc>
              <a:spcBef>
                <a:spcPts val="0"/>
              </a:spcBef>
              <a:spcAft>
                <a:spcPts val="0"/>
              </a:spcAft>
              <a:buClr>
                <a:srgbClr val="FF0000"/>
              </a:buClr>
              <a:buSzPts val="1100"/>
              <a:buChar char="●"/>
            </a:pPr>
            <a:r>
              <a:rPr b="1" lang="es">
                <a:solidFill>
                  <a:srgbClr val="FF0000"/>
                </a:solidFill>
              </a:rPr>
              <a:t>Product Quality:</a:t>
            </a:r>
            <a:r>
              <a:rPr lang="es">
                <a:solidFill>
                  <a:srgbClr val="FF0000"/>
                </a:solidFill>
              </a:rPr>
              <a:t> Ensuring a high-quality product is paramount. Low defect rates and positive user satisfaction surveys indicate a product that meets user needs and expectations.</a:t>
            </a:r>
            <a:endParaRPr>
              <a:solidFill>
                <a:srgbClr val="FF0000"/>
              </a:solidFill>
            </a:endParaRPr>
          </a:p>
          <a:p>
            <a:pPr indent="-298450" lvl="0" marL="457200" rtl="0" algn="l">
              <a:lnSpc>
                <a:spcPct val="115000"/>
              </a:lnSpc>
              <a:spcBef>
                <a:spcPts val="0"/>
              </a:spcBef>
              <a:spcAft>
                <a:spcPts val="0"/>
              </a:spcAft>
              <a:buClr>
                <a:srgbClr val="FF0000"/>
              </a:buClr>
              <a:buSzPts val="1100"/>
              <a:buChar char="●"/>
            </a:pPr>
            <a:r>
              <a:rPr b="1" lang="es">
                <a:solidFill>
                  <a:srgbClr val="FF0000"/>
                </a:solidFill>
              </a:rPr>
              <a:t>Team Performance:</a:t>
            </a:r>
            <a:r>
              <a:rPr lang="es">
                <a:solidFill>
                  <a:srgbClr val="FF0000"/>
                </a:solidFill>
              </a:rPr>
              <a:t> Effective collaboration, communication, and high morale are essential for Agile teams. Team members who work well together are more productive and produce better results.</a:t>
            </a:r>
            <a:endParaRPr>
              <a:solidFill>
                <a:srgbClr val="FF0000"/>
              </a:solidFill>
            </a:endParaRPr>
          </a:p>
          <a:p>
            <a:pPr indent="-298450" lvl="0" marL="457200" rtl="0" algn="l">
              <a:lnSpc>
                <a:spcPct val="115000"/>
              </a:lnSpc>
              <a:spcBef>
                <a:spcPts val="0"/>
              </a:spcBef>
              <a:spcAft>
                <a:spcPts val="0"/>
              </a:spcAft>
              <a:buClr>
                <a:srgbClr val="FF0000"/>
              </a:buClr>
              <a:buSzPts val="1100"/>
              <a:buChar char="●"/>
            </a:pPr>
            <a:r>
              <a:rPr b="1" lang="es">
                <a:solidFill>
                  <a:srgbClr val="FF0000"/>
                </a:solidFill>
              </a:rPr>
              <a:t>Business Outcomes:</a:t>
            </a:r>
            <a:r>
              <a:rPr lang="es">
                <a:solidFill>
                  <a:srgbClr val="FF0000"/>
                </a:solidFill>
              </a:rPr>
              <a:t> Ultimately, Agile projects aim to deliver business value. Tracking metrics like revenue growth, cost reduction, and customer satisfaction helps demonstrate the positive impact of Agile practices on the organization's success.</a:t>
            </a:r>
            <a:endParaRPr>
              <a:solidFill>
                <a:srgbClr val="FF0000"/>
              </a:solidFill>
            </a:endParaRPr>
          </a:p>
          <a:p>
            <a:pPr indent="0" lvl="0" marL="0" rtl="0" algn="l">
              <a:lnSpc>
                <a:spcPct val="115000"/>
              </a:lnSpc>
              <a:spcBef>
                <a:spcPts val="1200"/>
              </a:spcBef>
              <a:spcAft>
                <a:spcPts val="1200"/>
              </a:spcAft>
              <a:buClr>
                <a:schemeClr val="dk1"/>
              </a:buClr>
              <a:buSzPts val="1100"/>
              <a:buFont typeface="Arial"/>
              <a:buNone/>
            </a:pPr>
            <a:r>
              <a:rPr lang="es">
                <a:solidFill>
                  <a:srgbClr val="FF0000"/>
                </a:solidFill>
              </a:rPr>
              <a:t>By measuring and analyzing these aspects, we gain valuable insights into the effectiveness of our Agile implementation and can continuously improve our processes to achieve optimal outcomes.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d275bca9a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d275bca9a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d27342612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d27342612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While Agile methodologies, such as Scrum and Kanban, are widely adopted for software development, it's essential to compare them with other project management frameworks to understand their strengths and limitations.</a:t>
            </a:r>
            <a:endParaRPr/>
          </a:p>
          <a:p>
            <a:pPr indent="0" lvl="0" marL="0" rtl="0" algn="l">
              <a:spcBef>
                <a:spcPts val="120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d273426120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d273426120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d27342612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d27342612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d273426120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d273426120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s">
                <a:solidFill>
                  <a:schemeClr val="dk1"/>
                </a:solidFill>
              </a:rPr>
              <a:t>When choosing a framework, organizations should consider their culture, project complexity, team skills, and overall business objectives. Agile methodologies excel in rapidly changing environments and prioritize customer collaboration and frequent delivery of working software. However, other frameworks may be more suitable for projects with strict regulatory requirements or well-defined, unchanging scopes.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12d64975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12d64975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d275bca9a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d275bca9a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d273426120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2d273426120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Sej</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d275bca9a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d275bca9a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Sej</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d2acbcb3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d2acbcb3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Sej</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d2acbcb37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d2acbcb37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Sej</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96a1177a11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96a1177a11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12d64975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d12d64975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12d64975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12d64975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184300" y="1473713"/>
            <a:ext cx="3300900" cy="15357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5472760" y="2974989"/>
            <a:ext cx="27237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1">
  <p:cSld name="CUSTOM">
    <p:spTree>
      <p:nvGrpSpPr>
        <p:cNvPr id="46" name="Shape 46"/>
        <p:cNvGrpSpPr/>
        <p:nvPr/>
      </p:nvGrpSpPr>
      <p:grpSpPr>
        <a:xfrm>
          <a:off x="0" y="0"/>
          <a:ext cx="0" cy="0"/>
          <a:chOff x="0" y="0"/>
          <a:chExt cx="0" cy="0"/>
        </a:xfrm>
      </p:grpSpPr>
      <p:sp>
        <p:nvSpPr>
          <p:cNvPr id="47" name="Google Shape;47;p13"/>
          <p:cNvSpPr txBox="1"/>
          <p:nvPr>
            <p:ph type="title"/>
          </p:nvPr>
        </p:nvSpPr>
        <p:spPr>
          <a:xfrm flipH="1">
            <a:off x="674800" y="1555775"/>
            <a:ext cx="2070300" cy="848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8" name="Google Shape;48;p13"/>
          <p:cNvSpPr txBox="1"/>
          <p:nvPr>
            <p:ph idx="1" type="subTitle"/>
          </p:nvPr>
        </p:nvSpPr>
        <p:spPr>
          <a:xfrm flipH="1">
            <a:off x="660325" y="2472925"/>
            <a:ext cx="2070300" cy="111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2">
  <p:cSld name="CUSTOM_1">
    <p:spTree>
      <p:nvGrpSpPr>
        <p:cNvPr id="49" name="Shape 49"/>
        <p:cNvGrpSpPr/>
        <p:nvPr/>
      </p:nvGrpSpPr>
      <p:grpSpPr>
        <a:xfrm>
          <a:off x="0" y="0"/>
          <a:ext cx="0" cy="0"/>
          <a:chOff x="0" y="0"/>
          <a:chExt cx="0" cy="0"/>
        </a:xfrm>
      </p:grpSpPr>
      <p:sp>
        <p:nvSpPr>
          <p:cNvPr id="50" name="Google Shape;50;p14"/>
          <p:cNvSpPr txBox="1"/>
          <p:nvPr>
            <p:ph type="title"/>
          </p:nvPr>
        </p:nvSpPr>
        <p:spPr>
          <a:xfrm>
            <a:off x="673375" y="1492063"/>
            <a:ext cx="2484300" cy="848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1" name="Google Shape;51;p14"/>
          <p:cNvSpPr txBox="1"/>
          <p:nvPr>
            <p:ph idx="1" type="subTitle"/>
          </p:nvPr>
        </p:nvSpPr>
        <p:spPr>
          <a:xfrm>
            <a:off x="658800" y="2449313"/>
            <a:ext cx="2513400" cy="12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2" name="Shape 52"/>
        <p:cNvGrpSpPr/>
        <p:nvPr/>
      </p:nvGrpSpPr>
      <p:grpSpPr>
        <a:xfrm>
          <a:off x="0" y="0"/>
          <a:ext cx="0" cy="0"/>
          <a:chOff x="0" y="0"/>
          <a:chExt cx="0" cy="0"/>
        </a:xfrm>
      </p:grpSpPr>
      <p:sp>
        <p:nvSpPr>
          <p:cNvPr id="53" name="Google Shape;53;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 name="Google Shape;54;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 name="Google Shape;5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 name="Google Shape;16;p4"/>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2857489" y="536650"/>
            <a:ext cx="34290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indent="-317500" lvl="1" marL="914400" rtl="0">
              <a:lnSpc>
                <a:spcPct val="115000"/>
              </a:lnSpc>
              <a:spcBef>
                <a:spcPts val="1600"/>
              </a:spcBef>
              <a:spcAft>
                <a:spcPts val="0"/>
              </a:spcAft>
              <a:buClr>
                <a:srgbClr val="434343"/>
              </a:buClr>
              <a:buSzPts val="1400"/>
              <a:buFont typeface="Roboto"/>
              <a:buChar char="○"/>
              <a:defRPr sz="1400">
                <a:solidFill>
                  <a:srgbClr val="434343"/>
                </a:solidFill>
                <a:latin typeface="Roboto"/>
                <a:ea typeface="Roboto"/>
                <a:cs typeface="Roboto"/>
                <a:sym typeface="Roboto"/>
              </a:defRPr>
            </a:lvl2pPr>
            <a:lvl3pPr indent="-317500" lvl="2" marL="1371600" rtl="0">
              <a:lnSpc>
                <a:spcPct val="115000"/>
              </a:lnSpc>
              <a:spcBef>
                <a:spcPts val="1600"/>
              </a:spcBef>
              <a:spcAft>
                <a:spcPts val="0"/>
              </a:spcAft>
              <a:buClr>
                <a:srgbClr val="434343"/>
              </a:buClr>
              <a:buSzPts val="1400"/>
              <a:buFont typeface="Roboto"/>
              <a:buChar char="■"/>
              <a:defRPr sz="1400">
                <a:solidFill>
                  <a:srgbClr val="434343"/>
                </a:solidFill>
                <a:latin typeface="Roboto"/>
                <a:ea typeface="Roboto"/>
                <a:cs typeface="Roboto"/>
                <a:sym typeface="Roboto"/>
              </a:defRPr>
            </a:lvl3pPr>
            <a:lvl4pPr indent="-317500" lvl="3" marL="1828800" rtl="0">
              <a:lnSpc>
                <a:spcPct val="115000"/>
              </a:lnSpc>
              <a:spcBef>
                <a:spcPts val="1600"/>
              </a:spcBef>
              <a:spcAft>
                <a:spcPts val="0"/>
              </a:spcAft>
              <a:buClr>
                <a:srgbClr val="434343"/>
              </a:buClr>
              <a:buSzPts val="1400"/>
              <a:buFont typeface="Roboto"/>
              <a:buChar char="●"/>
              <a:defRPr sz="1400">
                <a:solidFill>
                  <a:srgbClr val="434343"/>
                </a:solidFill>
                <a:latin typeface="Roboto"/>
                <a:ea typeface="Roboto"/>
                <a:cs typeface="Roboto"/>
                <a:sym typeface="Roboto"/>
              </a:defRPr>
            </a:lvl4pPr>
            <a:lvl5pPr indent="-317500" lvl="4" marL="2286000" rtl="0">
              <a:lnSpc>
                <a:spcPct val="115000"/>
              </a:lnSpc>
              <a:spcBef>
                <a:spcPts val="1600"/>
              </a:spcBef>
              <a:spcAft>
                <a:spcPts val="0"/>
              </a:spcAft>
              <a:buClr>
                <a:srgbClr val="434343"/>
              </a:buClr>
              <a:buSzPts val="1400"/>
              <a:buFont typeface="Roboto"/>
              <a:buChar char="○"/>
              <a:defRPr sz="1400">
                <a:solidFill>
                  <a:srgbClr val="434343"/>
                </a:solidFill>
                <a:latin typeface="Roboto"/>
                <a:ea typeface="Roboto"/>
                <a:cs typeface="Roboto"/>
                <a:sym typeface="Roboto"/>
              </a:defRPr>
            </a:lvl5pPr>
            <a:lvl6pPr indent="-317500" lvl="5" marL="2743200" rtl="0">
              <a:lnSpc>
                <a:spcPct val="115000"/>
              </a:lnSpc>
              <a:spcBef>
                <a:spcPts val="1600"/>
              </a:spcBef>
              <a:spcAft>
                <a:spcPts val="0"/>
              </a:spcAft>
              <a:buClr>
                <a:srgbClr val="434343"/>
              </a:buClr>
              <a:buSzPts val="1400"/>
              <a:buFont typeface="Roboto"/>
              <a:buChar char="■"/>
              <a:defRPr sz="1400">
                <a:solidFill>
                  <a:srgbClr val="434343"/>
                </a:solidFill>
                <a:latin typeface="Roboto"/>
                <a:ea typeface="Roboto"/>
                <a:cs typeface="Roboto"/>
                <a:sym typeface="Roboto"/>
              </a:defRPr>
            </a:lvl6pPr>
            <a:lvl7pPr indent="-317500" lvl="6" marL="3200400" rtl="0">
              <a:lnSpc>
                <a:spcPct val="115000"/>
              </a:lnSpc>
              <a:spcBef>
                <a:spcPts val="1600"/>
              </a:spcBef>
              <a:spcAft>
                <a:spcPts val="0"/>
              </a:spcAft>
              <a:buClr>
                <a:srgbClr val="434343"/>
              </a:buClr>
              <a:buSzPts val="1400"/>
              <a:buFont typeface="Roboto"/>
              <a:buChar char="●"/>
              <a:defRPr sz="1400">
                <a:solidFill>
                  <a:srgbClr val="434343"/>
                </a:solidFill>
                <a:latin typeface="Roboto"/>
                <a:ea typeface="Roboto"/>
                <a:cs typeface="Roboto"/>
                <a:sym typeface="Roboto"/>
              </a:defRPr>
            </a:lvl7pPr>
            <a:lvl8pPr indent="-317500" lvl="7" marL="3657600" rtl="0">
              <a:lnSpc>
                <a:spcPct val="115000"/>
              </a:lnSpc>
              <a:spcBef>
                <a:spcPts val="1600"/>
              </a:spcBef>
              <a:spcAft>
                <a:spcPts val="0"/>
              </a:spcAft>
              <a:buClr>
                <a:srgbClr val="434343"/>
              </a:buClr>
              <a:buSzPts val="1400"/>
              <a:buFont typeface="Roboto"/>
              <a:buChar char="○"/>
              <a:defRPr sz="1400">
                <a:solidFill>
                  <a:srgbClr val="434343"/>
                </a:solidFill>
                <a:latin typeface="Roboto"/>
                <a:ea typeface="Roboto"/>
                <a:cs typeface="Roboto"/>
                <a:sym typeface="Roboto"/>
              </a:defRPr>
            </a:lvl8pPr>
            <a:lvl9pPr indent="-317500" lvl="8" marL="4114800" rtl="0">
              <a:lnSpc>
                <a:spcPct val="115000"/>
              </a:lnSpc>
              <a:spcBef>
                <a:spcPts val="1600"/>
              </a:spcBef>
              <a:spcAft>
                <a:spcPts val="1600"/>
              </a:spcAft>
              <a:buClr>
                <a:srgbClr val="434343"/>
              </a:buClr>
              <a:buSzPts val="1400"/>
              <a:buFont typeface="Roboto"/>
              <a:buChar char="■"/>
              <a:defRPr sz="1400">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58">
          <p15:clr>
            <a:srgbClr val="EA4335"/>
          </p15:clr>
        </p15:guide>
        <p15:guide id="3" pos="5472">
          <p15:clr>
            <a:srgbClr val="EA4335"/>
          </p15:clr>
        </p15:guide>
        <p15:guide id="4" orient="horz" pos="2982">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47.pn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www.productplan.com/glossary/agile-framewor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s://kissflow.com/project/agile/creating-agile-user-stories/" TargetMode="External"/><Relationship Id="rId4" Type="http://schemas.openxmlformats.org/officeDocument/2006/relationships/hyperlink" Target="https://kissflow.com/project/agile/velocity-in-agile/" TargetMode="External"/><Relationship Id="rId5" Type="http://schemas.openxmlformats.org/officeDocument/2006/relationships/hyperlink" Target="https://kissflow.com/project/team/how-to-create-a-product-roadmap/" TargetMode="External"/><Relationship Id="rId6"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5.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6.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 Id="rId3" Type="http://schemas.openxmlformats.org/officeDocument/2006/relationships/image" Target="../media/image5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1" Type="http://schemas.openxmlformats.org/officeDocument/2006/relationships/hyperlink" Target="https://www.workplace.com/blog/agile-collaboration" TargetMode="External"/><Relationship Id="rId10" Type="http://schemas.openxmlformats.org/officeDocument/2006/relationships/hyperlink" Target="https://www.alexanderjsingleton.com/google-adwords-the-art-of-scrum-quintuple-constraint/" TargetMode="External"/><Relationship Id="rId13" Type="http://schemas.openxmlformats.org/officeDocument/2006/relationships/hyperlink" Target="https://lucid.co/blog/agile-implementation-challenges" TargetMode="External"/><Relationship Id="rId12" Type="http://schemas.openxmlformats.org/officeDocument/2006/relationships/hyperlink" Target="https://www.wrike.com/agile-guide/benefits-of-agile/" TargetMode="External"/><Relationship Id="rId1" Type="http://schemas.openxmlformats.org/officeDocument/2006/relationships/slideLayout" Target="../slideLayouts/slideLayout10.xml"/><Relationship Id="rId2" Type="http://schemas.openxmlformats.org/officeDocument/2006/relationships/notesSlide" Target="../notesSlides/notesSlide72.xml"/><Relationship Id="rId3" Type="http://schemas.openxmlformats.org/officeDocument/2006/relationships/hyperlink" Target="https://revstarconsulting.com/blog/5-key-principles-of-agile-methodology-and-how-to-apply-them" TargetMode="External"/><Relationship Id="rId4" Type="http://schemas.openxmlformats.org/officeDocument/2006/relationships/hyperlink" Target="https://revstarconsulting.com/blog/5-key-principles-of-agile-methodology-and-how-to-apply-them" TargetMode="External"/><Relationship Id="rId9" Type="http://schemas.openxmlformats.org/officeDocument/2006/relationships/hyperlink" Target="https://bluebik.com/blogs/7370#" TargetMode="External"/><Relationship Id="rId5" Type="http://schemas.openxmlformats.org/officeDocument/2006/relationships/hyperlink" Target="https://revstarconsulting.com/blog/5-key-principles-of-agile-methodology-and-how-to-apply-them" TargetMode="External"/><Relationship Id="rId6" Type="http://schemas.openxmlformats.org/officeDocument/2006/relationships/hyperlink" Target="https://revstarconsulting.com/blog/5-key-principles-of-agile-methodology-and-how-to-apply-them" TargetMode="External"/><Relationship Id="rId7" Type="http://schemas.openxmlformats.org/officeDocument/2006/relationships/hyperlink" Target="https://revstarconsulting.com/blog/5-key-principles-of-agile-methodology-and-how-to-apply-them" TargetMode="External"/><Relationship Id="rId8" Type="http://schemas.openxmlformats.org/officeDocument/2006/relationships/hyperlink" Target="https://revstarconsulting.com/blog/5-key-principles-of-agile-methodology-and-how-to-apply-them" TargetMode="External"/></Relationships>
</file>

<file path=ppt/slides/_rels/slide73.xml.rels><?xml version="1.0" encoding="UTF-8" standalone="yes"?><Relationships xmlns="http://schemas.openxmlformats.org/package/2006/relationships"><Relationship Id="rId11" Type="http://schemas.openxmlformats.org/officeDocument/2006/relationships/hyperlink" Target="https://bluebik.com/blogs/7370#" TargetMode="External"/><Relationship Id="rId10" Type="http://schemas.openxmlformats.org/officeDocument/2006/relationships/hyperlink" Target="https://businessagility.institute/learn/agile-strategy/314" TargetMode="External"/><Relationship Id="rId13" Type="http://schemas.openxmlformats.org/officeDocument/2006/relationships/hyperlink" Target="https://kissflow.com/project/agile/benefits-of-burndown-charts/#:~:text=In%20agile%20projects%2C%20burndown%20charts,how%20much%20work%20is%20left." TargetMode="External"/><Relationship Id="rId12" Type="http://schemas.openxmlformats.org/officeDocument/2006/relationships/hyperlink" Target="https://www.workplace.com/blog/agile-collaboration" TargetMode="External"/><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hyperlink" Target="https://bluebik.com/blogs/7370#" TargetMode="External"/><Relationship Id="rId4" Type="http://schemas.openxmlformats.org/officeDocument/2006/relationships/hyperlink" Target="https://www.techtarget.com/searchcio/definition/Agile-Manifesto" TargetMode="External"/><Relationship Id="rId9" Type="http://schemas.openxmlformats.org/officeDocument/2006/relationships/hyperlink" Target="https://semaphoreci.com/blog/strategies-agile-implementation" TargetMode="External"/><Relationship Id="rId5" Type="http://schemas.openxmlformats.org/officeDocument/2006/relationships/hyperlink" Target="https://www.agilealliance.org/agile101/12-principles-behind-the-agile-manifesto/" TargetMode="External"/><Relationship Id="rId6" Type="http://schemas.openxmlformats.org/officeDocument/2006/relationships/hyperlink" Target="https://www.productplan.com/glossary/agile-values/" TargetMode="External"/><Relationship Id="rId7" Type="http://schemas.openxmlformats.org/officeDocument/2006/relationships/hyperlink" Target="https://www.productplan.com/glossary/agile-manifesto/" TargetMode="External"/><Relationship Id="rId8" Type="http://schemas.openxmlformats.org/officeDocument/2006/relationships/hyperlink" Target="https://www.knowledgehut.com/blog/agile/agile-strategy" TargetMode="External"/></Relationships>
</file>

<file path=ppt/slides/_rels/slide74.xml.rels><?xml version="1.0" encoding="UTF-8" standalone="yes"?><Relationships xmlns="http://schemas.openxmlformats.org/package/2006/relationships"><Relationship Id="rId11" Type="http://schemas.openxmlformats.org/officeDocument/2006/relationships/hyperlink" Target="https://www.infoq.com/presentations/Agile-Management-Google-Jeff-Sutherland/" TargetMode="External"/><Relationship Id="rId10" Type="http://schemas.openxmlformats.org/officeDocument/2006/relationships/hyperlink" Target="https://fastercapital.com/content/The-Art-of-Agile-Project-Management-in-Development.html" TargetMode="External"/><Relationship Id="rId13" Type="http://schemas.openxmlformats.org/officeDocument/2006/relationships/hyperlink" Target="https://www.alexanderjsingleton.com/google-adwords-the-art-of-scrum-quintuple-constraint/" TargetMode="External"/><Relationship Id="rId12" Type="http://schemas.openxmlformats.org/officeDocument/2006/relationships/hyperlink" Target="https://www.linkedin.com/pulse/google-pioneering-innovation-agile-methodologies-david-mccreery-qax8e/" TargetMode="External"/><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hyperlink" Target="https://www.wrike.com/agile-guide/benefits-of-agile/" TargetMode="External"/><Relationship Id="rId4" Type="http://schemas.openxmlformats.org/officeDocument/2006/relationships/hyperlink" Target="https://lucid.co/blog/agile-implementation-challenges" TargetMode="External"/><Relationship Id="rId9" Type="http://schemas.openxmlformats.org/officeDocument/2006/relationships/hyperlink" Target="https://medium.com/agileinsider/agile-project-management-in-non-software-projects-b93ae63c598f#:~:text=Agile%20project%20management%20is%20a,%2C%20flexibility%2C%20and%20customer%20satisfaction." TargetMode="External"/><Relationship Id="rId5" Type="http://schemas.openxmlformats.org/officeDocument/2006/relationships/hyperlink" Target="https://www.knowledgehut.com/blog/agile/best-agile-practices-distributed-teams#agile-best-practices-for-global-teams%C2%A0" TargetMode="External"/><Relationship Id="rId6" Type="http://schemas.openxmlformats.org/officeDocument/2006/relationships/hyperlink" Target="https://www.planview.com/resources/guide/agile-methodologies-a-beginners-guide/agile-best-practices-effective-teams/" TargetMode="External"/><Relationship Id="rId7" Type="http://schemas.openxmlformats.org/officeDocument/2006/relationships/hyperlink" Target="https://hbr.org/2016/05/embracing-agile" TargetMode="External"/><Relationship Id="rId8" Type="http://schemas.openxmlformats.org/officeDocument/2006/relationships/hyperlink" Target="https://www.boost.co.nz/blog/2022/05/agile-for-non-software-team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6"/>
          <p:cNvSpPr txBox="1"/>
          <p:nvPr>
            <p:ph type="ctrTitle"/>
          </p:nvPr>
        </p:nvSpPr>
        <p:spPr>
          <a:xfrm>
            <a:off x="4887900" y="2070925"/>
            <a:ext cx="4104900" cy="15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Agile / Scrum Methodologies </a:t>
            </a:r>
            <a:endParaRPr/>
          </a:p>
        </p:txBody>
      </p:sp>
      <p:sp>
        <p:nvSpPr>
          <p:cNvPr id="61" name="Google Shape;61;p16"/>
          <p:cNvSpPr txBox="1"/>
          <p:nvPr>
            <p:ph idx="1" type="subTitle"/>
          </p:nvPr>
        </p:nvSpPr>
        <p:spPr>
          <a:xfrm>
            <a:off x="5496175" y="3654439"/>
            <a:ext cx="27237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Presentation by Team 3</a:t>
            </a:r>
            <a:endParaRPr/>
          </a:p>
          <a:p>
            <a:pPr indent="0" lvl="0" marL="0" rtl="0" algn="ctr">
              <a:spcBef>
                <a:spcPts val="0"/>
              </a:spcBef>
              <a:spcAft>
                <a:spcPts val="0"/>
              </a:spcAft>
              <a:buNone/>
            </a:pPr>
            <a:r>
              <a:t/>
            </a:r>
            <a:endParaRPr sz="1000"/>
          </a:p>
          <a:p>
            <a:pPr indent="0" lvl="0" marL="0" rtl="0" algn="ctr">
              <a:spcBef>
                <a:spcPts val="0"/>
              </a:spcBef>
              <a:spcAft>
                <a:spcPts val="0"/>
              </a:spcAft>
              <a:buNone/>
            </a:pPr>
            <a:r>
              <a:rPr lang="es" sz="1000"/>
              <a:t>Shreya Shreya</a:t>
            </a:r>
            <a:endParaRPr sz="1000"/>
          </a:p>
          <a:p>
            <a:pPr indent="0" lvl="0" marL="0" rtl="0" algn="ctr">
              <a:spcBef>
                <a:spcPts val="0"/>
              </a:spcBef>
              <a:spcAft>
                <a:spcPts val="0"/>
              </a:spcAft>
              <a:buNone/>
            </a:pPr>
            <a:r>
              <a:rPr lang="es" sz="1000"/>
              <a:t>Anvesha Tiwary</a:t>
            </a:r>
            <a:endParaRPr sz="1000"/>
          </a:p>
          <a:p>
            <a:pPr indent="0" lvl="0" marL="0" rtl="0" algn="ctr">
              <a:spcBef>
                <a:spcPts val="0"/>
              </a:spcBef>
              <a:spcAft>
                <a:spcPts val="0"/>
              </a:spcAft>
              <a:buNone/>
            </a:pPr>
            <a:r>
              <a:rPr lang="es" sz="1000"/>
              <a:t>Sejal Khadkikar </a:t>
            </a:r>
            <a:endParaRPr sz="1000"/>
          </a:p>
        </p:txBody>
      </p:sp>
      <p:sp>
        <p:nvSpPr>
          <p:cNvPr id="62" name="Google Shape;62;p16"/>
          <p:cNvSpPr/>
          <p:nvPr/>
        </p:nvSpPr>
        <p:spPr>
          <a:xfrm rot="-734058">
            <a:off x="3003428" y="2278014"/>
            <a:ext cx="711057" cy="710978"/>
          </a:xfrm>
          <a:custGeom>
            <a:rect b="b" l="l" r="r" t="t"/>
            <a:pathLst>
              <a:path extrusionOk="0" h="9015" w="9016">
                <a:moveTo>
                  <a:pt x="1" y="0"/>
                </a:moveTo>
                <a:cubicBezTo>
                  <a:pt x="1" y="4968"/>
                  <a:pt x="4043" y="9012"/>
                  <a:pt x="9010" y="9015"/>
                </a:cubicBezTo>
                <a:lnTo>
                  <a:pt x="9010" y="9015"/>
                </a:lnTo>
                <a:lnTo>
                  <a:pt x="9010" y="5685"/>
                </a:lnTo>
                <a:cubicBezTo>
                  <a:pt x="5878" y="5685"/>
                  <a:pt x="3325" y="3137"/>
                  <a:pt x="3325" y="0"/>
                </a:cubicBezTo>
                <a:close/>
                <a:moveTo>
                  <a:pt x="9010" y="9015"/>
                </a:moveTo>
                <a:lnTo>
                  <a:pt x="9010" y="9015"/>
                </a:lnTo>
                <a:lnTo>
                  <a:pt x="9015" y="9015"/>
                </a:lnTo>
                <a:cubicBezTo>
                  <a:pt x="9014" y="9015"/>
                  <a:pt x="9012" y="9015"/>
                  <a:pt x="9010" y="901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6"/>
          <p:cNvSpPr/>
          <p:nvPr/>
        </p:nvSpPr>
        <p:spPr>
          <a:xfrm>
            <a:off x="2581414" y="806472"/>
            <a:ext cx="711069" cy="710596"/>
          </a:xfrm>
          <a:custGeom>
            <a:rect b="b" l="l" r="r" t="t"/>
            <a:pathLst>
              <a:path extrusionOk="0" h="9010" w="9016">
                <a:moveTo>
                  <a:pt x="1" y="1"/>
                </a:moveTo>
                <a:lnTo>
                  <a:pt x="1" y="3325"/>
                </a:lnTo>
                <a:cubicBezTo>
                  <a:pt x="3138" y="3325"/>
                  <a:pt x="5686" y="5878"/>
                  <a:pt x="5686" y="9010"/>
                </a:cubicBezTo>
                <a:lnTo>
                  <a:pt x="9015" y="9010"/>
                </a:lnTo>
                <a:cubicBezTo>
                  <a:pt x="9015" y="4046"/>
                  <a:pt x="4970"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6"/>
          <p:cNvSpPr/>
          <p:nvPr/>
        </p:nvSpPr>
        <p:spPr>
          <a:xfrm>
            <a:off x="1212723" y="2644244"/>
            <a:ext cx="710991" cy="710991"/>
          </a:xfrm>
          <a:custGeom>
            <a:rect b="b" l="l" r="r" t="t"/>
            <a:pathLst>
              <a:path extrusionOk="0" h="9015" w="9015">
                <a:moveTo>
                  <a:pt x="0" y="0"/>
                </a:moveTo>
                <a:cubicBezTo>
                  <a:pt x="0" y="4970"/>
                  <a:pt x="4045" y="9015"/>
                  <a:pt x="9015" y="9015"/>
                </a:cubicBezTo>
                <a:lnTo>
                  <a:pt x="9015" y="5685"/>
                </a:lnTo>
                <a:cubicBezTo>
                  <a:pt x="5878" y="5685"/>
                  <a:pt x="3330" y="3137"/>
                  <a:pt x="33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p:nvPr/>
        </p:nvSpPr>
        <p:spPr>
          <a:xfrm rot="-734058">
            <a:off x="2447118" y="2857819"/>
            <a:ext cx="710978" cy="710584"/>
          </a:xfrm>
          <a:custGeom>
            <a:rect b="b" l="l" r="r" t="t"/>
            <a:pathLst>
              <a:path extrusionOk="0" h="9010" w="9015">
                <a:moveTo>
                  <a:pt x="0" y="1"/>
                </a:moveTo>
                <a:lnTo>
                  <a:pt x="0" y="3325"/>
                </a:lnTo>
                <a:cubicBezTo>
                  <a:pt x="3137" y="3325"/>
                  <a:pt x="5685" y="5878"/>
                  <a:pt x="5685" y="9010"/>
                </a:cubicBezTo>
                <a:lnTo>
                  <a:pt x="9015" y="9010"/>
                </a:lnTo>
                <a:cubicBezTo>
                  <a:pt x="9015" y="4046"/>
                  <a:pt x="497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12" y="1934125"/>
            <a:ext cx="2632124" cy="1421113"/>
          </a:xfrm>
          <a:custGeom>
            <a:rect b="b" l="l" r="r" t="t"/>
            <a:pathLst>
              <a:path extrusionOk="0" h="18019" w="33374">
                <a:moveTo>
                  <a:pt x="24364" y="0"/>
                </a:moveTo>
                <a:cubicBezTo>
                  <a:pt x="19395" y="0"/>
                  <a:pt x="15350" y="4040"/>
                  <a:pt x="15350" y="9010"/>
                </a:cubicBezTo>
                <a:lnTo>
                  <a:pt x="18679" y="9010"/>
                </a:lnTo>
                <a:cubicBezTo>
                  <a:pt x="18679" y="5873"/>
                  <a:pt x="21227" y="3325"/>
                  <a:pt x="24364" y="3325"/>
                </a:cubicBezTo>
                <a:cubicBezTo>
                  <a:pt x="27496" y="3325"/>
                  <a:pt x="30049" y="5873"/>
                  <a:pt x="30049" y="9010"/>
                </a:cubicBezTo>
                <a:cubicBezTo>
                  <a:pt x="30049" y="12147"/>
                  <a:pt x="27496" y="14695"/>
                  <a:pt x="24364" y="14695"/>
                </a:cubicBezTo>
                <a:lnTo>
                  <a:pt x="1" y="14695"/>
                </a:lnTo>
                <a:lnTo>
                  <a:pt x="1" y="18019"/>
                </a:lnTo>
                <a:lnTo>
                  <a:pt x="24364" y="18019"/>
                </a:lnTo>
                <a:cubicBezTo>
                  <a:pt x="29334" y="18019"/>
                  <a:pt x="33373" y="13979"/>
                  <a:pt x="33373" y="9010"/>
                </a:cubicBezTo>
                <a:cubicBezTo>
                  <a:pt x="33373" y="4040"/>
                  <a:pt x="29334" y="0"/>
                  <a:pt x="243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p:nvPr/>
        </p:nvSpPr>
        <p:spPr>
          <a:xfrm rot="-734058">
            <a:off x="1815145" y="2871582"/>
            <a:ext cx="1924096" cy="1421562"/>
          </a:xfrm>
          <a:custGeom>
            <a:rect b="b" l="l" r="r" t="t"/>
            <a:pathLst>
              <a:path extrusionOk="0" h="18025" w="24397">
                <a:moveTo>
                  <a:pt x="9009" y="1"/>
                </a:moveTo>
                <a:cubicBezTo>
                  <a:pt x="4045" y="1"/>
                  <a:pt x="0" y="4040"/>
                  <a:pt x="0" y="9010"/>
                </a:cubicBezTo>
                <a:cubicBezTo>
                  <a:pt x="0" y="13979"/>
                  <a:pt x="4045" y="18024"/>
                  <a:pt x="9009" y="18024"/>
                </a:cubicBezTo>
                <a:cubicBezTo>
                  <a:pt x="13979" y="18024"/>
                  <a:pt x="18024" y="13979"/>
                  <a:pt x="18024" y="9010"/>
                </a:cubicBezTo>
                <a:lnTo>
                  <a:pt x="14694" y="9010"/>
                </a:lnTo>
                <a:cubicBezTo>
                  <a:pt x="14694" y="12147"/>
                  <a:pt x="12146" y="14695"/>
                  <a:pt x="9009" y="14695"/>
                </a:cubicBezTo>
                <a:cubicBezTo>
                  <a:pt x="5878" y="14695"/>
                  <a:pt x="3330" y="12147"/>
                  <a:pt x="3330" y="9010"/>
                </a:cubicBezTo>
                <a:cubicBezTo>
                  <a:pt x="3330" y="5878"/>
                  <a:pt x="5878" y="3325"/>
                  <a:pt x="9009" y="3325"/>
                </a:cubicBezTo>
                <a:lnTo>
                  <a:pt x="24397" y="3325"/>
                </a:lnTo>
                <a:lnTo>
                  <a:pt x="243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p:nvPr/>
        </p:nvSpPr>
        <p:spPr>
          <a:xfrm rot="-734058">
            <a:off x="2859231" y="1507202"/>
            <a:ext cx="1483156" cy="1421088"/>
          </a:xfrm>
          <a:custGeom>
            <a:rect b="b" l="l" r="r" t="t"/>
            <a:pathLst>
              <a:path extrusionOk="0" h="18019" w="18806">
                <a:moveTo>
                  <a:pt x="9796" y="0"/>
                </a:moveTo>
                <a:cubicBezTo>
                  <a:pt x="4827" y="0"/>
                  <a:pt x="787" y="4040"/>
                  <a:pt x="787" y="9010"/>
                </a:cubicBezTo>
                <a:lnTo>
                  <a:pt x="4111" y="9010"/>
                </a:lnTo>
                <a:cubicBezTo>
                  <a:pt x="4111" y="5873"/>
                  <a:pt x="6665" y="3325"/>
                  <a:pt x="9796" y="3325"/>
                </a:cubicBezTo>
                <a:cubicBezTo>
                  <a:pt x="12933" y="3325"/>
                  <a:pt x="15481" y="5873"/>
                  <a:pt x="15481" y="9010"/>
                </a:cubicBezTo>
                <a:cubicBezTo>
                  <a:pt x="15481" y="10534"/>
                  <a:pt x="14887" y="11954"/>
                  <a:pt x="13803" y="13016"/>
                </a:cubicBezTo>
                <a:cubicBezTo>
                  <a:pt x="12702" y="14095"/>
                  <a:pt x="11211" y="14689"/>
                  <a:pt x="9598" y="14689"/>
                </a:cubicBezTo>
                <a:lnTo>
                  <a:pt x="0" y="14689"/>
                </a:lnTo>
                <a:lnTo>
                  <a:pt x="0" y="18019"/>
                </a:lnTo>
                <a:lnTo>
                  <a:pt x="9604" y="18019"/>
                </a:lnTo>
                <a:cubicBezTo>
                  <a:pt x="12086" y="18019"/>
                  <a:pt x="14408" y="17083"/>
                  <a:pt x="16131" y="15394"/>
                </a:cubicBezTo>
                <a:cubicBezTo>
                  <a:pt x="17859" y="13699"/>
                  <a:pt x="18806" y="11431"/>
                  <a:pt x="18806" y="9010"/>
                </a:cubicBezTo>
                <a:cubicBezTo>
                  <a:pt x="18806" y="4040"/>
                  <a:pt x="14766" y="0"/>
                  <a:pt x="9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1873978" y="806472"/>
            <a:ext cx="2698057" cy="1421587"/>
          </a:xfrm>
          <a:custGeom>
            <a:rect b="b" l="l" r="r" t="t"/>
            <a:pathLst>
              <a:path extrusionOk="0" h="18025" w="34210">
                <a:moveTo>
                  <a:pt x="9015" y="1"/>
                </a:moveTo>
                <a:cubicBezTo>
                  <a:pt x="4045" y="1"/>
                  <a:pt x="0" y="4040"/>
                  <a:pt x="0" y="9010"/>
                </a:cubicBezTo>
                <a:cubicBezTo>
                  <a:pt x="0" y="13979"/>
                  <a:pt x="4045" y="18024"/>
                  <a:pt x="9015" y="18024"/>
                </a:cubicBezTo>
                <a:cubicBezTo>
                  <a:pt x="13984" y="18024"/>
                  <a:pt x="18024" y="13979"/>
                  <a:pt x="18024" y="9010"/>
                </a:cubicBezTo>
                <a:lnTo>
                  <a:pt x="14700" y="9010"/>
                </a:lnTo>
                <a:cubicBezTo>
                  <a:pt x="14700" y="12147"/>
                  <a:pt x="12146" y="14695"/>
                  <a:pt x="9015" y="14695"/>
                </a:cubicBezTo>
                <a:cubicBezTo>
                  <a:pt x="5878" y="14695"/>
                  <a:pt x="3330" y="12147"/>
                  <a:pt x="3330" y="9010"/>
                </a:cubicBezTo>
                <a:cubicBezTo>
                  <a:pt x="3330" y="5878"/>
                  <a:pt x="5878" y="3325"/>
                  <a:pt x="9015" y="3325"/>
                </a:cubicBezTo>
                <a:lnTo>
                  <a:pt x="34210" y="3325"/>
                </a:lnTo>
                <a:lnTo>
                  <a:pt x="342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p:nvPr/>
        </p:nvSpPr>
        <p:spPr>
          <a:xfrm>
            <a:off x="4572025" y="806475"/>
            <a:ext cx="4572000" cy="262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txBox="1"/>
          <p:nvPr>
            <p:ph type="title"/>
          </p:nvPr>
        </p:nvSpPr>
        <p:spPr>
          <a:xfrm>
            <a:off x="2857489" y="5366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SCRUM VALUES </a:t>
            </a:r>
            <a:endParaRPr/>
          </a:p>
        </p:txBody>
      </p:sp>
      <p:pic>
        <p:nvPicPr>
          <p:cNvPr id="282" name="Google Shape;282;p25"/>
          <p:cNvPicPr preferRelativeResize="0"/>
          <p:nvPr/>
        </p:nvPicPr>
        <p:blipFill>
          <a:blip r:embed="rId3">
            <a:alphaModFix/>
          </a:blip>
          <a:stretch>
            <a:fillRect/>
          </a:stretch>
        </p:blipFill>
        <p:spPr>
          <a:xfrm>
            <a:off x="1987050" y="1067925"/>
            <a:ext cx="5905488" cy="3820850"/>
          </a:xfrm>
          <a:prstGeom prst="rect">
            <a:avLst/>
          </a:prstGeom>
          <a:noFill/>
          <a:ln>
            <a:noFill/>
          </a:ln>
        </p:spPr>
      </p:pic>
      <p:sp>
        <p:nvSpPr>
          <p:cNvPr id="283" name="Google Shape;283;p25"/>
          <p:cNvSpPr/>
          <p:nvPr/>
        </p:nvSpPr>
        <p:spPr>
          <a:xfrm>
            <a:off x="1837450" y="1050850"/>
            <a:ext cx="1768800" cy="57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4" name="Google Shape;284;p25"/>
          <p:cNvSpPr/>
          <p:nvPr/>
        </p:nvSpPr>
        <p:spPr>
          <a:xfrm>
            <a:off x="7385250" y="4625125"/>
            <a:ext cx="394800" cy="16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6"/>
          <p:cNvSpPr txBox="1"/>
          <p:nvPr>
            <p:ph type="title"/>
          </p:nvPr>
        </p:nvSpPr>
        <p:spPr>
          <a:xfrm>
            <a:off x="2857489" y="16830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SCRUM ARTIFACTS</a:t>
            </a:r>
            <a:endParaRPr/>
          </a:p>
        </p:txBody>
      </p:sp>
      <p:pic>
        <p:nvPicPr>
          <p:cNvPr id="290" name="Google Shape;290;p26"/>
          <p:cNvPicPr preferRelativeResize="0"/>
          <p:nvPr/>
        </p:nvPicPr>
        <p:blipFill>
          <a:blip r:embed="rId3">
            <a:alphaModFix/>
          </a:blip>
          <a:stretch>
            <a:fillRect/>
          </a:stretch>
        </p:blipFill>
        <p:spPr>
          <a:xfrm>
            <a:off x="2603074" y="1085551"/>
            <a:ext cx="3785449" cy="3718201"/>
          </a:xfrm>
          <a:prstGeom prst="rect">
            <a:avLst/>
          </a:prstGeom>
          <a:noFill/>
          <a:ln>
            <a:noFill/>
          </a:ln>
        </p:spPr>
      </p:pic>
      <p:sp>
        <p:nvSpPr>
          <p:cNvPr id="291" name="Google Shape;291;p26"/>
          <p:cNvSpPr/>
          <p:nvPr/>
        </p:nvSpPr>
        <p:spPr>
          <a:xfrm>
            <a:off x="5557775" y="4560500"/>
            <a:ext cx="775500" cy="21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2" name="Google Shape;292;p26"/>
          <p:cNvSpPr/>
          <p:nvPr/>
        </p:nvSpPr>
        <p:spPr>
          <a:xfrm>
            <a:off x="293100" y="1237950"/>
            <a:ext cx="1932600" cy="670200"/>
          </a:xfrm>
          <a:prstGeom prst="roundRect">
            <a:avLst>
              <a:gd fmla="val 16667" name="adj"/>
            </a:avLst>
          </a:prstGeom>
          <a:solidFill>
            <a:srgbClr val="A6A2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0D0D0D"/>
                </a:solidFill>
                <a:latin typeface="Roboto"/>
                <a:ea typeface="Roboto"/>
                <a:cs typeface="Roboto"/>
                <a:sym typeface="Roboto"/>
              </a:rPr>
              <a:t>An ordered list of all requirements needed for the product, maintained by the Product Owner.</a:t>
            </a:r>
            <a:endParaRPr sz="1000">
              <a:latin typeface="Roboto"/>
              <a:ea typeface="Roboto"/>
              <a:cs typeface="Roboto"/>
              <a:sym typeface="Roboto"/>
            </a:endParaRPr>
          </a:p>
        </p:txBody>
      </p:sp>
      <p:sp>
        <p:nvSpPr>
          <p:cNvPr id="293" name="Google Shape;293;p26"/>
          <p:cNvSpPr/>
          <p:nvPr/>
        </p:nvSpPr>
        <p:spPr>
          <a:xfrm>
            <a:off x="293100" y="2525875"/>
            <a:ext cx="1932600" cy="830100"/>
          </a:xfrm>
          <a:prstGeom prst="roundRect">
            <a:avLst>
              <a:gd fmla="val 16667" name="adj"/>
            </a:avLst>
          </a:prstGeom>
          <a:solidFill>
            <a:srgbClr val="FA676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0D0D0D"/>
                </a:solidFill>
                <a:latin typeface="Roboto"/>
                <a:ea typeface="Roboto"/>
                <a:cs typeface="Roboto"/>
                <a:sym typeface="Roboto"/>
              </a:rPr>
              <a:t>A subset of the product backlog selected for the Sprint, detailing the tasks needed to complete the selected backlog items.</a:t>
            </a:r>
            <a:endParaRPr sz="1000">
              <a:solidFill>
                <a:srgbClr val="0D0D0D"/>
              </a:solidFill>
              <a:latin typeface="Roboto"/>
              <a:ea typeface="Roboto"/>
              <a:cs typeface="Roboto"/>
              <a:sym typeface="Roboto"/>
            </a:endParaRPr>
          </a:p>
        </p:txBody>
      </p:sp>
      <p:sp>
        <p:nvSpPr>
          <p:cNvPr id="294" name="Google Shape;294;p26"/>
          <p:cNvSpPr/>
          <p:nvPr/>
        </p:nvSpPr>
        <p:spPr>
          <a:xfrm>
            <a:off x="375350" y="3918350"/>
            <a:ext cx="1932600" cy="782400"/>
          </a:xfrm>
          <a:prstGeom prst="roundRect">
            <a:avLst>
              <a:gd fmla="val 16667" name="adj"/>
            </a:avLst>
          </a:prstGeom>
          <a:solidFill>
            <a:srgbClr val="DCA7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0D0D0D"/>
                </a:solidFill>
                <a:latin typeface="Roboto"/>
                <a:ea typeface="Roboto"/>
                <a:cs typeface="Roboto"/>
                <a:sym typeface="Roboto"/>
              </a:rPr>
              <a:t>The total of completed backlog items across Sprints, yielding a shippable product after each Sprint.</a:t>
            </a:r>
            <a:endParaRPr sz="1000">
              <a:solidFill>
                <a:srgbClr val="0D0D0D"/>
              </a:solidFill>
              <a:latin typeface="Roboto"/>
              <a:ea typeface="Roboto"/>
              <a:cs typeface="Roboto"/>
              <a:sym typeface="Roboto"/>
            </a:endParaRPr>
          </a:p>
        </p:txBody>
      </p:sp>
      <p:sp>
        <p:nvSpPr>
          <p:cNvPr id="295" name="Google Shape;295;p26"/>
          <p:cNvSpPr/>
          <p:nvPr/>
        </p:nvSpPr>
        <p:spPr>
          <a:xfrm>
            <a:off x="6843075" y="1167875"/>
            <a:ext cx="1889100" cy="860400"/>
          </a:xfrm>
          <a:prstGeom prst="roundRect">
            <a:avLst>
              <a:gd fmla="val 16667" name="adj"/>
            </a:avLst>
          </a:prstGeom>
          <a:solidFill>
            <a:srgbClr val="85C2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0D0D0D"/>
                </a:solidFill>
                <a:latin typeface="Roboto"/>
                <a:ea typeface="Roboto"/>
                <a:cs typeface="Roboto"/>
                <a:sym typeface="Roboto"/>
              </a:rPr>
              <a:t>Tracks completed work over time, visually displaying remaining work against the total, indicating progress toward a release.</a:t>
            </a:r>
            <a:endParaRPr sz="1000">
              <a:solidFill>
                <a:srgbClr val="0D0D0D"/>
              </a:solidFill>
              <a:latin typeface="Roboto"/>
              <a:ea typeface="Roboto"/>
              <a:cs typeface="Roboto"/>
              <a:sym typeface="Roboto"/>
            </a:endParaRPr>
          </a:p>
        </p:txBody>
      </p:sp>
      <p:sp>
        <p:nvSpPr>
          <p:cNvPr id="296" name="Google Shape;296;p26"/>
          <p:cNvSpPr/>
          <p:nvPr/>
        </p:nvSpPr>
        <p:spPr>
          <a:xfrm>
            <a:off x="6843075" y="2602075"/>
            <a:ext cx="1889100" cy="623100"/>
          </a:xfrm>
          <a:prstGeom prst="roundRect">
            <a:avLst>
              <a:gd fmla="val 16667" name="adj"/>
            </a:avLst>
          </a:prstGeom>
          <a:solidFill>
            <a:srgbClr val="B7CE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0D0D0D"/>
                </a:solidFill>
                <a:latin typeface="Roboto"/>
                <a:ea typeface="Roboto"/>
                <a:cs typeface="Roboto"/>
                <a:sym typeface="Roboto"/>
              </a:rPr>
              <a:t>A visual tool that shows remaining work versus time, highlighting total effort per iteration.</a:t>
            </a:r>
            <a:endParaRPr sz="1000">
              <a:solidFill>
                <a:srgbClr val="0D0D0D"/>
              </a:solidFill>
              <a:latin typeface="Roboto"/>
              <a:ea typeface="Roboto"/>
              <a:cs typeface="Roboto"/>
              <a:sym typeface="Roboto"/>
            </a:endParaRPr>
          </a:p>
        </p:txBody>
      </p:sp>
      <p:sp>
        <p:nvSpPr>
          <p:cNvPr id="297" name="Google Shape;297;p26"/>
          <p:cNvSpPr/>
          <p:nvPr/>
        </p:nvSpPr>
        <p:spPr>
          <a:xfrm>
            <a:off x="6868250" y="3918350"/>
            <a:ext cx="1889100" cy="743400"/>
          </a:xfrm>
          <a:prstGeom prst="roundRect">
            <a:avLst>
              <a:gd fmla="val 16667" name="adj"/>
            </a:avLst>
          </a:prstGeom>
          <a:solidFill>
            <a:srgbClr val="FFB84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0D0D0D"/>
                </a:solidFill>
                <a:latin typeface="Roboto"/>
                <a:ea typeface="Roboto"/>
                <a:cs typeface="Roboto"/>
                <a:sym typeface="Roboto"/>
              </a:rPr>
              <a:t>An action plan developed in Sprint Planning that outlines tasks and execution methods for the Sprint.</a:t>
            </a:r>
            <a:endParaRPr sz="1000">
              <a:solidFill>
                <a:srgbClr val="0D0D0D"/>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7"/>
          <p:cNvSpPr txBox="1"/>
          <p:nvPr>
            <p:ph type="title"/>
          </p:nvPr>
        </p:nvSpPr>
        <p:spPr>
          <a:xfrm>
            <a:off x="214325" y="106500"/>
            <a:ext cx="87543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SCRUM EVENTS (Ceremonies)</a:t>
            </a:r>
            <a:endParaRPr/>
          </a:p>
        </p:txBody>
      </p:sp>
      <p:sp>
        <p:nvSpPr>
          <p:cNvPr id="303" name="Google Shape;303;p27"/>
          <p:cNvSpPr/>
          <p:nvPr/>
        </p:nvSpPr>
        <p:spPr>
          <a:xfrm>
            <a:off x="4261793" y="3757497"/>
            <a:ext cx="658684" cy="658684"/>
          </a:xfrm>
          <a:custGeom>
            <a:rect b="b" l="l" r="r" t="t"/>
            <a:pathLst>
              <a:path extrusionOk="0" h="7623" w="7623">
                <a:moveTo>
                  <a:pt x="3814" y="0"/>
                </a:moveTo>
                <a:cubicBezTo>
                  <a:pt x="1706" y="0"/>
                  <a:pt x="0" y="1706"/>
                  <a:pt x="0" y="3814"/>
                </a:cubicBezTo>
                <a:cubicBezTo>
                  <a:pt x="0" y="5916"/>
                  <a:pt x="1706" y="7622"/>
                  <a:pt x="3814" y="7622"/>
                </a:cubicBezTo>
                <a:cubicBezTo>
                  <a:pt x="5917" y="7622"/>
                  <a:pt x="7623" y="5916"/>
                  <a:pt x="7623" y="3814"/>
                </a:cubicBezTo>
                <a:cubicBezTo>
                  <a:pt x="7623" y="1706"/>
                  <a:pt x="5917" y="0"/>
                  <a:pt x="3814" y="0"/>
                </a:cubicBezTo>
                <a:close/>
              </a:path>
            </a:pathLst>
          </a:custGeom>
          <a:solidFill>
            <a:srgbClr val="A4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2704425" y="3446437"/>
            <a:ext cx="1447671" cy="1275375"/>
          </a:xfrm>
          <a:custGeom>
            <a:rect b="b" l="l" r="r" t="t"/>
            <a:pathLst>
              <a:path extrusionOk="0" h="14760" w="16754">
                <a:moveTo>
                  <a:pt x="2175" y="0"/>
                </a:moveTo>
                <a:cubicBezTo>
                  <a:pt x="2094" y="0"/>
                  <a:pt x="2013" y="15"/>
                  <a:pt x="1938" y="45"/>
                </a:cubicBezTo>
                <a:cubicBezTo>
                  <a:pt x="1932" y="50"/>
                  <a:pt x="1927" y="50"/>
                  <a:pt x="1921" y="56"/>
                </a:cubicBezTo>
                <a:cubicBezTo>
                  <a:pt x="1762" y="127"/>
                  <a:pt x="1641" y="260"/>
                  <a:pt x="1580" y="425"/>
                </a:cubicBezTo>
                <a:cubicBezTo>
                  <a:pt x="12" y="4976"/>
                  <a:pt x="1" y="9786"/>
                  <a:pt x="1558" y="14332"/>
                </a:cubicBezTo>
                <a:cubicBezTo>
                  <a:pt x="1613" y="14497"/>
                  <a:pt x="1734" y="14629"/>
                  <a:pt x="1894" y="14701"/>
                </a:cubicBezTo>
                <a:cubicBezTo>
                  <a:pt x="1977" y="14741"/>
                  <a:pt x="2065" y="14760"/>
                  <a:pt x="2154" y="14760"/>
                </a:cubicBezTo>
                <a:cubicBezTo>
                  <a:pt x="2236" y="14760"/>
                  <a:pt x="2318" y="14743"/>
                  <a:pt x="2395" y="14712"/>
                </a:cubicBezTo>
                <a:lnTo>
                  <a:pt x="16318" y="8971"/>
                </a:lnTo>
                <a:cubicBezTo>
                  <a:pt x="16593" y="8856"/>
                  <a:pt x="16748" y="8570"/>
                  <a:pt x="16698" y="8284"/>
                </a:cubicBezTo>
                <a:cubicBezTo>
                  <a:pt x="16599" y="7700"/>
                  <a:pt x="16604" y="7106"/>
                  <a:pt x="16704" y="6522"/>
                </a:cubicBezTo>
                <a:cubicBezTo>
                  <a:pt x="16753" y="6236"/>
                  <a:pt x="16599" y="5945"/>
                  <a:pt x="16324" y="5835"/>
                </a:cubicBezTo>
                <a:lnTo>
                  <a:pt x="2422" y="50"/>
                </a:lnTo>
                <a:cubicBezTo>
                  <a:pt x="2343" y="17"/>
                  <a:pt x="2259" y="0"/>
                  <a:pt x="21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2922253" y="2416830"/>
            <a:ext cx="1438598" cy="1432550"/>
          </a:xfrm>
          <a:custGeom>
            <a:rect b="b" l="l" r="r" t="t"/>
            <a:pathLst>
              <a:path extrusionOk="0" h="16579" w="16649">
                <a:moveTo>
                  <a:pt x="10210" y="0"/>
                </a:moveTo>
                <a:cubicBezTo>
                  <a:pt x="10127" y="0"/>
                  <a:pt x="10045" y="17"/>
                  <a:pt x="9967" y="51"/>
                </a:cubicBezTo>
                <a:cubicBezTo>
                  <a:pt x="9956" y="51"/>
                  <a:pt x="9945" y="57"/>
                  <a:pt x="9934" y="62"/>
                </a:cubicBezTo>
                <a:cubicBezTo>
                  <a:pt x="5608" y="2165"/>
                  <a:pt x="2202" y="5560"/>
                  <a:pt x="83" y="9881"/>
                </a:cubicBezTo>
                <a:cubicBezTo>
                  <a:pt x="6" y="10040"/>
                  <a:pt x="0" y="10222"/>
                  <a:pt x="61" y="10381"/>
                </a:cubicBezTo>
                <a:cubicBezTo>
                  <a:pt x="121" y="10547"/>
                  <a:pt x="248" y="10679"/>
                  <a:pt x="407" y="10745"/>
                </a:cubicBezTo>
                <a:lnTo>
                  <a:pt x="14309" y="16529"/>
                </a:lnTo>
                <a:cubicBezTo>
                  <a:pt x="14389" y="16562"/>
                  <a:pt x="14473" y="16578"/>
                  <a:pt x="14555" y="16578"/>
                </a:cubicBezTo>
                <a:cubicBezTo>
                  <a:pt x="14638" y="16578"/>
                  <a:pt x="14719" y="16562"/>
                  <a:pt x="14793" y="16529"/>
                </a:cubicBezTo>
                <a:cubicBezTo>
                  <a:pt x="14903" y="16485"/>
                  <a:pt x="14997" y="16413"/>
                  <a:pt x="15069" y="16314"/>
                </a:cubicBezTo>
                <a:cubicBezTo>
                  <a:pt x="15410" y="15830"/>
                  <a:pt x="15828" y="15412"/>
                  <a:pt x="16312" y="15070"/>
                </a:cubicBezTo>
                <a:cubicBezTo>
                  <a:pt x="16554" y="14900"/>
                  <a:pt x="16648" y="14586"/>
                  <a:pt x="16532" y="14316"/>
                </a:cubicBezTo>
                <a:lnTo>
                  <a:pt x="10792" y="393"/>
                </a:lnTo>
                <a:cubicBezTo>
                  <a:pt x="10726" y="233"/>
                  <a:pt x="10594" y="106"/>
                  <a:pt x="10435" y="40"/>
                </a:cubicBezTo>
                <a:cubicBezTo>
                  <a:pt x="10361" y="14"/>
                  <a:pt x="10285" y="0"/>
                  <a:pt x="102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4822909" y="2419595"/>
            <a:ext cx="1439981" cy="1431167"/>
          </a:xfrm>
          <a:custGeom>
            <a:rect b="b" l="l" r="r" t="t"/>
            <a:pathLst>
              <a:path extrusionOk="0" h="16563" w="16665">
                <a:moveTo>
                  <a:pt x="6488" y="0"/>
                </a:moveTo>
                <a:cubicBezTo>
                  <a:pt x="6411" y="0"/>
                  <a:pt x="6335" y="14"/>
                  <a:pt x="6263" y="41"/>
                </a:cubicBezTo>
                <a:cubicBezTo>
                  <a:pt x="6258" y="41"/>
                  <a:pt x="6247" y="41"/>
                  <a:pt x="6241" y="47"/>
                </a:cubicBezTo>
                <a:cubicBezTo>
                  <a:pt x="6087" y="113"/>
                  <a:pt x="5966" y="234"/>
                  <a:pt x="5900" y="388"/>
                </a:cubicBezTo>
                <a:lnTo>
                  <a:pt x="116" y="14290"/>
                </a:lnTo>
                <a:cubicBezTo>
                  <a:pt x="0" y="14565"/>
                  <a:pt x="94" y="14879"/>
                  <a:pt x="336" y="15049"/>
                </a:cubicBezTo>
                <a:cubicBezTo>
                  <a:pt x="815" y="15391"/>
                  <a:pt x="1233" y="15809"/>
                  <a:pt x="1574" y="16293"/>
                </a:cubicBezTo>
                <a:cubicBezTo>
                  <a:pt x="1696" y="16465"/>
                  <a:pt x="1890" y="16563"/>
                  <a:pt x="2089" y="16563"/>
                </a:cubicBezTo>
                <a:cubicBezTo>
                  <a:pt x="2169" y="16563"/>
                  <a:pt x="2251" y="16547"/>
                  <a:pt x="2328" y="16513"/>
                </a:cubicBezTo>
                <a:lnTo>
                  <a:pt x="16252" y="10773"/>
                </a:lnTo>
                <a:cubicBezTo>
                  <a:pt x="16412" y="10707"/>
                  <a:pt x="16538" y="10575"/>
                  <a:pt x="16604" y="10415"/>
                </a:cubicBezTo>
                <a:cubicBezTo>
                  <a:pt x="16665" y="10250"/>
                  <a:pt x="16654" y="10069"/>
                  <a:pt x="16582" y="9915"/>
                </a:cubicBezTo>
                <a:cubicBezTo>
                  <a:pt x="14480" y="5589"/>
                  <a:pt x="11084" y="2182"/>
                  <a:pt x="6764" y="63"/>
                </a:cubicBezTo>
                <a:cubicBezTo>
                  <a:pt x="6676" y="21"/>
                  <a:pt x="6582" y="0"/>
                  <a:pt x="64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3954622" y="2234342"/>
            <a:ext cx="1278745" cy="1409998"/>
          </a:xfrm>
          <a:custGeom>
            <a:rect b="b" l="l" r="r" t="t"/>
            <a:pathLst>
              <a:path extrusionOk="0" h="16318" w="14799">
                <a:moveTo>
                  <a:pt x="7360" y="1"/>
                </a:moveTo>
                <a:cubicBezTo>
                  <a:pt x="5033" y="1"/>
                  <a:pt x="2707" y="387"/>
                  <a:pt x="446" y="1162"/>
                </a:cubicBezTo>
                <a:cubicBezTo>
                  <a:pt x="435" y="1167"/>
                  <a:pt x="424" y="1173"/>
                  <a:pt x="407" y="1178"/>
                </a:cubicBezTo>
                <a:cubicBezTo>
                  <a:pt x="259" y="1239"/>
                  <a:pt x="138" y="1354"/>
                  <a:pt x="77" y="1498"/>
                </a:cubicBezTo>
                <a:cubicBezTo>
                  <a:pt x="0" y="1657"/>
                  <a:pt x="0" y="1839"/>
                  <a:pt x="66" y="1998"/>
                </a:cubicBezTo>
                <a:lnTo>
                  <a:pt x="5806" y="15922"/>
                </a:lnTo>
                <a:cubicBezTo>
                  <a:pt x="5907" y="16163"/>
                  <a:pt x="6139" y="16311"/>
                  <a:pt x="6387" y="16311"/>
                </a:cubicBezTo>
                <a:cubicBezTo>
                  <a:pt x="6423" y="16311"/>
                  <a:pt x="6458" y="16308"/>
                  <a:pt x="6494" y="16302"/>
                </a:cubicBezTo>
                <a:cubicBezTo>
                  <a:pt x="6778" y="16254"/>
                  <a:pt x="7064" y="16230"/>
                  <a:pt x="7350" y="16230"/>
                </a:cubicBezTo>
                <a:cubicBezTo>
                  <a:pt x="7653" y="16230"/>
                  <a:pt x="7956" y="16256"/>
                  <a:pt x="8255" y="16307"/>
                </a:cubicBezTo>
                <a:cubicBezTo>
                  <a:pt x="8291" y="16314"/>
                  <a:pt x="8327" y="16317"/>
                  <a:pt x="8362" y="16317"/>
                </a:cubicBezTo>
                <a:cubicBezTo>
                  <a:pt x="8445" y="16317"/>
                  <a:pt x="8525" y="16300"/>
                  <a:pt x="8602" y="16269"/>
                </a:cubicBezTo>
                <a:cubicBezTo>
                  <a:pt x="8751" y="16208"/>
                  <a:pt x="8877" y="16087"/>
                  <a:pt x="8943" y="15928"/>
                </a:cubicBezTo>
                <a:lnTo>
                  <a:pt x="14727" y="2026"/>
                </a:lnTo>
                <a:cubicBezTo>
                  <a:pt x="14799" y="1866"/>
                  <a:pt x="14793" y="1685"/>
                  <a:pt x="14722" y="1525"/>
                </a:cubicBezTo>
                <a:cubicBezTo>
                  <a:pt x="14650" y="1365"/>
                  <a:pt x="14518" y="1244"/>
                  <a:pt x="14353" y="1184"/>
                </a:cubicBezTo>
                <a:cubicBezTo>
                  <a:pt x="12065" y="395"/>
                  <a:pt x="9712" y="1"/>
                  <a:pt x="73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5030713" y="3453004"/>
            <a:ext cx="1447153" cy="1275548"/>
          </a:xfrm>
          <a:custGeom>
            <a:rect b="b" l="l" r="r" t="t"/>
            <a:pathLst>
              <a:path extrusionOk="0" h="14762" w="16748">
                <a:moveTo>
                  <a:pt x="14599" y="0"/>
                </a:moveTo>
                <a:cubicBezTo>
                  <a:pt x="14517" y="0"/>
                  <a:pt x="14436" y="17"/>
                  <a:pt x="14359" y="51"/>
                </a:cubicBezTo>
                <a:lnTo>
                  <a:pt x="430" y="5781"/>
                </a:lnTo>
                <a:cubicBezTo>
                  <a:pt x="160" y="5891"/>
                  <a:pt x="0" y="6177"/>
                  <a:pt x="50" y="6468"/>
                </a:cubicBezTo>
                <a:cubicBezTo>
                  <a:pt x="149" y="7052"/>
                  <a:pt x="144" y="7641"/>
                  <a:pt x="44" y="8224"/>
                </a:cubicBezTo>
                <a:cubicBezTo>
                  <a:pt x="22" y="8345"/>
                  <a:pt x="39" y="8466"/>
                  <a:pt x="83" y="8576"/>
                </a:cubicBezTo>
                <a:cubicBezTo>
                  <a:pt x="144" y="8725"/>
                  <a:pt x="265" y="8851"/>
                  <a:pt x="424" y="8918"/>
                </a:cubicBezTo>
                <a:lnTo>
                  <a:pt x="14320" y="14713"/>
                </a:lnTo>
                <a:cubicBezTo>
                  <a:pt x="14401" y="14745"/>
                  <a:pt x="14486" y="14761"/>
                  <a:pt x="14570" y="14761"/>
                </a:cubicBezTo>
                <a:cubicBezTo>
                  <a:pt x="14658" y="14761"/>
                  <a:pt x="14745" y="14744"/>
                  <a:pt x="14827" y="14707"/>
                </a:cubicBezTo>
                <a:cubicBezTo>
                  <a:pt x="14981" y="14636"/>
                  <a:pt x="15107" y="14503"/>
                  <a:pt x="15162" y="14338"/>
                </a:cubicBezTo>
                <a:cubicBezTo>
                  <a:pt x="16736" y="9787"/>
                  <a:pt x="16747" y="4977"/>
                  <a:pt x="15195" y="431"/>
                </a:cubicBezTo>
                <a:cubicBezTo>
                  <a:pt x="15190" y="420"/>
                  <a:pt x="15184" y="404"/>
                  <a:pt x="15184" y="393"/>
                </a:cubicBezTo>
                <a:cubicBezTo>
                  <a:pt x="15118" y="244"/>
                  <a:pt x="15003" y="123"/>
                  <a:pt x="14860" y="57"/>
                </a:cubicBezTo>
                <a:cubicBezTo>
                  <a:pt x="14777" y="20"/>
                  <a:pt x="14688" y="0"/>
                  <a:pt x="145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652525" y="3907050"/>
            <a:ext cx="1686000" cy="69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0D0D0D"/>
                </a:solidFill>
                <a:highlight>
                  <a:srgbClr val="FFFFFF"/>
                </a:highlight>
                <a:latin typeface="Roboto"/>
                <a:ea typeface="Roboto"/>
                <a:cs typeface="Roboto"/>
                <a:sym typeface="Roboto"/>
              </a:rPr>
              <a:t>Set objectives, select Product Backlog items, and define a Sprint goal.</a:t>
            </a:r>
            <a:endParaRPr sz="1200">
              <a:solidFill>
                <a:srgbClr val="000000"/>
              </a:solidFill>
              <a:latin typeface="Roboto"/>
              <a:ea typeface="Roboto"/>
              <a:cs typeface="Roboto"/>
              <a:sym typeface="Roboto"/>
            </a:endParaRPr>
          </a:p>
        </p:txBody>
      </p:sp>
      <p:sp>
        <p:nvSpPr>
          <p:cNvPr id="310" name="Google Shape;310;p27"/>
          <p:cNvSpPr txBox="1"/>
          <p:nvPr/>
        </p:nvSpPr>
        <p:spPr>
          <a:xfrm>
            <a:off x="652525" y="3499342"/>
            <a:ext cx="1686000" cy="33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700">
                <a:solidFill>
                  <a:schemeClr val="accent1"/>
                </a:solidFill>
                <a:latin typeface="Roboto"/>
                <a:ea typeface="Roboto"/>
                <a:cs typeface="Roboto"/>
                <a:sym typeface="Roboto"/>
              </a:rPr>
              <a:t>Sprint Planning</a:t>
            </a:r>
            <a:endParaRPr b="1" sz="1700">
              <a:solidFill>
                <a:schemeClr val="accent1"/>
              </a:solidFill>
              <a:latin typeface="Roboto"/>
              <a:ea typeface="Roboto"/>
              <a:cs typeface="Roboto"/>
              <a:sym typeface="Roboto"/>
            </a:endParaRPr>
          </a:p>
        </p:txBody>
      </p:sp>
      <p:sp>
        <p:nvSpPr>
          <p:cNvPr id="311" name="Google Shape;311;p27"/>
          <p:cNvSpPr/>
          <p:nvPr/>
        </p:nvSpPr>
        <p:spPr>
          <a:xfrm>
            <a:off x="652525" y="2469767"/>
            <a:ext cx="1686000" cy="665100"/>
          </a:xfrm>
          <a:prstGeom prst="rect">
            <a:avLst/>
          </a:prstGeom>
          <a:noFill/>
          <a:ln>
            <a:noFill/>
          </a:ln>
        </p:spPr>
        <p:txBody>
          <a:bodyPr anchorCtr="0" anchor="ctr" bIns="91425" lIns="91425" spcFirstLastPara="1" rIns="91425" wrap="square" tIns="91425">
            <a:noAutofit/>
          </a:bodyPr>
          <a:lstStyle/>
          <a:p>
            <a:pPr indent="0" lvl="0" marL="12700" rtl="0" algn="l">
              <a:spcBef>
                <a:spcPts val="0"/>
              </a:spcBef>
              <a:spcAft>
                <a:spcPts val="0"/>
              </a:spcAft>
              <a:buNone/>
            </a:pPr>
            <a:r>
              <a:rPr lang="es" sz="1200">
                <a:solidFill>
                  <a:srgbClr val="0D0D0D"/>
                </a:solidFill>
                <a:highlight>
                  <a:srgbClr val="FFFFFF"/>
                </a:highlight>
                <a:latin typeface="Roboto"/>
                <a:ea typeface="Roboto"/>
                <a:cs typeface="Roboto"/>
                <a:sym typeface="Roboto"/>
              </a:rPr>
              <a:t>A 15-minute daily meeting for the Development Team to synchronize tasks.</a:t>
            </a:r>
            <a:endParaRPr sz="1200">
              <a:latin typeface="Roboto"/>
              <a:ea typeface="Roboto"/>
              <a:cs typeface="Roboto"/>
              <a:sym typeface="Roboto"/>
            </a:endParaRPr>
          </a:p>
        </p:txBody>
      </p:sp>
      <p:sp>
        <p:nvSpPr>
          <p:cNvPr id="312" name="Google Shape;312;p27"/>
          <p:cNvSpPr txBox="1"/>
          <p:nvPr/>
        </p:nvSpPr>
        <p:spPr>
          <a:xfrm>
            <a:off x="652525" y="2062067"/>
            <a:ext cx="1686000" cy="33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700">
                <a:solidFill>
                  <a:schemeClr val="accent2"/>
                </a:solidFill>
                <a:latin typeface="Roboto"/>
                <a:ea typeface="Roboto"/>
                <a:cs typeface="Roboto"/>
                <a:sym typeface="Roboto"/>
              </a:rPr>
              <a:t>Daily Scrum</a:t>
            </a:r>
            <a:endParaRPr b="1" sz="1700">
              <a:solidFill>
                <a:schemeClr val="accent2"/>
              </a:solidFill>
              <a:latin typeface="Roboto"/>
              <a:ea typeface="Roboto"/>
              <a:cs typeface="Roboto"/>
              <a:sym typeface="Roboto"/>
            </a:endParaRPr>
          </a:p>
        </p:txBody>
      </p:sp>
      <p:sp>
        <p:nvSpPr>
          <p:cNvPr id="313" name="Google Shape;313;p27"/>
          <p:cNvSpPr/>
          <p:nvPr/>
        </p:nvSpPr>
        <p:spPr>
          <a:xfrm>
            <a:off x="3516100" y="1331100"/>
            <a:ext cx="2053800" cy="6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0D0D0D"/>
                </a:solidFill>
                <a:highlight>
                  <a:srgbClr val="FFFFFF"/>
                </a:highlight>
                <a:latin typeface="Roboto"/>
                <a:ea typeface="Roboto"/>
                <a:cs typeface="Roboto"/>
                <a:sym typeface="Roboto"/>
              </a:rPr>
              <a:t>Conducted at Sprint's end to review the Increment and update the Product Backlog.</a:t>
            </a:r>
            <a:endParaRPr sz="1200">
              <a:latin typeface="Roboto"/>
              <a:ea typeface="Roboto"/>
              <a:cs typeface="Roboto"/>
              <a:sym typeface="Roboto"/>
            </a:endParaRPr>
          </a:p>
        </p:txBody>
      </p:sp>
      <p:sp>
        <p:nvSpPr>
          <p:cNvPr id="314" name="Google Shape;314;p27"/>
          <p:cNvSpPr txBox="1"/>
          <p:nvPr/>
        </p:nvSpPr>
        <p:spPr>
          <a:xfrm>
            <a:off x="3729000" y="919925"/>
            <a:ext cx="1686000" cy="33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accent4"/>
                </a:solidFill>
                <a:latin typeface="Roboto"/>
                <a:ea typeface="Roboto"/>
                <a:cs typeface="Roboto"/>
                <a:sym typeface="Roboto"/>
              </a:rPr>
              <a:t>Sprint Review</a:t>
            </a:r>
            <a:endParaRPr b="1" sz="1700">
              <a:solidFill>
                <a:schemeClr val="accent4"/>
              </a:solidFill>
              <a:latin typeface="Roboto"/>
              <a:ea typeface="Roboto"/>
              <a:cs typeface="Roboto"/>
              <a:sym typeface="Roboto"/>
            </a:endParaRPr>
          </a:p>
        </p:txBody>
      </p:sp>
      <p:sp>
        <p:nvSpPr>
          <p:cNvPr id="315" name="Google Shape;315;p27"/>
          <p:cNvSpPr/>
          <p:nvPr/>
        </p:nvSpPr>
        <p:spPr>
          <a:xfrm>
            <a:off x="6724950" y="2420275"/>
            <a:ext cx="1892100" cy="76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200">
                <a:solidFill>
                  <a:srgbClr val="0D0D0D"/>
                </a:solidFill>
                <a:highlight>
                  <a:srgbClr val="FFFFFF"/>
                </a:highlight>
                <a:latin typeface="Roboto"/>
                <a:ea typeface="Roboto"/>
                <a:cs typeface="Roboto"/>
                <a:sym typeface="Roboto"/>
              </a:rPr>
              <a:t>Reflect on the past Sprint to enhance processes and team interactions.</a:t>
            </a:r>
            <a:endParaRPr sz="1200">
              <a:latin typeface="Roboto"/>
              <a:ea typeface="Roboto"/>
              <a:cs typeface="Roboto"/>
              <a:sym typeface="Roboto"/>
            </a:endParaRPr>
          </a:p>
        </p:txBody>
      </p:sp>
      <p:sp>
        <p:nvSpPr>
          <p:cNvPr id="316" name="Google Shape;316;p27"/>
          <p:cNvSpPr txBox="1"/>
          <p:nvPr/>
        </p:nvSpPr>
        <p:spPr>
          <a:xfrm>
            <a:off x="6722575" y="2062075"/>
            <a:ext cx="2185500" cy="331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s" sz="1700">
                <a:solidFill>
                  <a:schemeClr val="accent5"/>
                </a:solidFill>
                <a:latin typeface="Roboto"/>
                <a:ea typeface="Roboto"/>
                <a:cs typeface="Roboto"/>
                <a:sym typeface="Roboto"/>
              </a:rPr>
              <a:t>Sprint Retrospective </a:t>
            </a:r>
            <a:endParaRPr b="1" sz="1700">
              <a:solidFill>
                <a:schemeClr val="accent5"/>
              </a:solidFill>
              <a:latin typeface="Roboto"/>
              <a:ea typeface="Roboto"/>
              <a:cs typeface="Roboto"/>
              <a:sym typeface="Roboto"/>
            </a:endParaRPr>
          </a:p>
        </p:txBody>
      </p:sp>
      <p:sp>
        <p:nvSpPr>
          <p:cNvPr id="317" name="Google Shape;317;p27"/>
          <p:cNvSpPr/>
          <p:nvPr/>
        </p:nvSpPr>
        <p:spPr>
          <a:xfrm>
            <a:off x="6706975" y="3939350"/>
            <a:ext cx="1910100" cy="795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rgbClr val="0D0D0D"/>
                </a:solidFill>
                <a:highlight>
                  <a:srgbClr val="FFFFFF"/>
                </a:highlight>
                <a:latin typeface="Roboto"/>
                <a:ea typeface="Roboto"/>
                <a:cs typeface="Roboto"/>
                <a:sym typeface="Roboto"/>
              </a:rPr>
              <a:t>Regular session to refine Product Backlog items and ensure clarity and understanding for upcoming Sprints.</a:t>
            </a:r>
            <a:endParaRPr sz="1200">
              <a:solidFill>
                <a:srgbClr val="000000"/>
              </a:solidFill>
              <a:latin typeface="Roboto"/>
              <a:ea typeface="Roboto"/>
              <a:cs typeface="Roboto"/>
              <a:sym typeface="Roboto"/>
            </a:endParaRPr>
          </a:p>
        </p:txBody>
      </p:sp>
      <p:sp>
        <p:nvSpPr>
          <p:cNvPr id="318" name="Google Shape;318;p27"/>
          <p:cNvSpPr txBox="1"/>
          <p:nvPr/>
        </p:nvSpPr>
        <p:spPr>
          <a:xfrm>
            <a:off x="6722575" y="3531642"/>
            <a:ext cx="1670400" cy="331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s" sz="1700">
                <a:solidFill>
                  <a:schemeClr val="accent3"/>
                </a:solidFill>
                <a:latin typeface="Roboto"/>
                <a:ea typeface="Roboto"/>
                <a:cs typeface="Roboto"/>
                <a:sym typeface="Roboto"/>
              </a:rPr>
              <a:t>Story Time</a:t>
            </a:r>
            <a:endParaRPr b="1" sz="1700">
              <a:solidFill>
                <a:schemeClr val="accent3"/>
              </a:solidFill>
              <a:latin typeface="Roboto"/>
              <a:ea typeface="Roboto"/>
              <a:cs typeface="Roboto"/>
              <a:sym typeface="Roboto"/>
            </a:endParaRPr>
          </a:p>
        </p:txBody>
      </p:sp>
      <p:sp>
        <p:nvSpPr>
          <p:cNvPr id="319" name="Google Shape;319;p27"/>
          <p:cNvSpPr/>
          <p:nvPr/>
        </p:nvSpPr>
        <p:spPr>
          <a:xfrm>
            <a:off x="5349379" y="2948567"/>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3095197" y="3899137"/>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27"/>
          <p:cNvGrpSpPr/>
          <p:nvPr/>
        </p:nvGrpSpPr>
        <p:grpSpPr>
          <a:xfrm>
            <a:off x="4415924" y="2700922"/>
            <a:ext cx="351910" cy="351880"/>
            <a:chOff x="-25094250" y="3547050"/>
            <a:chExt cx="295400" cy="295375"/>
          </a:xfrm>
        </p:grpSpPr>
        <p:sp>
          <p:nvSpPr>
            <p:cNvPr id="322" name="Google Shape;322;p2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7"/>
          <p:cNvGrpSpPr/>
          <p:nvPr/>
        </p:nvGrpSpPr>
        <p:grpSpPr>
          <a:xfrm>
            <a:off x="3481308" y="3052805"/>
            <a:ext cx="320485" cy="256657"/>
            <a:chOff x="4801704" y="2091511"/>
            <a:chExt cx="357684" cy="286416"/>
          </a:xfrm>
        </p:grpSpPr>
        <p:sp>
          <p:nvSpPr>
            <p:cNvPr id="328" name="Google Shape;328;p27"/>
            <p:cNvSpPr/>
            <p:nvPr/>
          </p:nvSpPr>
          <p:spPr>
            <a:xfrm>
              <a:off x="4917773" y="2162803"/>
              <a:ext cx="128702" cy="59956"/>
            </a:xfrm>
            <a:custGeom>
              <a:rect b="b" l="l" r="r" t="t"/>
              <a:pathLst>
                <a:path extrusionOk="0" h="2544" w="5461">
                  <a:moveTo>
                    <a:pt x="2677" y="536"/>
                  </a:moveTo>
                  <a:cubicBezTo>
                    <a:pt x="3105" y="536"/>
                    <a:pt x="4684" y="670"/>
                    <a:pt x="4791" y="2008"/>
                  </a:cubicBezTo>
                  <a:lnTo>
                    <a:pt x="536" y="2008"/>
                  </a:lnTo>
                  <a:cubicBezTo>
                    <a:pt x="777" y="670"/>
                    <a:pt x="2222" y="536"/>
                    <a:pt x="2677" y="536"/>
                  </a:cubicBezTo>
                  <a:close/>
                  <a:moveTo>
                    <a:pt x="2677" y="0"/>
                  </a:moveTo>
                  <a:cubicBezTo>
                    <a:pt x="991" y="0"/>
                    <a:pt x="0" y="884"/>
                    <a:pt x="0" y="2222"/>
                  </a:cubicBezTo>
                  <a:cubicBezTo>
                    <a:pt x="0" y="2436"/>
                    <a:pt x="107" y="2543"/>
                    <a:pt x="214" y="2543"/>
                  </a:cubicBezTo>
                  <a:lnTo>
                    <a:pt x="5113" y="2543"/>
                  </a:lnTo>
                  <a:cubicBezTo>
                    <a:pt x="5220" y="2543"/>
                    <a:pt x="5461" y="2436"/>
                    <a:pt x="5461" y="2222"/>
                  </a:cubicBezTo>
                  <a:cubicBezTo>
                    <a:pt x="5461" y="884"/>
                    <a:pt x="4336" y="0"/>
                    <a:pt x="26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4949307" y="2091511"/>
              <a:ext cx="63114" cy="65635"/>
            </a:xfrm>
            <a:custGeom>
              <a:rect b="b" l="l" r="r" t="t"/>
              <a:pathLst>
                <a:path extrusionOk="0" h="2785" w="2678">
                  <a:moveTo>
                    <a:pt x="1339" y="563"/>
                  </a:moveTo>
                  <a:cubicBezTo>
                    <a:pt x="1767" y="563"/>
                    <a:pt x="2115" y="884"/>
                    <a:pt x="2115" y="1339"/>
                  </a:cubicBezTo>
                  <a:cubicBezTo>
                    <a:pt x="2115" y="1794"/>
                    <a:pt x="1767" y="2115"/>
                    <a:pt x="1339" y="2115"/>
                  </a:cubicBezTo>
                  <a:cubicBezTo>
                    <a:pt x="884" y="2115"/>
                    <a:pt x="536" y="1794"/>
                    <a:pt x="536" y="1339"/>
                  </a:cubicBezTo>
                  <a:cubicBezTo>
                    <a:pt x="536" y="884"/>
                    <a:pt x="884" y="563"/>
                    <a:pt x="1339" y="563"/>
                  </a:cubicBezTo>
                  <a:close/>
                  <a:moveTo>
                    <a:pt x="1339" y="1"/>
                  </a:moveTo>
                  <a:cubicBezTo>
                    <a:pt x="536" y="1"/>
                    <a:pt x="1" y="670"/>
                    <a:pt x="1" y="1339"/>
                  </a:cubicBezTo>
                  <a:cubicBezTo>
                    <a:pt x="1" y="2115"/>
                    <a:pt x="536" y="2785"/>
                    <a:pt x="1339" y="2785"/>
                  </a:cubicBezTo>
                  <a:cubicBezTo>
                    <a:pt x="2115" y="2785"/>
                    <a:pt x="2677" y="2115"/>
                    <a:pt x="2677" y="1339"/>
                  </a:cubicBezTo>
                  <a:cubicBezTo>
                    <a:pt x="2677" y="670"/>
                    <a:pt x="2115" y="1"/>
                    <a:pt x="1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4801704" y="2317358"/>
              <a:ext cx="128702" cy="60568"/>
            </a:xfrm>
            <a:custGeom>
              <a:rect b="b" l="l" r="r" t="t"/>
              <a:pathLst>
                <a:path extrusionOk="0" h="2570" w="5461">
                  <a:moveTo>
                    <a:pt x="2784" y="562"/>
                  </a:moveTo>
                  <a:cubicBezTo>
                    <a:pt x="3239" y="562"/>
                    <a:pt x="4684" y="669"/>
                    <a:pt x="4925" y="2007"/>
                  </a:cubicBezTo>
                  <a:lnTo>
                    <a:pt x="563" y="2007"/>
                  </a:lnTo>
                  <a:cubicBezTo>
                    <a:pt x="777" y="669"/>
                    <a:pt x="2249" y="562"/>
                    <a:pt x="2784" y="562"/>
                  </a:cubicBezTo>
                  <a:close/>
                  <a:moveTo>
                    <a:pt x="2784" y="0"/>
                  </a:moveTo>
                  <a:cubicBezTo>
                    <a:pt x="1018" y="0"/>
                    <a:pt x="0" y="910"/>
                    <a:pt x="0" y="2248"/>
                  </a:cubicBezTo>
                  <a:cubicBezTo>
                    <a:pt x="0" y="2462"/>
                    <a:pt x="108" y="2570"/>
                    <a:pt x="348" y="2570"/>
                  </a:cubicBezTo>
                  <a:lnTo>
                    <a:pt x="5139" y="2570"/>
                  </a:lnTo>
                  <a:cubicBezTo>
                    <a:pt x="5354" y="2570"/>
                    <a:pt x="5461" y="2462"/>
                    <a:pt x="5461" y="2248"/>
                  </a:cubicBezTo>
                  <a:cubicBezTo>
                    <a:pt x="5461" y="910"/>
                    <a:pt x="4470" y="0"/>
                    <a:pt x="2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4833237" y="2246703"/>
              <a:ext cx="65635" cy="65612"/>
            </a:xfrm>
            <a:custGeom>
              <a:rect b="b" l="l" r="r" t="t"/>
              <a:pathLst>
                <a:path extrusionOk="0" h="2784" w="2785">
                  <a:moveTo>
                    <a:pt x="1446" y="562"/>
                  </a:moveTo>
                  <a:cubicBezTo>
                    <a:pt x="1794" y="562"/>
                    <a:pt x="2249" y="884"/>
                    <a:pt x="2249" y="1339"/>
                  </a:cubicBezTo>
                  <a:cubicBezTo>
                    <a:pt x="2249" y="1794"/>
                    <a:pt x="1794" y="2115"/>
                    <a:pt x="1446" y="2115"/>
                  </a:cubicBezTo>
                  <a:cubicBezTo>
                    <a:pt x="1018" y="2115"/>
                    <a:pt x="563" y="1794"/>
                    <a:pt x="563" y="1339"/>
                  </a:cubicBezTo>
                  <a:cubicBezTo>
                    <a:pt x="563" y="884"/>
                    <a:pt x="1018" y="562"/>
                    <a:pt x="1446" y="562"/>
                  </a:cubicBezTo>
                  <a:close/>
                  <a:moveTo>
                    <a:pt x="1446" y="0"/>
                  </a:moveTo>
                  <a:cubicBezTo>
                    <a:pt x="670" y="0"/>
                    <a:pt x="1" y="669"/>
                    <a:pt x="1" y="1339"/>
                  </a:cubicBezTo>
                  <a:cubicBezTo>
                    <a:pt x="1" y="2115"/>
                    <a:pt x="670" y="2784"/>
                    <a:pt x="1446" y="2784"/>
                  </a:cubicBezTo>
                  <a:cubicBezTo>
                    <a:pt x="2115" y="2784"/>
                    <a:pt x="2784" y="2115"/>
                    <a:pt x="2784" y="1339"/>
                  </a:cubicBezTo>
                  <a:cubicBezTo>
                    <a:pt x="2784" y="669"/>
                    <a:pt x="2115" y="0"/>
                    <a:pt x="14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5030685" y="2317358"/>
              <a:ext cx="128702" cy="60568"/>
            </a:xfrm>
            <a:custGeom>
              <a:rect b="b" l="l" r="r" t="t"/>
              <a:pathLst>
                <a:path extrusionOk="0" h="2570" w="5461">
                  <a:moveTo>
                    <a:pt x="2784" y="562"/>
                  </a:moveTo>
                  <a:cubicBezTo>
                    <a:pt x="3239" y="562"/>
                    <a:pt x="4684" y="669"/>
                    <a:pt x="4898" y="2007"/>
                  </a:cubicBezTo>
                  <a:lnTo>
                    <a:pt x="670" y="2007"/>
                  </a:lnTo>
                  <a:cubicBezTo>
                    <a:pt x="777" y="669"/>
                    <a:pt x="2329" y="562"/>
                    <a:pt x="2784" y="562"/>
                  </a:cubicBezTo>
                  <a:close/>
                  <a:moveTo>
                    <a:pt x="2784" y="0"/>
                  </a:moveTo>
                  <a:cubicBezTo>
                    <a:pt x="1098" y="0"/>
                    <a:pt x="0" y="910"/>
                    <a:pt x="0" y="2248"/>
                  </a:cubicBezTo>
                  <a:cubicBezTo>
                    <a:pt x="0" y="2462"/>
                    <a:pt x="214" y="2570"/>
                    <a:pt x="322" y="2570"/>
                  </a:cubicBezTo>
                  <a:lnTo>
                    <a:pt x="5246" y="2570"/>
                  </a:lnTo>
                  <a:cubicBezTo>
                    <a:pt x="5353" y="2570"/>
                    <a:pt x="5461" y="2462"/>
                    <a:pt x="5461" y="2248"/>
                  </a:cubicBezTo>
                  <a:cubicBezTo>
                    <a:pt x="5461" y="910"/>
                    <a:pt x="4443" y="0"/>
                    <a:pt x="2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5064740" y="2246703"/>
              <a:ext cx="63114" cy="65612"/>
            </a:xfrm>
            <a:custGeom>
              <a:rect b="b" l="l" r="r" t="t"/>
              <a:pathLst>
                <a:path extrusionOk="0" h="2784" w="2678">
                  <a:moveTo>
                    <a:pt x="1339" y="562"/>
                  </a:moveTo>
                  <a:cubicBezTo>
                    <a:pt x="1794" y="562"/>
                    <a:pt x="2115" y="884"/>
                    <a:pt x="2115" y="1339"/>
                  </a:cubicBezTo>
                  <a:cubicBezTo>
                    <a:pt x="2115" y="1794"/>
                    <a:pt x="1794" y="2115"/>
                    <a:pt x="1339" y="2115"/>
                  </a:cubicBezTo>
                  <a:cubicBezTo>
                    <a:pt x="884" y="2115"/>
                    <a:pt x="563" y="1794"/>
                    <a:pt x="563" y="1339"/>
                  </a:cubicBezTo>
                  <a:cubicBezTo>
                    <a:pt x="563" y="884"/>
                    <a:pt x="884" y="562"/>
                    <a:pt x="1339" y="562"/>
                  </a:cubicBezTo>
                  <a:close/>
                  <a:moveTo>
                    <a:pt x="1339" y="0"/>
                  </a:moveTo>
                  <a:cubicBezTo>
                    <a:pt x="563" y="0"/>
                    <a:pt x="1" y="669"/>
                    <a:pt x="1" y="1339"/>
                  </a:cubicBezTo>
                  <a:cubicBezTo>
                    <a:pt x="1" y="2115"/>
                    <a:pt x="563" y="2784"/>
                    <a:pt x="1339" y="2784"/>
                  </a:cubicBezTo>
                  <a:cubicBezTo>
                    <a:pt x="2115" y="2784"/>
                    <a:pt x="2677" y="2115"/>
                    <a:pt x="2677" y="1339"/>
                  </a:cubicBezTo>
                  <a:cubicBezTo>
                    <a:pt x="2677" y="669"/>
                    <a:pt x="2115" y="0"/>
                    <a:pt x="1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4943627" y="2230936"/>
              <a:ext cx="73837" cy="85809"/>
            </a:xfrm>
            <a:custGeom>
              <a:rect b="b" l="l" r="r" t="t"/>
              <a:pathLst>
                <a:path extrusionOk="0" h="3641" w="3133">
                  <a:moveTo>
                    <a:pt x="1580" y="0"/>
                  </a:moveTo>
                  <a:cubicBezTo>
                    <a:pt x="1446" y="0"/>
                    <a:pt x="1339" y="107"/>
                    <a:pt x="1339" y="321"/>
                  </a:cubicBezTo>
                  <a:lnTo>
                    <a:pt x="1339" y="2008"/>
                  </a:lnTo>
                  <a:lnTo>
                    <a:pt x="108" y="3239"/>
                  </a:lnTo>
                  <a:cubicBezTo>
                    <a:pt x="1" y="3346"/>
                    <a:pt x="1" y="3453"/>
                    <a:pt x="108" y="3560"/>
                  </a:cubicBezTo>
                  <a:cubicBezTo>
                    <a:pt x="175" y="3613"/>
                    <a:pt x="235" y="3640"/>
                    <a:pt x="305" y="3640"/>
                  </a:cubicBezTo>
                  <a:cubicBezTo>
                    <a:pt x="375" y="3640"/>
                    <a:pt x="456" y="3613"/>
                    <a:pt x="563" y="3560"/>
                  </a:cubicBezTo>
                  <a:lnTo>
                    <a:pt x="1580" y="2570"/>
                  </a:lnTo>
                  <a:lnTo>
                    <a:pt x="2677" y="3560"/>
                  </a:lnTo>
                  <a:cubicBezTo>
                    <a:pt x="2731" y="3613"/>
                    <a:pt x="2818" y="3640"/>
                    <a:pt x="2891" y="3640"/>
                  </a:cubicBezTo>
                  <a:cubicBezTo>
                    <a:pt x="2965" y="3640"/>
                    <a:pt x="3025" y="3613"/>
                    <a:pt x="3025" y="3560"/>
                  </a:cubicBezTo>
                  <a:cubicBezTo>
                    <a:pt x="3132" y="3453"/>
                    <a:pt x="3132" y="3346"/>
                    <a:pt x="3025" y="3239"/>
                  </a:cubicBezTo>
                  <a:lnTo>
                    <a:pt x="1901" y="2008"/>
                  </a:lnTo>
                  <a:lnTo>
                    <a:pt x="1901" y="321"/>
                  </a:lnTo>
                  <a:cubicBezTo>
                    <a:pt x="1901" y="107"/>
                    <a:pt x="1794" y="0"/>
                    <a:pt x="15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7"/>
          <p:cNvGrpSpPr/>
          <p:nvPr/>
        </p:nvGrpSpPr>
        <p:grpSpPr>
          <a:xfrm>
            <a:off x="5685574" y="3887628"/>
            <a:ext cx="410628" cy="406309"/>
            <a:chOff x="6546625" y="1900200"/>
            <a:chExt cx="125975" cy="124650"/>
          </a:xfrm>
        </p:grpSpPr>
        <p:sp>
          <p:nvSpPr>
            <p:cNvPr id="336" name="Google Shape;336;p27"/>
            <p:cNvSpPr/>
            <p:nvPr/>
          </p:nvSpPr>
          <p:spPr>
            <a:xfrm>
              <a:off x="6546625" y="1900200"/>
              <a:ext cx="125975" cy="124650"/>
            </a:xfrm>
            <a:custGeom>
              <a:rect b="b" l="l" r="r" t="t"/>
              <a:pathLst>
                <a:path extrusionOk="0" h="4986" w="5039">
                  <a:moveTo>
                    <a:pt x="1634" y="1185"/>
                  </a:moveTo>
                  <a:lnTo>
                    <a:pt x="751" y="2068"/>
                  </a:lnTo>
                  <a:lnTo>
                    <a:pt x="572" y="2247"/>
                  </a:lnTo>
                  <a:lnTo>
                    <a:pt x="244" y="1919"/>
                  </a:lnTo>
                  <a:lnTo>
                    <a:pt x="981" y="1185"/>
                  </a:lnTo>
                  <a:close/>
                  <a:moveTo>
                    <a:pt x="826" y="3092"/>
                  </a:moveTo>
                  <a:lnTo>
                    <a:pt x="1904" y="4171"/>
                  </a:lnTo>
                  <a:lnTo>
                    <a:pt x="1549" y="4370"/>
                  </a:lnTo>
                  <a:lnTo>
                    <a:pt x="1417" y="4242"/>
                  </a:lnTo>
                  <a:cubicBezTo>
                    <a:pt x="1417" y="4238"/>
                    <a:pt x="1414" y="4235"/>
                    <a:pt x="1411" y="4235"/>
                  </a:cubicBezTo>
                  <a:cubicBezTo>
                    <a:pt x="1407" y="4231"/>
                    <a:pt x="1404" y="4228"/>
                    <a:pt x="1404" y="4228"/>
                  </a:cubicBezTo>
                  <a:lnTo>
                    <a:pt x="772" y="3593"/>
                  </a:lnTo>
                  <a:cubicBezTo>
                    <a:pt x="768" y="3589"/>
                    <a:pt x="765" y="3589"/>
                    <a:pt x="761" y="3586"/>
                  </a:cubicBezTo>
                  <a:cubicBezTo>
                    <a:pt x="761" y="3582"/>
                    <a:pt x="758" y="3579"/>
                    <a:pt x="755" y="3579"/>
                  </a:cubicBezTo>
                  <a:lnTo>
                    <a:pt x="626" y="3447"/>
                  </a:lnTo>
                  <a:lnTo>
                    <a:pt x="826" y="3092"/>
                  </a:lnTo>
                  <a:close/>
                  <a:moveTo>
                    <a:pt x="4124" y="192"/>
                  </a:moveTo>
                  <a:cubicBezTo>
                    <a:pt x="4328" y="192"/>
                    <a:pt x="4535" y="213"/>
                    <a:pt x="4741" y="256"/>
                  </a:cubicBezTo>
                  <a:cubicBezTo>
                    <a:pt x="4947" y="1243"/>
                    <a:pt x="4649" y="2250"/>
                    <a:pt x="3933" y="2967"/>
                  </a:cubicBezTo>
                  <a:lnTo>
                    <a:pt x="2543" y="4357"/>
                  </a:lnTo>
                  <a:lnTo>
                    <a:pt x="2455" y="4444"/>
                  </a:lnTo>
                  <a:lnTo>
                    <a:pt x="2134" y="4123"/>
                  </a:lnTo>
                  <a:lnTo>
                    <a:pt x="873" y="2862"/>
                  </a:lnTo>
                  <a:lnTo>
                    <a:pt x="552" y="2541"/>
                  </a:lnTo>
                  <a:lnTo>
                    <a:pt x="819" y="2274"/>
                  </a:lnTo>
                  <a:lnTo>
                    <a:pt x="2121" y="3576"/>
                  </a:lnTo>
                  <a:cubicBezTo>
                    <a:pt x="2137" y="3593"/>
                    <a:pt x="2165" y="3603"/>
                    <a:pt x="2188" y="3603"/>
                  </a:cubicBezTo>
                  <a:cubicBezTo>
                    <a:pt x="2215" y="3603"/>
                    <a:pt x="2239" y="3593"/>
                    <a:pt x="2259" y="3576"/>
                  </a:cubicBezTo>
                  <a:cubicBezTo>
                    <a:pt x="2296" y="3535"/>
                    <a:pt x="2296" y="3474"/>
                    <a:pt x="2259" y="3437"/>
                  </a:cubicBezTo>
                  <a:lnTo>
                    <a:pt x="958" y="2135"/>
                  </a:lnTo>
                  <a:lnTo>
                    <a:pt x="2033" y="1064"/>
                  </a:lnTo>
                  <a:cubicBezTo>
                    <a:pt x="2597" y="496"/>
                    <a:pt x="3346" y="192"/>
                    <a:pt x="4124" y="192"/>
                  </a:cubicBezTo>
                  <a:close/>
                  <a:moveTo>
                    <a:pt x="3811" y="3366"/>
                  </a:moveTo>
                  <a:lnTo>
                    <a:pt x="3811" y="4015"/>
                  </a:lnTo>
                  <a:lnTo>
                    <a:pt x="3077" y="4749"/>
                  </a:lnTo>
                  <a:lnTo>
                    <a:pt x="2753" y="4424"/>
                  </a:lnTo>
                  <a:lnTo>
                    <a:pt x="3811" y="3366"/>
                  </a:lnTo>
                  <a:close/>
                  <a:moveTo>
                    <a:pt x="697" y="3795"/>
                  </a:moveTo>
                  <a:lnTo>
                    <a:pt x="1201" y="4302"/>
                  </a:lnTo>
                  <a:cubicBezTo>
                    <a:pt x="998" y="4482"/>
                    <a:pt x="751" y="4617"/>
                    <a:pt x="488" y="4688"/>
                  </a:cubicBezTo>
                  <a:lnTo>
                    <a:pt x="244" y="4752"/>
                  </a:lnTo>
                  <a:lnTo>
                    <a:pt x="308" y="4509"/>
                  </a:lnTo>
                  <a:cubicBezTo>
                    <a:pt x="379" y="4245"/>
                    <a:pt x="515" y="3998"/>
                    <a:pt x="697" y="3795"/>
                  </a:cubicBezTo>
                  <a:close/>
                  <a:moveTo>
                    <a:pt x="4125" y="0"/>
                  </a:moveTo>
                  <a:cubicBezTo>
                    <a:pt x="3833" y="0"/>
                    <a:pt x="3541" y="40"/>
                    <a:pt x="3260" y="120"/>
                  </a:cubicBezTo>
                  <a:cubicBezTo>
                    <a:pt x="2743" y="269"/>
                    <a:pt x="2273" y="546"/>
                    <a:pt x="1894" y="925"/>
                  </a:cubicBezTo>
                  <a:lnTo>
                    <a:pt x="1830" y="989"/>
                  </a:lnTo>
                  <a:lnTo>
                    <a:pt x="941" y="989"/>
                  </a:lnTo>
                  <a:cubicBezTo>
                    <a:pt x="914" y="989"/>
                    <a:pt x="890" y="999"/>
                    <a:pt x="870" y="1020"/>
                  </a:cubicBezTo>
                  <a:lnTo>
                    <a:pt x="38" y="1851"/>
                  </a:lnTo>
                  <a:cubicBezTo>
                    <a:pt x="1" y="1889"/>
                    <a:pt x="1" y="1949"/>
                    <a:pt x="38" y="1990"/>
                  </a:cubicBezTo>
                  <a:lnTo>
                    <a:pt x="434" y="2386"/>
                  </a:lnTo>
                  <a:lnTo>
                    <a:pt x="346" y="2473"/>
                  </a:lnTo>
                  <a:cubicBezTo>
                    <a:pt x="308" y="2511"/>
                    <a:pt x="308" y="2572"/>
                    <a:pt x="346" y="2612"/>
                  </a:cubicBezTo>
                  <a:lnTo>
                    <a:pt x="684" y="2947"/>
                  </a:lnTo>
                  <a:lnTo>
                    <a:pt x="420" y="3417"/>
                  </a:lnTo>
                  <a:cubicBezTo>
                    <a:pt x="396" y="3454"/>
                    <a:pt x="403" y="3505"/>
                    <a:pt x="434" y="3535"/>
                  </a:cubicBezTo>
                  <a:lnTo>
                    <a:pt x="559" y="3657"/>
                  </a:lnTo>
                  <a:cubicBezTo>
                    <a:pt x="352" y="3887"/>
                    <a:pt x="200" y="4161"/>
                    <a:pt x="122" y="4458"/>
                  </a:cubicBezTo>
                  <a:lnTo>
                    <a:pt x="14" y="4864"/>
                  </a:lnTo>
                  <a:cubicBezTo>
                    <a:pt x="4" y="4898"/>
                    <a:pt x="14" y="4935"/>
                    <a:pt x="38" y="4958"/>
                  </a:cubicBezTo>
                  <a:cubicBezTo>
                    <a:pt x="58" y="4975"/>
                    <a:pt x="82" y="4985"/>
                    <a:pt x="109" y="4985"/>
                  </a:cubicBezTo>
                  <a:cubicBezTo>
                    <a:pt x="116" y="4985"/>
                    <a:pt x="126" y="4985"/>
                    <a:pt x="133" y="4982"/>
                  </a:cubicBezTo>
                  <a:lnTo>
                    <a:pt x="538" y="4874"/>
                  </a:lnTo>
                  <a:cubicBezTo>
                    <a:pt x="836" y="4796"/>
                    <a:pt x="1110" y="4644"/>
                    <a:pt x="1340" y="4438"/>
                  </a:cubicBezTo>
                  <a:lnTo>
                    <a:pt x="1461" y="4563"/>
                  </a:lnTo>
                  <a:cubicBezTo>
                    <a:pt x="1482" y="4580"/>
                    <a:pt x="1505" y="4590"/>
                    <a:pt x="1532" y="4590"/>
                  </a:cubicBezTo>
                  <a:cubicBezTo>
                    <a:pt x="1549" y="4590"/>
                    <a:pt x="1563" y="4586"/>
                    <a:pt x="1580" y="4576"/>
                  </a:cubicBezTo>
                  <a:lnTo>
                    <a:pt x="2050" y="4313"/>
                  </a:lnTo>
                  <a:lnTo>
                    <a:pt x="2388" y="4651"/>
                  </a:lnTo>
                  <a:cubicBezTo>
                    <a:pt x="2405" y="4671"/>
                    <a:pt x="2432" y="4681"/>
                    <a:pt x="2455" y="4681"/>
                  </a:cubicBezTo>
                  <a:cubicBezTo>
                    <a:pt x="2482" y="4681"/>
                    <a:pt x="2506" y="4671"/>
                    <a:pt x="2526" y="4651"/>
                  </a:cubicBezTo>
                  <a:lnTo>
                    <a:pt x="2614" y="4563"/>
                  </a:lnTo>
                  <a:lnTo>
                    <a:pt x="3006" y="4958"/>
                  </a:lnTo>
                  <a:cubicBezTo>
                    <a:pt x="3027" y="4975"/>
                    <a:pt x="3050" y="4985"/>
                    <a:pt x="3077" y="4985"/>
                  </a:cubicBezTo>
                  <a:cubicBezTo>
                    <a:pt x="3101" y="4985"/>
                    <a:pt x="3128" y="4975"/>
                    <a:pt x="3145" y="4958"/>
                  </a:cubicBezTo>
                  <a:lnTo>
                    <a:pt x="3977" y="4123"/>
                  </a:lnTo>
                  <a:cubicBezTo>
                    <a:pt x="3994" y="4106"/>
                    <a:pt x="4007" y="4083"/>
                    <a:pt x="4007" y="4056"/>
                  </a:cubicBezTo>
                  <a:lnTo>
                    <a:pt x="4007" y="3170"/>
                  </a:lnTo>
                  <a:lnTo>
                    <a:pt x="4071" y="3102"/>
                  </a:lnTo>
                  <a:cubicBezTo>
                    <a:pt x="4450" y="2724"/>
                    <a:pt x="4731" y="2254"/>
                    <a:pt x="4876" y="1736"/>
                  </a:cubicBezTo>
                  <a:cubicBezTo>
                    <a:pt x="5021" y="1226"/>
                    <a:pt x="5038" y="685"/>
                    <a:pt x="4920" y="168"/>
                  </a:cubicBezTo>
                  <a:cubicBezTo>
                    <a:pt x="4916" y="144"/>
                    <a:pt x="4906" y="124"/>
                    <a:pt x="4893" y="107"/>
                  </a:cubicBezTo>
                  <a:lnTo>
                    <a:pt x="4889" y="107"/>
                  </a:lnTo>
                  <a:cubicBezTo>
                    <a:pt x="4873" y="90"/>
                    <a:pt x="4852" y="80"/>
                    <a:pt x="4832" y="80"/>
                  </a:cubicBezTo>
                  <a:cubicBezTo>
                    <a:pt x="4600" y="27"/>
                    <a:pt x="4362" y="0"/>
                    <a:pt x="4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6635125" y="1949675"/>
              <a:ext cx="4925" cy="5100"/>
            </a:xfrm>
            <a:custGeom>
              <a:rect b="b" l="l" r="r" t="t"/>
              <a:pathLst>
                <a:path extrusionOk="0" h="204" w="197">
                  <a:moveTo>
                    <a:pt x="102" y="1"/>
                  </a:moveTo>
                  <a:cubicBezTo>
                    <a:pt x="48" y="1"/>
                    <a:pt x="4" y="45"/>
                    <a:pt x="4" y="99"/>
                  </a:cubicBezTo>
                  <a:lnTo>
                    <a:pt x="4" y="106"/>
                  </a:lnTo>
                  <a:cubicBezTo>
                    <a:pt x="1" y="156"/>
                    <a:pt x="44" y="200"/>
                    <a:pt x="99" y="204"/>
                  </a:cubicBezTo>
                  <a:lnTo>
                    <a:pt x="102" y="204"/>
                  </a:lnTo>
                  <a:cubicBezTo>
                    <a:pt x="153" y="204"/>
                    <a:pt x="197" y="160"/>
                    <a:pt x="197" y="106"/>
                  </a:cubicBezTo>
                  <a:lnTo>
                    <a:pt x="197" y="99"/>
                  </a:lnTo>
                  <a:cubicBezTo>
                    <a:pt x="197" y="45"/>
                    <a:pt x="153"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6599125" y="1931675"/>
              <a:ext cx="38825" cy="40950"/>
            </a:xfrm>
            <a:custGeom>
              <a:rect b="b" l="l" r="r" t="t"/>
              <a:pathLst>
                <a:path extrusionOk="0" h="1638" w="1553">
                  <a:moveTo>
                    <a:pt x="818" y="1"/>
                  </a:moveTo>
                  <a:cubicBezTo>
                    <a:pt x="369" y="1"/>
                    <a:pt x="0" y="366"/>
                    <a:pt x="0" y="819"/>
                  </a:cubicBezTo>
                  <a:cubicBezTo>
                    <a:pt x="0" y="1269"/>
                    <a:pt x="369" y="1637"/>
                    <a:pt x="818" y="1637"/>
                  </a:cubicBezTo>
                  <a:cubicBezTo>
                    <a:pt x="1109" y="1637"/>
                    <a:pt x="1380" y="1482"/>
                    <a:pt x="1525" y="1228"/>
                  </a:cubicBezTo>
                  <a:cubicBezTo>
                    <a:pt x="1552" y="1184"/>
                    <a:pt x="1539" y="1123"/>
                    <a:pt x="1491" y="1096"/>
                  </a:cubicBezTo>
                  <a:cubicBezTo>
                    <a:pt x="1476" y="1087"/>
                    <a:pt x="1459" y="1083"/>
                    <a:pt x="1443" y="1083"/>
                  </a:cubicBezTo>
                  <a:cubicBezTo>
                    <a:pt x="1410" y="1083"/>
                    <a:pt x="1378" y="1101"/>
                    <a:pt x="1359" y="1133"/>
                  </a:cubicBezTo>
                  <a:cubicBezTo>
                    <a:pt x="1248" y="1323"/>
                    <a:pt x="1042" y="1441"/>
                    <a:pt x="818" y="1441"/>
                  </a:cubicBezTo>
                  <a:cubicBezTo>
                    <a:pt x="477" y="1441"/>
                    <a:pt x="196" y="1160"/>
                    <a:pt x="196" y="819"/>
                  </a:cubicBezTo>
                  <a:cubicBezTo>
                    <a:pt x="196" y="474"/>
                    <a:pt x="477" y="193"/>
                    <a:pt x="818" y="193"/>
                  </a:cubicBezTo>
                  <a:cubicBezTo>
                    <a:pt x="1004" y="193"/>
                    <a:pt x="1180" y="275"/>
                    <a:pt x="1299" y="417"/>
                  </a:cubicBezTo>
                  <a:cubicBezTo>
                    <a:pt x="1317" y="441"/>
                    <a:pt x="1344" y="453"/>
                    <a:pt x="1372" y="453"/>
                  </a:cubicBezTo>
                  <a:cubicBezTo>
                    <a:pt x="1394" y="453"/>
                    <a:pt x="1416" y="445"/>
                    <a:pt x="1434" y="430"/>
                  </a:cubicBezTo>
                  <a:cubicBezTo>
                    <a:pt x="1478" y="396"/>
                    <a:pt x="1481" y="332"/>
                    <a:pt x="1447" y="292"/>
                  </a:cubicBezTo>
                  <a:cubicBezTo>
                    <a:pt x="1292" y="106"/>
                    <a:pt x="1062" y="1"/>
                    <a:pt x="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6604625" y="1991100"/>
              <a:ext cx="4825" cy="4925"/>
            </a:xfrm>
            <a:custGeom>
              <a:rect b="b" l="l" r="r" t="t"/>
              <a:pathLst>
                <a:path extrusionOk="0" h="197" w="193">
                  <a:moveTo>
                    <a:pt x="98" y="0"/>
                  </a:moveTo>
                  <a:cubicBezTo>
                    <a:pt x="71" y="0"/>
                    <a:pt x="47" y="11"/>
                    <a:pt x="27" y="31"/>
                  </a:cubicBezTo>
                  <a:cubicBezTo>
                    <a:pt x="10" y="48"/>
                    <a:pt x="0" y="71"/>
                    <a:pt x="0" y="99"/>
                  </a:cubicBezTo>
                  <a:cubicBezTo>
                    <a:pt x="0" y="126"/>
                    <a:pt x="10" y="149"/>
                    <a:pt x="27" y="166"/>
                  </a:cubicBezTo>
                  <a:cubicBezTo>
                    <a:pt x="47" y="186"/>
                    <a:pt x="71" y="197"/>
                    <a:pt x="98" y="197"/>
                  </a:cubicBezTo>
                  <a:cubicBezTo>
                    <a:pt x="122" y="197"/>
                    <a:pt x="149" y="186"/>
                    <a:pt x="166" y="166"/>
                  </a:cubicBezTo>
                  <a:cubicBezTo>
                    <a:pt x="183" y="149"/>
                    <a:pt x="193" y="126"/>
                    <a:pt x="193" y="99"/>
                  </a:cubicBezTo>
                  <a:cubicBezTo>
                    <a:pt x="193" y="71"/>
                    <a:pt x="183" y="48"/>
                    <a:pt x="166" y="31"/>
                  </a:cubicBezTo>
                  <a:cubicBezTo>
                    <a:pt x="149" y="11"/>
                    <a:pt x="122" y="0"/>
                    <a:pt x="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8"/>
          <p:cNvSpPr txBox="1"/>
          <p:nvPr>
            <p:ph type="title"/>
          </p:nvPr>
        </p:nvSpPr>
        <p:spPr>
          <a:xfrm>
            <a:off x="116001" y="5805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SCRUM PROCESS FLOW</a:t>
            </a:r>
            <a:endParaRPr/>
          </a:p>
        </p:txBody>
      </p:sp>
      <p:pic>
        <p:nvPicPr>
          <p:cNvPr id="345" name="Google Shape;345;p28"/>
          <p:cNvPicPr preferRelativeResize="0"/>
          <p:nvPr/>
        </p:nvPicPr>
        <p:blipFill>
          <a:blip r:embed="rId3">
            <a:alphaModFix/>
          </a:blip>
          <a:stretch>
            <a:fillRect/>
          </a:stretch>
        </p:blipFill>
        <p:spPr>
          <a:xfrm>
            <a:off x="1371600" y="691650"/>
            <a:ext cx="6445900" cy="421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9"/>
          <p:cNvSpPr txBox="1"/>
          <p:nvPr>
            <p:ph type="title"/>
          </p:nvPr>
        </p:nvSpPr>
        <p:spPr>
          <a:xfrm>
            <a:off x="116001" y="5805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MOST POPULAR SCRUM TOOLS</a:t>
            </a:r>
            <a:endParaRPr/>
          </a:p>
        </p:txBody>
      </p:sp>
      <p:pic>
        <p:nvPicPr>
          <p:cNvPr id="351" name="Google Shape;351;p29"/>
          <p:cNvPicPr preferRelativeResize="0"/>
          <p:nvPr/>
        </p:nvPicPr>
        <p:blipFill>
          <a:blip r:embed="rId3">
            <a:alphaModFix/>
          </a:blip>
          <a:stretch>
            <a:fillRect/>
          </a:stretch>
        </p:blipFill>
        <p:spPr>
          <a:xfrm>
            <a:off x="171925" y="942800"/>
            <a:ext cx="1859900" cy="1859900"/>
          </a:xfrm>
          <a:prstGeom prst="rect">
            <a:avLst/>
          </a:prstGeom>
          <a:noFill/>
          <a:ln>
            <a:noFill/>
          </a:ln>
        </p:spPr>
      </p:pic>
      <p:sp>
        <p:nvSpPr>
          <p:cNvPr id="352" name="Google Shape;352;p29"/>
          <p:cNvSpPr txBox="1"/>
          <p:nvPr/>
        </p:nvSpPr>
        <p:spPr>
          <a:xfrm>
            <a:off x="352325" y="2742750"/>
            <a:ext cx="18126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oboto"/>
                <a:ea typeface="Roboto"/>
                <a:cs typeface="Roboto"/>
                <a:sym typeface="Roboto"/>
              </a:rPr>
              <a:t>JIRA SOFTWARE</a:t>
            </a:r>
            <a:endParaRPr sz="1600">
              <a:solidFill>
                <a:srgbClr val="434343"/>
              </a:solidFill>
              <a:latin typeface="Roboto"/>
              <a:ea typeface="Roboto"/>
              <a:cs typeface="Roboto"/>
              <a:sym typeface="Roboto"/>
            </a:endParaRPr>
          </a:p>
        </p:txBody>
      </p:sp>
      <p:pic>
        <p:nvPicPr>
          <p:cNvPr id="353" name="Google Shape;353;p29"/>
          <p:cNvPicPr preferRelativeResize="0"/>
          <p:nvPr/>
        </p:nvPicPr>
        <p:blipFill>
          <a:blip r:embed="rId4">
            <a:alphaModFix/>
          </a:blip>
          <a:stretch>
            <a:fillRect/>
          </a:stretch>
        </p:blipFill>
        <p:spPr>
          <a:xfrm>
            <a:off x="2587975" y="939301"/>
            <a:ext cx="1714500" cy="1790700"/>
          </a:xfrm>
          <a:prstGeom prst="rect">
            <a:avLst/>
          </a:prstGeom>
          <a:noFill/>
          <a:ln>
            <a:noFill/>
          </a:ln>
        </p:spPr>
      </p:pic>
      <p:sp>
        <p:nvSpPr>
          <p:cNvPr id="354" name="Google Shape;354;p29"/>
          <p:cNvSpPr txBox="1"/>
          <p:nvPr/>
        </p:nvSpPr>
        <p:spPr>
          <a:xfrm>
            <a:off x="3037500" y="2742750"/>
            <a:ext cx="13206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oboto"/>
                <a:ea typeface="Roboto"/>
                <a:cs typeface="Roboto"/>
                <a:sym typeface="Roboto"/>
              </a:rPr>
              <a:t>QUICKBASE</a:t>
            </a:r>
            <a:endParaRPr sz="1600">
              <a:solidFill>
                <a:srgbClr val="434343"/>
              </a:solidFill>
              <a:latin typeface="Roboto"/>
              <a:ea typeface="Roboto"/>
              <a:cs typeface="Roboto"/>
              <a:sym typeface="Roboto"/>
            </a:endParaRPr>
          </a:p>
        </p:txBody>
      </p:sp>
      <p:pic>
        <p:nvPicPr>
          <p:cNvPr id="355" name="Google Shape;355;p29"/>
          <p:cNvPicPr preferRelativeResize="0"/>
          <p:nvPr/>
        </p:nvPicPr>
        <p:blipFill>
          <a:blip r:embed="rId5">
            <a:alphaModFix/>
          </a:blip>
          <a:stretch>
            <a:fillRect/>
          </a:stretch>
        </p:blipFill>
        <p:spPr>
          <a:xfrm>
            <a:off x="4831425" y="939300"/>
            <a:ext cx="1714500" cy="1760376"/>
          </a:xfrm>
          <a:prstGeom prst="rect">
            <a:avLst/>
          </a:prstGeom>
          <a:noFill/>
          <a:ln>
            <a:noFill/>
          </a:ln>
        </p:spPr>
      </p:pic>
      <p:sp>
        <p:nvSpPr>
          <p:cNvPr id="356" name="Google Shape;356;p29"/>
          <p:cNvSpPr txBox="1"/>
          <p:nvPr/>
        </p:nvSpPr>
        <p:spPr>
          <a:xfrm>
            <a:off x="5201475" y="2742750"/>
            <a:ext cx="974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oboto"/>
                <a:ea typeface="Roboto"/>
                <a:cs typeface="Roboto"/>
                <a:sym typeface="Roboto"/>
              </a:rPr>
              <a:t>ASANA</a:t>
            </a:r>
            <a:endParaRPr sz="1600">
              <a:solidFill>
                <a:srgbClr val="434343"/>
              </a:solidFill>
              <a:latin typeface="Roboto"/>
              <a:ea typeface="Roboto"/>
              <a:cs typeface="Roboto"/>
              <a:sym typeface="Roboto"/>
            </a:endParaRPr>
          </a:p>
        </p:txBody>
      </p:sp>
      <p:pic>
        <p:nvPicPr>
          <p:cNvPr id="357" name="Google Shape;357;p29"/>
          <p:cNvPicPr preferRelativeResize="0"/>
          <p:nvPr/>
        </p:nvPicPr>
        <p:blipFill>
          <a:blip r:embed="rId6">
            <a:alphaModFix/>
          </a:blip>
          <a:stretch>
            <a:fillRect/>
          </a:stretch>
        </p:blipFill>
        <p:spPr>
          <a:xfrm>
            <a:off x="7063575" y="939300"/>
            <a:ext cx="1859899" cy="1730075"/>
          </a:xfrm>
          <a:prstGeom prst="rect">
            <a:avLst/>
          </a:prstGeom>
          <a:noFill/>
          <a:ln>
            <a:noFill/>
          </a:ln>
        </p:spPr>
      </p:pic>
      <p:sp>
        <p:nvSpPr>
          <p:cNvPr id="358" name="Google Shape;358;p29"/>
          <p:cNvSpPr txBox="1"/>
          <p:nvPr/>
        </p:nvSpPr>
        <p:spPr>
          <a:xfrm>
            <a:off x="7178725" y="2742750"/>
            <a:ext cx="16296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oboto"/>
                <a:ea typeface="Roboto"/>
                <a:cs typeface="Roboto"/>
                <a:sym typeface="Roboto"/>
              </a:rPr>
              <a:t>MONDAY DEV</a:t>
            </a:r>
            <a:endParaRPr sz="1600">
              <a:solidFill>
                <a:srgbClr val="434343"/>
              </a:solidFill>
              <a:latin typeface="Roboto"/>
              <a:ea typeface="Roboto"/>
              <a:cs typeface="Roboto"/>
              <a:sym typeface="Roboto"/>
            </a:endParaRPr>
          </a:p>
        </p:txBody>
      </p:sp>
      <p:sp>
        <p:nvSpPr>
          <p:cNvPr id="359" name="Google Shape;359;p29"/>
          <p:cNvSpPr/>
          <p:nvPr/>
        </p:nvSpPr>
        <p:spPr>
          <a:xfrm>
            <a:off x="115999" y="3326751"/>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25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GENERAL ELECTRIC</a:t>
            </a:r>
            <a:endParaRPr/>
          </a:p>
        </p:txBody>
      </p:sp>
      <p:sp>
        <p:nvSpPr>
          <p:cNvPr id="360" name="Google Shape;360;p29"/>
          <p:cNvSpPr/>
          <p:nvPr/>
        </p:nvSpPr>
        <p:spPr>
          <a:xfrm>
            <a:off x="125799" y="3903226"/>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25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ACCENTURE</a:t>
            </a:r>
            <a:endParaRPr/>
          </a:p>
        </p:txBody>
      </p:sp>
      <p:sp>
        <p:nvSpPr>
          <p:cNvPr id="361" name="Google Shape;361;p29"/>
          <p:cNvSpPr/>
          <p:nvPr/>
        </p:nvSpPr>
        <p:spPr>
          <a:xfrm>
            <a:off x="125799" y="4479701"/>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25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CISCO</a:t>
            </a:r>
            <a:endParaRPr/>
          </a:p>
        </p:txBody>
      </p:sp>
      <p:sp>
        <p:nvSpPr>
          <p:cNvPr id="362" name="Google Shape;362;p29"/>
          <p:cNvSpPr/>
          <p:nvPr/>
        </p:nvSpPr>
        <p:spPr>
          <a:xfrm>
            <a:off x="6973999" y="3326751"/>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17C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AMAZON</a:t>
            </a:r>
            <a:endParaRPr/>
          </a:p>
        </p:txBody>
      </p:sp>
      <p:sp>
        <p:nvSpPr>
          <p:cNvPr id="363" name="Google Shape;363;p29"/>
          <p:cNvSpPr/>
          <p:nvPr/>
        </p:nvSpPr>
        <p:spPr>
          <a:xfrm>
            <a:off x="6983799" y="3903226"/>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17C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SALESFORCE</a:t>
            </a:r>
            <a:endParaRPr/>
          </a:p>
        </p:txBody>
      </p:sp>
      <p:sp>
        <p:nvSpPr>
          <p:cNvPr id="364" name="Google Shape;364;p29"/>
          <p:cNvSpPr/>
          <p:nvPr/>
        </p:nvSpPr>
        <p:spPr>
          <a:xfrm>
            <a:off x="6983799" y="4479701"/>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17C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AMWAY</a:t>
            </a:r>
            <a:endParaRPr/>
          </a:p>
        </p:txBody>
      </p:sp>
      <p:sp>
        <p:nvSpPr>
          <p:cNvPr id="365" name="Google Shape;365;p29"/>
          <p:cNvSpPr/>
          <p:nvPr/>
        </p:nvSpPr>
        <p:spPr>
          <a:xfrm>
            <a:off x="4687999" y="3326751"/>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F06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UBER</a:t>
            </a:r>
            <a:endParaRPr/>
          </a:p>
        </p:txBody>
      </p:sp>
      <p:sp>
        <p:nvSpPr>
          <p:cNvPr id="366" name="Google Shape;366;p29"/>
          <p:cNvSpPr/>
          <p:nvPr/>
        </p:nvSpPr>
        <p:spPr>
          <a:xfrm>
            <a:off x="4697799" y="3903226"/>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F06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AIRBNB</a:t>
            </a:r>
            <a:endParaRPr/>
          </a:p>
        </p:txBody>
      </p:sp>
      <p:sp>
        <p:nvSpPr>
          <p:cNvPr id="367" name="Google Shape;367;p29"/>
          <p:cNvSpPr/>
          <p:nvPr/>
        </p:nvSpPr>
        <p:spPr>
          <a:xfrm>
            <a:off x="4697799" y="4479701"/>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F06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PINTEREST</a:t>
            </a:r>
            <a:endParaRPr/>
          </a:p>
        </p:txBody>
      </p:sp>
      <p:sp>
        <p:nvSpPr>
          <p:cNvPr id="368" name="Google Shape;368;p29"/>
          <p:cNvSpPr/>
          <p:nvPr/>
        </p:nvSpPr>
        <p:spPr>
          <a:xfrm>
            <a:off x="2478199" y="3326751"/>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TESLA</a:t>
            </a:r>
            <a:endParaRPr/>
          </a:p>
        </p:txBody>
      </p:sp>
      <p:sp>
        <p:nvSpPr>
          <p:cNvPr id="369" name="Google Shape;369;p29"/>
          <p:cNvSpPr/>
          <p:nvPr/>
        </p:nvSpPr>
        <p:spPr>
          <a:xfrm>
            <a:off x="2487999" y="3903226"/>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MARIOTT</a:t>
            </a:r>
            <a:endParaRPr/>
          </a:p>
        </p:txBody>
      </p:sp>
      <p:sp>
        <p:nvSpPr>
          <p:cNvPr id="370" name="Google Shape;370;p29"/>
          <p:cNvSpPr/>
          <p:nvPr/>
        </p:nvSpPr>
        <p:spPr>
          <a:xfrm>
            <a:off x="2487999" y="4479701"/>
            <a:ext cx="1952156" cy="440127"/>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NCR CORPORATION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0"/>
          <p:cNvSpPr txBox="1"/>
          <p:nvPr>
            <p:ph type="title"/>
          </p:nvPr>
        </p:nvSpPr>
        <p:spPr>
          <a:xfrm>
            <a:off x="2821139" y="1004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JIRA SOFTWARE</a:t>
            </a:r>
            <a:endParaRPr/>
          </a:p>
        </p:txBody>
      </p:sp>
      <p:pic>
        <p:nvPicPr>
          <p:cNvPr id="376" name="Google Shape;376;p30"/>
          <p:cNvPicPr preferRelativeResize="0"/>
          <p:nvPr/>
        </p:nvPicPr>
        <p:blipFill>
          <a:blip r:embed="rId3">
            <a:alphaModFix/>
          </a:blip>
          <a:stretch>
            <a:fillRect/>
          </a:stretch>
        </p:blipFill>
        <p:spPr>
          <a:xfrm>
            <a:off x="26525" y="0"/>
            <a:ext cx="1145025" cy="1145025"/>
          </a:xfrm>
          <a:prstGeom prst="rect">
            <a:avLst/>
          </a:prstGeom>
          <a:noFill/>
          <a:ln>
            <a:noFill/>
          </a:ln>
        </p:spPr>
      </p:pic>
      <p:sp>
        <p:nvSpPr>
          <p:cNvPr id="377" name="Google Shape;377;p30"/>
          <p:cNvSpPr txBox="1"/>
          <p:nvPr/>
        </p:nvSpPr>
        <p:spPr>
          <a:xfrm>
            <a:off x="1171550" y="856550"/>
            <a:ext cx="28800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oboto"/>
                <a:ea typeface="Roboto"/>
                <a:cs typeface="Roboto"/>
                <a:sym typeface="Roboto"/>
              </a:rPr>
              <a:t>JIRA DASHBOARD</a:t>
            </a:r>
            <a:endParaRPr sz="1800">
              <a:solidFill>
                <a:srgbClr val="434343"/>
              </a:solidFill>
              <a:latin typeface="Roboto"/>
              <a:ea typeface="Roboto"/>
              <a:cs typeface="Roboto"/>
              <a:sym typeface="Roboto"/>
            </a:endParaRPr>
          </a:p>
        </p:txBody>
      </p:sp>
      <p:pic>
        <p:nvPicPr>
          <p:cNvPr id="378" name="Google Shape;378;p30"/>
          <p:cNvPicPr preferRelativeResize="0"/>
          <p:nvPr/>
        </p:nvPicPr>
        <p:blipFill>
          <a:blip r:embed="rId4">
            <a:alphaModFix/>
          </a:blip>
          <a:stretch>
            <a:fillRect/>
          </a:stretch>
        </p:blipFill>
        <p:spPr>
          <a:xfrm>
            <a:off x="948025" y="1496850"/>
            <a:ext cx="7172400" cy="3494250"/>
          </a:xfrm>
          <a:prstGeom prst="rect">
            <a:avLst/>
          </a:prstGeom>
          <a:noFill/>
          <a:ln>
            <a:noFill/>
          </a:ln>
        </p:spPr>
      </p:pic>
      <p:sp>
        <p:nvSpPr>
          <p:cNvPr id="379" name="Google Shape;379;p30"/>
          <p:cNvSpPr/>
          <p:nvPr/>
        </p:nvSpPr>
        <p:spPr>
          <a:xfrm>
            <a:off x="1020200" y="2678100"/>
            <a:ext cx="1090500" cy="66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1"/>
          <p:cNvSpPr txBox="1"/>
          <p:nvPr>
            <p:ph type="title"/>
          </p:nvPr>
        </p:nvSpPr>
        <p:spPr>
          <a:xfrm>
            <a:off x="2821139" y="1004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JIRA SOFTWARE</a:t>
            </a:r>
            <a:endParaRPr/>
          </a:p>
        </p:txBody>
      </p:sp>
      <p:pic>
        <p:nvPicPr>
          <p:cNvPr id="385" name="Google Shape;385;p31"/>
          <p:cNvPicPr preferRelativeResize="0"/>
          <p:nvPr/>
        </p:nvPicPr>
        <p:blipFill>
          <a:blip r:embed="rId3">
            <a:alphaModFix/>
          </a:blip>
          <a:stretch>
            <a:fillRect/>
          </a:stretch>
        </p:blipFill>
        <p:spPr>
          <a:xfrm>
            <a:off x="26525" y="0"/>
            <a:ext cx="1145025" cy="1145025"/>
          </a:xfrm>
          <a:prstGeom prst="rect">
            <a:avLst/>
          </a:prstGeom>
          <a:noFill/>
          <a:ln>
            <a:noFill/>
          </a:ln>
        </p:spPr>
      </p:pic>
      <p:sp>
        <p:nvSpPr>
          <p:cNvPr id="386" name="Google Shape;386;p31"/>
          <p:cNvSpPr txBox="1"/>
          <p:nvPr/>
        </p:nvSpPr>
        <p:spPr>
          <a:xfrm>
            <a:off x="1171550" y="785800"/>
            <a:ext cx="28800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oboto"/>
                <a:ea typeface="Roboto"/>
                <a:cs typeface="Roboto"/>
                <a:sym typeface="Roboto"/>
              </a:rPr>
              <a:t>BACKLOG</a:t>
            </a:r>
            <a:endParaRPr sz="1800">
              <a:solidFill>
                <a:srgbClr val="434343"/>
              </a:solidFill>
              <a:latin typeface="Roboto"/>
              <a:ea typeface="Roboto"/>
              <a:cs typeface="Roboto"/>
              <a:sym typeface="Roboto"/>
            </a:endParaRPr>
          </a:p>
        </p:txBody>
      </p:sp>
      <p:pic>
        <p:nvPicPr>
          <p:cNvPr id="387" name="Google Shape;387;p31"/>
          <p:cNvPicPr preferRelativeResize="0"/>
          <p:nvPr/>
        </p:nvPicPr>
        <p:blipFill>
          <a:blip r:embed="rId4">
            <a:alphaModFix/>
          </a:blip>
          <a:stretch>
            <a:fillRect/>
          </a:stretch>
        </p:blipFill>
        <p:spPr>
          <a:xfrm>
            <a:off x="5098103" y="1311850"/>
            <a:ext cx="3531222" cy="1929725"/>
          </a:xfrm>
          <a:prstGeom prst="rect">
            <a:avLst/>
          </a:prstGeom>
          <a:noFill/>
          <a:ln>
            <a:noFill/>
          </a:ln>
        </p:spPr>
      </p:pic>
      <p:pic>
        <p:nvPicPr>
          <p:cNvPr id="388" name="Google Shape;388;p31"/>
          <p:cNvPicPr preferRelativeResize="0"/>
          <p:nvPr/>
        </p:nvPicPr>
        <p:blipFill>
          <a:blip r:embed="rId5">
            <a:alphaModFix/>
          </a:blip>
          <a:stretch>
            <a:fillRect/>
          </a:stretch>
        </p:blipFill>
        <p:spPr>
          <a:xfrm>
            <a:off x="206025" y="3289925"/>
            <a:ext cx="3788460" cy="2070300"/>
          </a:xfrm>
          <a:prstGeom prst="rect">
            <a:avLst/>
          </a:prstGeom>
          <a:noFill/>
          <a:ln>
            <a:noFill/>
          </a:ln>
        </p:spPr>
      </p:pic>
      <p:pic>
        <p:nvPicPr>
          <p:cNvPr id="389" name="Google Shape;389;p31"/>
          <p:cNvPicPr preferRelativeResize="0"/>
          <p:nvPr/>
        </p:nvPicPr>
        <p:blipFill>
          <a:blip r:embed="rId6">
            <a:alphaModFix/>
          </a:blip>
          <a:stretch>
            <a:fillRect/>
          </a:stretch>
        </p:blipFill>
        <p:spPr>
          <a:xfrm>
            <a:off x="166600" y="1355337"/>
            <a:ext cx="3782504" cy="1842750"/>
          </a:xfrm>
          <a:prstGeom prst="rect">
            <a:avLst/>
          </a:prstGeom>
          <a:noFill/>
          <a:ln>
            <a:noFill/>
          </a:ln>
        </p:spPr>
      </p:pic>
      <p:pic>
        <p:nvPicPr>
          <p:cNvPr id="390" name="Google Shape;390;p31"/>
          <p:cNvPicPr preferRelativeResize="0"/>
          <p:nvPr/>
        </p:nvPicPr>
        <p:blipFill>
          <a:blip r:embed="rId7">
            <a:alphaModFix/>
          </a:blip>
          <a:stretch>
            <a:fillRect/>
          </a:stretch>
        </p:blipFill>
        <p:spPr>
          <a:xfrm>
            <a:off x="4829130" y="3490338"/>
            <a:ext cx="4183745" cy="1669475"/>
          </a:xfrm>
          <a:prstGeom prst="rect">
            <a:avLst/>
          </a:prstGeom>
          <a:noFill/>
          <a:ln>
            <a:noFill/>
          </a:ln>
        </p:spPr>
      </p:pic>
      <p:sp>
        <p:nvSpPr>
          <p:cNvPr id="391" name="Google Shape;391;p31"/>
          <p:cNvSpPr/>
          <p:nvPr/>
        </p:nvSpPr>
        <p:spPr>
          <a:xfrm>
            <a:off x="2134850" y="1373850"/>
            <a:ext cx="315000" cy="14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2" name="Google Shape;392;p31"/>
          <p:cNvSpPr/>
          <p:nvPr/>
        </p:nvSpPr>
        <p:spPr>
          <a:xfrm>
            <a:off x="5935150" y="1423275"/>
            <a:ext cx="949500" cy="99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3" name="Google Shape;393;p31"/>
          <p:cNvSpPr/>
          <p:nvPr/>
        </p:nvSpPr>
        <p:spPr>
          <a:xfrm>
            <a:off x="1125000" y="3690000"/>
            <a:ext cx="1573200" cy="124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4" name="Google Shape;394;p31"/>
          <p:cNvSpPr/>
          <p:nvPr/>
        </p:nvSpPr>
        <p:spPr>
          <a:xfrm>
            <a:off x="5663600" y="4661850"/>
            <a:ext cx="1287600" cy="41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5" name="Google Shape;395;p31"/>
          <p:cNvSpPr/>
          <p:nvPr/>
        </p:nvSpPr>
        <p:spPr>
          <a:xfrm>
            <a:off x="8514225" y="4649400"/>
            <a:ext cx="393900" cy="1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2"/>
          <p:cNvSpPr txBox="1"/>
          <p:nvPr>
            <p:ph type="title"/>
          </p:nvPr>
        </p:nvSpPr>
        <p:spPr>
          <a:xfrm>
            <a:off x="2821139" y="1004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JIRA SOFTWARE</a:t>
            </a:r>
            <a:endParaRPr/>
          </a:p>
        </p:txBody>
      </p:sp>
      <p:pic>
        <p:nvPicPr>
          <p:cNvPr id="401" name="Google Shape;401;p32"/>
          <p:cNvPicPr preferRelativeResize="0"/>
          <p:nvPr/>
        </p:nvPicPr>
        <p:blipFill>
          <a:blip r:embed="rId3">
            <a:alphaModFix/>
          </a:blip>
          <a:stretch>
            <a:fillRect/>
          </a:stretch>
        </p:blipFill>
        <p:spPr>
          <a:xfrm>
            <a:off x="26525" y="0"/>
            <a:ext cx="1145025" cy="1145025"/>
          </a:xfrm>
          <a:prstGeom prst="rect">
            <a:avLst/>
          </a:prstGeom>
          <a:noFill/>
          <a:ln>
            <a:noFill/>
          </a:ln>
        </p:spPr>
      </p:pic>
      <p:sp>
        <p:nvSpPr>
          <p:cNvPr id="402" name="Google Shape;402;p32"/>
          <p:cNvSpPr txBox="1"/>
          <p:nvPr/>
        </p:nvSpPr>
        <p:spPr>
          <a:xfrm>
            <a:off x="1171550" y="686050"/>
            <a:ext cx="28800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oboto"/>
                <a:ea typeface="Roboto"/>
                <a:cs typeface="Roboto"/>
                <a:sym typeface="Roboto"/>
              </a:rPr>
              <a:t>Sprint</a:t>
            </a:r>
            <a:endParaRPr sz="1800">
              <a:solidFill>
                <a:srgbClr val="434343"/>
              </a:solidFill>
              <a:latin typeface="Roboto"/>
              <a:ea typeface="Roboto"/>
              <a:cs typeface="Roboto"/>
              <a:sym typeface="Roboto"/>
            </a:endParaRPr>
          </a:p>
        </p:txBody>
      </p:sp>
      <p:sp>
        <p:nvSpPr>
          <p:cNvPr id="403" name="Google Shape;403;p32"/>
          <p:cNvSpPr/>
          <p:nvPr/>
        </p:nvSpPr>
        <p:spPr>
          <a:xfrm>
            <a:off x="5663600" y="4661850"/>
            <a:ext cx="1287600" cy="41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04" name="Google Shape;404;p32"/>
          <p:cNvPicPr preferRelativeResize="0"/>
          <p:nvPr/>
        </p:nvPicPr>
        <p:blipFill>
          <a:blip r:embed="rId4">
            <a:alphaModFix/>
          </a:blip>
          <a:stretch>
            <a:fillRect/>
          </a:stretch>
        </p:blipFill>
        <p:spPr>
          <a:xfrm>
            <a:off x="104700" y="1225188"/>
            <a:ext cx="4724426" cy="1885225"/>
          </a:xfrm>
          <a:prstGeom prst="rect">
            <a:avLst/>
          </a:prstGeom>
          <a:noFill/>
          <a:ln>
            <a:noFill/>
          </a:ln>
        </p:spPr>
      </p:pic>
      <p:sp>
        <p:nvSpPr>
          <p:cNvPr id="405" name="Google Shape;405;p32"/>
          <p:cNvSpPr/>
          <p:nvPr/>
        </p:nvSpPr>
        <p:spPr>
          <a:xfrm>
            <a:off x="3864375" y="1915700"/>
            <a:ext cx="393900" cy="1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6" name="Google Shape;406;p32"/>
          <p:cNvSpPr/>
          <p:nvPr/>
        </p:nvSpPr>
        <p:spPr>
          <a:xfrm>
            <a:off x="1004175" y="1570925"/>
            <a:ext cx="2353500" cy="1447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07" name="Google Shape;407;p32"/>
          <p:cNvPicPr preferRelativeResize="0"/>
          <p:nvPr/>
        </p:nvPicPr>
        <p:blipFill>
          <a:blip r:embed="rId5">
            <a:alphaModFix/>
          </a:blip>
          <a:stretch>
            <a:fillRect/>
          </a:stretch>
        </p:blipFill>
        <p:spPr>
          <a:xfrm>
            <a:off x="6250150" y="678806"/>
            <a:ext cx="2657975" cy="2611119"/>
          </a:xfrm>
          <a:prstGeom prst="rect">
            <a:avLst/>
          </a:prstGeom>
          <a:noFill/>
          <a:ln>
            <a:noFill/>
          </a:ln>
        </p:spPr>
      </p:pic>
      <p:sp>
        <p:nvSpPr>
          <p:cNvPr id="408" name="Google Shape;408;p32"/>
          <p:cNvSpPr/>
          <p:nvPr/>
        </p:nvSpPr>
        <p:spPr>
          <a:xfrm>
            <a:off x="6627850" y="1203850"/>
            <a:ext cx="1886400" cy="201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09" name="Google Shape;409;p32"/>
          <p:cNvPicPr preferRelativeResize="0"/>
          <p:nvPr/>
        </p:nvPicPr>
        <p:blipFill>
          <a:blip r:embed="rId6">
            <a:alphaModFix/>
          </a:blip>
          <a:stretch>
            <a:fillRect/>
          </a:stretch>
        </p:blipFill>
        <p:spPr>
          <a:xfrm>
            <a:off x="1683975" y="3289925"/>
            <a:ext cx="5517599" cy="1906550"/>
          </a:xfrm>
          <a:prstGeom prst="rect">
            <a:avLst/>
          </a:prstGeom>
          <a:noFill/>
          <a:ln>
            <a:noFill/>
          </a:ln>
        </p:spPr>
      </p:pic>
      <p:sp>
        <p:nvSpPr>
          <p:cNvPr id="410" name="Google Shape;410;p32"/>
          <p:cNvSpPr/>
          <p:nvPr/>
        </p:nvSpPr>
        <p:spPr>
          <a:xfrm>
            <a:off x="2152900" y="3800400"/>
            <a:ext cx="393900" cy="1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1" name="Google Shape;411;p32"/>
          <p:cNvSpPr/>
          <p:nvPr/>
        </p:nvSpPr>
        <p:spPr>
          <a:xfrm>
            <a:off x="3864375" y="3800400"/>
            <a:ext cx="393900" cy="1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2" name="Google Shape;412;p32"/>
          <p:cNvSpPr/>
          <p:nvPr/>
        </p:nvSpPr>
        <p:spPr>
          <a:xfrm>
            <a:off x="5575850" y="3800400"/>
            <a:ext cx="393900" cy="1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3"/>
          <p:cNvSpPr txBox="1"/>
          <p:nvPr>
            <p:ph type="title"/>
          </p:nvPr>
        </p:nvSpPr>
        <p:spPr>
          <a:xfrm>
            <a:off x="2821139" y="1004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JIRA SOFTWARE</a:t>
            </a:r>
            <a:endParaRPr/>
          </a:p>
        </p:txBody>
      </p:sp>
      <p:pic>
        <p:nvPicPr>
          <p:cNvPr id="418" name="Google Shape;418;p33"/>
          <p:cNvPicPr preferRelativeResize="0"/>
          <p:nvPr/>
        </p:nvPicPr>
        <p:blipFill>
          <a:blip r:embed="rId3">
            <a:alphaModFix/>
          </a:blip>
          <a:stretch>
            <a:fillRect/>
          </a:stretch>
        </p:blipFill>
        <p:spPr>
          <a:xfrm>
            <a:off x="26525" y="0"/>
            <a:ext cx="1145025" cy="1145025"/>
          </a:xfrm>
          <a:prstGeom prst="rect">
            <a:avLst/>
          </a:prstGeom>
          <a:noFill/>
          <a:ln>
            <a:noFill/>
          </a:ln>
        </p:spPr>
      </p:pic>
      <p:sp>
        <p:nvSpPr>
          <p:cNvPr id="419" name="Google Shape;419;p33"/>
          <p:cNvSpPr txBox="1"/>
          <p:nvPr/>
        </p:nvSpPr>
        <p:spPr>
          <a:xfrm>
            <a:off x="1171550" y="686050"/>
            <a:ext cx="28800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oboto"/>
                <a:ea typeface="Roboto"/>
                <a:cs typeface="Roboto"/>
                <a:sym typeface="Roboto"/>
              </a:rPr>
              <a:t>Sprint</a:t>
            </a:r>
            <a:endParaRPr sz="1800">
              <a:solidFill>
                <a:srgbClr val="434343"/>
              </a:solidFill>
              <a:latin typeface="Roboto"/>
              <a:ea typeface="Roboto"/>
              <a:cs typeface="Roboto"/>
              <a:sym typeface="Roboto"/>
            </a:endParaRPr>
          </a:p>
        </p:txBody>
      </p:sp>
      <p:pic>
        <p:nvPicPr>
          <p:cNvPr id="420" name="Google Shape;420;p33"/>
          <p:cNvPicPr preferRelativeResize="0"/>
          <p:nvPr/>
        </p:nvPicPr>
        <p:blipFill>
          <a:blip r:embed="rId4">
            <a:alphaModFix/>
          </a:blip>
          <a:stretch>
            <a:fillRect/>
          </a:stretch>
        </p:blipFill>
        <p:spPr>
          <a:xfrm>
            <a:off x="181625" y="1239488"/>
            <a:ext cx="4791524" cy="2664525"/>
          </a:xfrm>
          <a:prstGeom prst="rect">
            <a:avLst/>
          </a:prstGeom>
          <a:noFill/>
          <a:ln>
            <a:noFill/>
          </a:ln>
        </p:spPr>
      </p:pic>
      <p:sp>
        <p:nvSpPr>
          <p:cNvPr id="421" name="Google Shape;421;p33"/>
          <p:cNvSpPr/>
          <p:nvPr/>
        </p:nvSpPr>
        <p:spPr>
          <a:xfrm>
            <a:off x="2933850" y="1942600"/>
            <a:ext cx="994200" cy="30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2" name="Google Shape;422;p33"/>
          <p:cNvSpPr/>
          <p:nvPr/>
        </p:nvSpPr>
        <p:spPr>
          <a:xfrm>
            <a:off x="2933850" y="2418300"/>
            <a:ext cx="994200" cy="48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3" name="Google Shape;423;p33"/>
          <p:cNvSpPr/>
          <p:nvPr/>
        </p:nvSpPr>
        <p:spPr>
          <a:xfrm>
            <a:off x="886125" y="1830900"/>
            <a:ext cx="885600" cy="19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24" name="Google Shape;424;p33"/>
          <p:cNvPicPr preferRelativeResize="0"/>
          <p:nvPr/>
        </p:nvPicPr>
        <p:blipFill>
          <a:blip r:embed="rId5">
            <a:alphaModFix/>
          </a:blip>
          <a:stretch>
            <a:fillRect/>
          </a:stretch>
        </p:blipFill>
        <p:spPr>
          <a:xfrm>
            <a:off x="5207075" y="1620050"/>
            <a:ext cx="3790850" cy="1836250"/>
          </a:xfrm>
          <a:prstGeom prst="rect">
            <a:avLst/>
          </a:prstGeom>
          <a:noFill/>
          <a:ln>
            <a:noFill/>
          </a:ln>
        </p:spPr>
      </p:pic>
      <p:sp>
        <p:nvSpPr>
          <p:cNvPr id="425" name="Google Shape;425;p33"/>
          <p:cNvSpPr/>
          <p:nvPr/>
        </p:nvSpPr>
        <p:spPr>
          <a:xfrm>
            <a:off x="7756925" y="2328900"/>
            <a:ext cx="1241100" cy="30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426" name="Google Shape;426;p33"/>
          <p:cNvCxnSpPr/>
          <p:nvPr/>
        </p:nvCxnSpPr>
        <p:spPr>
          <a:xfrm flipH="1" rot="10800000">
            <a:off x="6164575" y="2454075"/>
            <a:ext cx="1425300" cy="7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4"/>
          <p:cNvSpPr txBox="1"/>
          <p:nvPr>
            <p:ph type="title"/>
          </p:nvPr>
        </p:nvSpPr>
        <p:spPr>
          <a:xfrm>
            <a:off x="2821139" y="1004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JIRA SOFTWARE</a:t>
            </a:r>
            <a:endParaRPr/>
          </a:p>
        </p:txBody>
      </p:sp>
      <p:pic>
        <p:nvPicPr>
          <p:cNvPr id="432" name="Google Shape;432;p34"/>
          <p:cNvPicPr preferRelativeResize="0"/>
          <p:nvPr/>
        </p:nvPicPr>
        <p:blipFill>
          <a:blip r:embed="rId3">
            <a:alphaModFix/>
          </a:blip>
          <a:stretch>
            <a:fillRect/>
          </a:stretch>
        </p:blipFill>
        <p:spPr>
          <a:xfrm>
            <a:off x="26525" y="0"/>
            <a:ext cx="1145025" cy="1145025"/>
          </a:xfrm>
          <a:prstGeom prst="rect">
            <a:avLst/>
          </a:prstGeom>
          <a:noFill/>
          <a:ln>
            <a:noFill/>
          </a:ln>
        </p:spPr>
      </p:pic>
      <p:sp>
        <p:nvSpPr>
          <p:cNvPr id="433" name="Google Shape;433;p34"/>
          <p:cNvSpPr txBox="1"/>
          <p:nvPr/>
        </p:nvSpPr>
        <p:spPr>
          <a:xfrm>
            <a:off x="1171550" y="686050"/>
            <a:ext cx="35823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oboto"/>
                <a:ea typeface="Roboto"/>
                <a:cs typeface="Roboto"/>
                <a:sym typeface="Roboto"/>
              </a:rPr>
              <a:t>Reports (Burndown/ Burnup)</a:t>
            </a:r>
            <a:endParaRPr sz="1800">
              <a:solidFill>
                <a:srgbClr val="434343"/>
              </a:solidFill>
              <a:latin typeface="Roboto"/>
              <a:ea typeface="Roboto"/>
              <a:cs typeface="Roboto"/>
              <a:sym typeface="Roboto"/>
            </a:endParaRPr>
          </a:p>
        </p:txBody>
      </p:sp>
      <p:pic>
        <p:nvPicPr>
          <p:cNvPr id="434" name="Google Shape;434;p34"/>
          <p:cNvPicPr preferRelativeResize="0"/>
          <p:nvPr/>
        </p:nvPicPr>
        <p:blipFill>
          <a:blip r:embed="rId4">
            <a:alphaModFix/>
          </a:blip>
          <a:stretch>
            <a:fillRect/>
          </a:stretch>
        </p:blipFill>
        <p:spPr>
          <a:xfrm>
            <a:off x="2809000" y="1306175"/>
            <a:ext cx="4541600" cy="3297025"/>
          </a:xfrm>
          <a:prstGeom prst="rect">
            <a:avLst/>
          </a:prstGeom>
          <a:noFill/>
          <a:ln>
            <a:noFill/>
          </a:ln>
        </p:spPr>
      </p:pic>
      <p:sp>
        <p:nvSpPr>
          <p:cNvPr id="435" name="Google Shape;435;p34"/>
          <p:cNvSpPr/>
          <p:nvPr/>
        </p:nvSpPr>
        <p:spPr>
          <a:xfrm>
            <a:off x="3096850" y="2525175"/>
            <a:ext cx="733200" cy="24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6" name="Google Shape;436;p34"/>
          <p:cNvSpPr/>
          <p:nvPr/>
        </p:nvSpPr>
        <p:spPr>
          <a:xfrm>
            <a:off x="3132300" y="3726075"/>
            <a:ext cx="733200" cy="11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7" name="Google Shape;437;p34"/>
          <p:cNvSpPr/>
          <p:nvPr/>
        </p:nvSpPr>
        <p:spPr>
          <a:xfrm>
            <a:off x="5657325" y="3401200"/>
            <a:ext cx="306900" cy="1092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title"/>
          </p:nvPr>
        </p:nvSpPr>
        <p:spPr>
          <a:xfrm>
            <a:off x="667875" y="221625"/>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Content</a:t>
            </a:r>
            <a:endParaRPr/>
          </a:p>
        </p:txBody>
      </p:sp>
      <p:sp>
        <p:nvSpPr>
          <p:cNvPr id="76" name="Google Shape;76;p17"/>
          <p:cNvSpPr/>
          <p:nvPr/>
        </p:nvSpPr>
        <p:spPr>
          <a:xfrm>
            <a:off x="805073" y="1121537"/>
            <a:ext cx="3540853" cy="464491"/>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Introduction to Agile</a:t>
            </a:r>
            <a:endParaRPr/>
          </a:p>
        </p:txBody>
      </p:sp>
      <p:sp>
        <p:nvSpPr>
          <p:cNvPr id="77" name="Google Shape;77;p17"/>
          <p:cNvSpPr/>
          <p:nvPr/>
        </p:nvSpPr>
        <p:spPr>
          <a:xfrm>
            <a:off x="4691024" y="1502883"/>
            <a:ext cx="3540853" cy="463801"/>
          </a:xfrm>
          <a:custGeom>
            <a:rect b="b" l="l" r="r" t="t"/>
            <a:pathLst>
              <a:path extrusionOk="0" h="2016" w="15391">
                <a:moveTo>
                  <a:pt x="1116" y="1"/>
                </a:moveTo>
                <a:cubicBezTo>
                  <a:pt x="501" y="1"/>
                  <a:pt x="1" y="450"/>
                  <a:pt x="1" y="1008"/>
                </a:cubicBezTo>
                <a:cubicBezTo>
                  <a:pt x="1" y="1566"/>
                  <a:pt x="501" y="2016"/>
                  <a:pt x="1116" y="2016"/>
                </a:cubicBezTo>
                <a:lnTo>
                  <a:pt x="15390" y="2016"/>
                </a:lnTo>
                <a:lnTo>
                  <a:pt x="153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Agile Frameworks</a:t>
            </a:r>
            <a:endParaRPr/>
          </a:p>
        </p:txBody>
      </p:sp>
      <p:sp>
        <p:nvSpPr>
          <p:cNvPr id="78" name="Google Shape;78;p17"/>
          <p:cNvSpPr/>
          <p:nvPr/>
        </p:nvSpPr>
        <p:spPr>
          <a:xfrm>
            <a:off x="805073" y="2070512"/>
            <a:ext cx="3540853" cy="464491"/>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Agile Manifesto and 12 Principles</a:t>
            </a:r>
            <a:endParaRPr/>
          </a:p>
        </p:txBody>
      </p:sp>
      <p:sp>
        <p:nvSpPr>
          <p:cNvPr id="79" name="Google Shape;79;p17"/>
          <p:cNvSpPr/>
          <p:nvPr/>
        </p:nvSpPr>
        <p:spPr>
          <a:xfrm>
            <a:off x="771823" y="3158124"/>
            <a:ext cx="3540853" cy="464491"/>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Measuring and Scaling agile</a:t>
            </a:r>
            <a:endParaRPr/>
          </a:p>
        </p:txBody>
      </p:sp>
      <p:sp>
        <p:nvSpPr>
          <p:cNvPr id="80" name="Google Shape;80;p17"/>
          <p:cNvSpPr/>
          <p:nvPr/>
        </p:nvSpPr>
        <p:spPr>
          <a:xfrm>
            <a:off x="771823" y="4428462"/>
            <a:ext cx="3540853" cy="464491"/>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Final Thoughts and Key Takeaways &amp;</a:t>
            </a:r>
            <a:br>
              <a:rPr lang="es">
                <a:solidFill>
                  <a:schemeClr val="dk1"/>
                </a:solidFill>
              </a:rPr>
            </a:br>
            <a:r>
              <a:rPr lang="es" sz="1200">
                <a:solidFill>
                  <a:schemeClr val="dk1"/>
                </a:solidFill>
              </a:rPr>
              <a:t>References</a:t>
            </a:r>
            <a:endParaRPr sz="1200"/>
          </a:p>
        </p:txBody>
      </p:sp>
      <p:sp>
        <p:nvSpPr>
          <p:cNvPr id="81" name="Google Shape;81;p17"/>
          <p:cNvSpPr/>
          <p:nvPr/>
        </p:nvSpPr>
        <p:spPr>
          <a:xfrm>
            <a:off x="4691024" y="2535008"/>
            <a:ext cx="3540853" cy="463801"/>
          </a:xfrm>
          <a:custGeom>
            <a:rect b="b" l="l" r="r" t="t"/>
            <a:pathLst>
              <a:path extrusionOk="0" h="2016" w="15391">
                <a:moveTo>
                  <a:pt x="1116" y="1"/>
                </a:moveTo>
                <a:cubicBezTo>
                  <a:pt x="501" y="1"/>
                  <a:pt x="1" y="450"/>
                  <a:pt x="1" y="1008"/>
                </a:cubicBezTo>
                <a:cubicBezTo>
                  <a:pt x="1" y="1566"/>
                  <a:pt x="501" y="2016"/>
                  <a:pt x="1116" y="2016"/>
                </a:cubicBezTo>
                <a:lnTo>
                  <a:pt x="15390" y="2016"/>
                </a:lnTo>
                <a:lnTo>
                  <a:pt x="15390" y="1"/>
                </a:lnTo>
                <a:close/>
              </a:path>
            </a:pathLst>
          </a:custGeom>
          <a:solidFill>
            <a:srgbClr val="B0DB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1"/>
                </a:solidFill>
              </a:rPr>
              <a:t>Implementation Strategies</a:t>
            </a:r>
            <a:endParaRPr/>
          </a:p>
        </p:txBody>
      </p:sp>
      <p:sp>
        <p:nvSpPr>
          <p:cNvPr id="82" name="Google Shape;82;p17"/>
          <p:cNvSpPr/>
          <p:nvPr/>
        </p:nvSpPr>
        <p:spPr>
          <a:xfrm>
            <a:off x="4691024" y="3831833"/>
            <a:ext cx="3540853" cy="463801"/>
          </a:xfrm>
          <a:custGeom>
            <a:rect b="b" l="l" r="r" t="t"/>
            <a:pathLst>
              <a:path extrusionOk="0" h="2016" w="15391">
                <a:moveTo>
                  <a:pt x="1116" y="1"/>
                </a:moveTo>
                <a:cubicBezTo>
                  <a:pt x="501" y="1"/>
                  <a:pt x="1" y="450"/>
                  <a:pt x="1" y="1008"/>
                </a:cubicBezTo>
                <a:cubicBezTo>
                  <a:pt x="1" y="1566"/>
                  <a:pt x="501" y="2016"/>
                  <a:pt x="1116" y="2016"/>
                </a:cubicBezTo>
                <a:lnTo>
                  <a:pt x="15390" y="2016"/>
                </a:lnTo>
                <a:lnTo>
                  <a:pt x="153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s">
                <a:solidFill>
                  <a:schemeClr val="dk1"/>
                </a:solidFill>
              </a:rPr>
            </a:br>
            <a:r>
              <a:rPr lang="es">
                <a:solidFill>
                  <a:schemeClr val="dk1"/>
                </a:solidFill>
              </a:rPr>
              <a:t>Comparing Agile &amp; other Frameworks</a:t>
            </a:r>
            <a:endParaRPr>
              <a:solidFill>
                <a:schemeClr val="dk1"/>
              </a:solidFill>
            </a:endParaRPr>
          </a:p>
          <a:p>
            <a:pPr indent="0" lvl="0" marL="0" rtl="0" algn="l">
              <a:spcBef>
                <a:spcPts val="0"/>
              </a:spcBef>
              <a:spcAft>
                <a:spcPts val="0"/>
              </a:spcAft>
              <a:buNone/>
            </a:pPr>
            <a:r>
              <a:rPr lang="es"/>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5"/>
          <p:cNvSpPr txBox="1"/>
          <p:nvPr>
            <p:ph type="title"/>
          </p:nvPr>
        </p:nvSpPr>
        <p:spPr>
          <a:xfrm>
            <a:off x="2821139" y="1004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JIRA SOFTWARE</a:t>
            </a:r>
            <a:endParaRPr/>
          </a:p>
        </p:txBody>
      </p:sp>
      <p:pic>
        <p:nvPicPr>
          <p:cNvPr id="443" name="Google Shape;443;p35"/>
          <p:cNvPicPr preferRelativeResize="0"/>
          <p:nvPr/>
        </p:nvPicPr>
        <p:blipFill>
          <a:blip r:embed="rId3">
            <a:alphaModFix/>
          </a:blip>
          <a:stretch>
            <a:fillRect/>
          </a:stretch>
        </p:blipFill>
        <p:spPr>
          <a:xfrm>
            <a:off x="26525" y="0"/>
            <a:ext cx="1145025" cy="1145025"/>
          </a:xfrm>
          <a:prstGeom prst="rect">
            <a:avLst/>
          </a:prstGeom>
          <a:noFill/>
          <a:ln>
            <a:noFill/>
          </a:ln>
        </p:spPr>
      </p:pic>
      <p:sp>
        <p:nvSpPr>
          <p:cNvPr id="444" name="Google Shape;444;p35"/>
          <p:cNvSpPr txBox="1"/>
          <p:nvPr/>
        </p:nvSpPr>
        <p:spPr>
          <a:xfrm>
            <a:off x="1171550" y="686050"/>
            <a:ext cx="35823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oboto"/>
                <a:ea typeface="Roboto"/>
                <a:cs typeface="Roboto"/>
                <a:sym typeface="Roboto"/>
              </a:rPr>
              <a:t>Reports (Burndown/ Burnup)</a:t>
            </a:r>
            <a:endParaRPr sz="1800">
              <a:solidFill>
                <a:srgbClr val="434343"/>
              </a:solidFill>
              <a:latin typeface="Roboto"/>
              <a:ea typeface="Roboto"/>
              <a:cs typeface="Roboto"/>
              <a:sym typeface="Roboto"/>
            </a:endParaRPr>
          </a:p>
        </p:txBody>
      </p:sp>
      <p:pic>
        <p:nvPicPr>
          <p:cNvPr id="445" name="Google Shape;445;p35"/>
          <p:cNvPicPr preferRelativeResize="0"/>
          <p:nvPr/>
        </p:nvPicPr>
        <p:blipFill>
          <a:blip r:embed="rId4">
            <a:alphaModFix/>
          </a:blip>
          <a:stretch>
            <a:fillRect/>
          </a:stretch>
        </p:blipFill>
        <p:spPr>
          <a:xfrm>
            <a:off x="1468100" y="1599650"/>
            <a:ext cx="5943600" cy="3038475"/>
          </a:xfrm>
          <a:prstGeom prst="rect">
            <a:avLst/>
          </a:prstGeom>
          <a:noFill/>
          <a:ln>
            <a:noFill/>
          </a:ln>
        </p:spPr>
      </p:pic>
      <p:sp>
        <p:nvSpPr>
          <p:cNvPr id="446" name="Google Shape;446;p35"/>
          <p:cNvSpPr/>
          <p:nvPr/>
        </p:nvSpPr>
        <p:spPr>
          <a:xfrm>
            <a:off x="5806425" y="2520050"/>
            <a:ext cx="1461900" cy="48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6"/>
          <p:cNvSpPr txBox="1"/>
          <p:nvPr/>
        </p:nvSpPr>
        <p:spPr>
          <a:xfrm>
            <a:off x="2904614" y="1365912"/>
            <a:ext cx="3640200" cy="1698300"/>
          </a:xfrm>
          <a:prstGeom prst="rect">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Focus on workflow management</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Continuous delivery without fixed iterations</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Emphasizes visualizing work and limiting work in progress</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solidFill>
                <a:srgbClr val="000546"/>
              </a:solidFill>
              <a:latin typeface="Lato"/>
              <a:ea typeface="Lato"/>
              <a:cs typeface="Lato"/>
              <a:sym typeface="Lato"/>
            </a:endParaRPr>
          </a:p>
        </p:txBody>
      </p:sp>
      <p:sp>
        <p:nvSpPr>
          <p:cNvPr id="452" name="Google Shape;452;p36"/>
          <p:cNvSpPr txBox="1"/>
          <p:nvPr/>
        </p:nvSpPr>
        <p:spPr>
          <a:xfrm>
            <a:off x="2904600" y="860250"/>
            <a:ext cx="3640200" cy="505800"/>
          </a:xfrm>
          <a:prstGeom prst="rect">
            <a:avLst/>
          </a:prstGeom>
          <a:solidFill>
            <a:schemeClr val="accent1"/>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000546"/>
                </a:solidFill>
                <a:latin typeface="Playfair Display"/>
                <a:ea typeface="Playfair Display"/>
                <a:cs typeface="Playfair Display"/>
                <a:sym typeface="Playfair Display"/>
              </a:rPr>
              <a:t>KANBAN</a:t>
            </a:r>
            <a:endParaRPr b="1" sz="3000">
              <a:solidFill>
                <a:srgbClr val="000546"/>
              </a:solidFill>
              <a:latin typeface="Playfair Display"/>
              <a:ea typeface="Playfair Display"/>
              <a:cs typeface="Playfair Display"/>
              <a:sym typeface="Playfair Display"/>
            </a:endParaRPr>
          </a:p>
        </p:txBody>
      </p:sp>
      <p:sp>
        <p:nvSpPr>
          <p:cNvPr id="453" name="Google Shape;453;p36"/>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solidFill>
                  <a:schemeClr val="dk1"/>
                </a:solidFill>
                <a:latin typeface="Fira Sans Extra Condensed Medium"/>
                <a:ea typeface="Fira Sans Extra Condensed Medium"/>
                <a:cs typeface="Fira Sans Extra Condensed Medium"/>
                <a:sym typeface="Fira Sans Extra Condensed Medium"/>
              </a:rPr>
              <a:t>Key Agile Framework</a:t>
            </a:r>
            <a:endParaRPr sz="2800">
              <a:solidFill>
                <a:schemeClr val="dk1"/>
              </a:solidFill>
              <a:latin typeface="Fira Sans Extra Condensed Medium"/>
              <a:ea typeface="Fira Sans Extra Condensed Medium"/>
              <a:cs typeface="Fira Sans Extra Condensed Medium"/>
              <a:sym typeface="Fira Sans Extra Condensed Medium"/>
            </a:endParaRPr>
          </a:p>
        </p:txBody>
      </p:sp>
      <p:sp>
        <p:nvSpPr>
          <p:cNvPr id="454" name="Google Shape;454;p36"/>
          <p:cNvSpPr/>
          <p:nvPr/>
        </p:nvSpPr>
        <p:spPr>
          <a:xfrm>
            <a:off x="569198" y="1785387"/>
            <a:ext cx="3540853" cy="464491"/>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a:off x="391132" y="1680250"/>
            <a:ext cx="674536" cy="674536"/>
          </a:xfrm>
          <a:custGeom>
            <a:rect b="b" l="l" r="r" t="t"/>
            <a:pathLst>
              <a:path extrusionOk="0" h="2932" w="2932">
                <a:moveTo>
                  <a:pt x="1464" y="1"/>
                </a:moveTo>
                <a:cubicBezTo>
                  <a:pt x="656" y="1"/>
                  <a:pt x="1" y="657"/>
                  <a:pt x="1" y="1468"/>
                </a:cubicBezTo>
                <a:cubicBezTo>
                  <a:pt x="1" y="2276"/>
                  <a:pt x="656" y="2932"/>
                  <a:pt x="1464" y="2932"/>
                </a:cubicBezTo>
                <a:cubicBezTo>
                  <a:pt x="2276" y="2932"/>
                  <a:pt x="2932" y="2276"/>
                  <a:pt x="2932" y="1468"/>
                </a:cubicBezTo>
                <a:cubicBezTo>
                  <a:pt x="2932" y="657"/>
                  <a:pt x="2276" y="1"/>
                  <a:pt x="14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txBox="1"/>
          <p:nvPr/>
        </p:nvSpPr>
        <p:spPr>
          <a:xfrm>
            <a:off x="1645388" y="1851863"/>
            <a:ext cx="1670400" cy="33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lt1"/>
                </a:solidFill>
                <a:latin typeface="Roboto"/>
                <a:ea typeface="Roboto"/>
                <a:cs typeface="Roboto"/>
                <a:sym typeface="Roboto"/>
              </a:rPr>
              <a:t>Kanban Board</a:t>
            </a:r>
            <a:endParaRPr b="1" sz="1700">
              <a:solidFill>
                <a:schemeClr val="lt1"/>
              </a:solidFill>
              <a:latin typeface="Roboto"/>
              <a:ea typeface="Roboto"/>
              <a:cs typeface="Roboto"/>
              <a:sym typeface="Roboto"/>
            </a:endParaRPr>
          </a:p>
        </p:txBody>
      </p:sp>
      <p:sp>
        <p:nvSpPr>
          <p:cNvPr id="457" name="Google Shape;457;p36"/>
          <p:cNvSpPr/>
          <p:nvPr/>
        </p:nvSpPr>
        <p:spPr>
          <a:xfrm>
            <a:off x="4567299" y="2435483"/>
            <a:ext cx="3540853" cy="463801"/>
          </a:xfrm>
          <a:custGeom>
            <a:rect b="b" l="l" r="r" t="t"/>
            <a:pathLst>
              <a:path extrusionOk="0" h="2016" w="15391">
                <a:moveTo>
                  <a:pt x="1116" y="1"/>
                </a:moveTo>
                <a:cubicBezTo>
                  <a:pt x="501" y="1"/>
                  <a:pt x="1" y="450"/>
                  <a:pt x="1" y="1008"/>
                </a:cubicBezTo>
                <a:cubicBezTo>
                  <a:pt x="1" y="1566"/>
                  <a:pt x="501" y="2016"/>
                  <a:pt x="1116" y="2016"/>
                </a:cubicBezTo>
                <a:lnTo>
                  <a:pt x="15390" y="2016"/>
                </a:lnTo>
                <a:lnTo>
                  <a:pt x="15390" y="1"/>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7634213" y="2330576"/>
            <a:ext cx="674536" cy="673846"/>
          </a:xfrm>
          <a:custGeom>
            <a:rect b="b" l="l" r="r" t="t"/>
            <a:pathLst>
              <a:path extrusionOk="0" h="2929" w="2932">
                <a:moveTo>
                  <a:pt x="1468" y="0"/>
                </a:moveTo>
                <a:cubicBezTo>
                  <a:pt x="660" y="0"/>
                  <a:pt x="4" y="656"/>
                  <a:pt x="4" y="1464"/>
                </a:cubicBezTo>
                <a:cubicBezTo>
                  <a:pt x="0" y="2272"/>
                  <a:pt x="656" y="2928"/>
                  <a:pt x="1468" y="2928"/>
                </a:cubicBezTo>
                <a:cubicBezTo>
                  <a:pt x="2276" y="2928"/>
                  <a:pt x="2932" y="2272"/>
                  <a:pt x="2932" y="1464"/>
                </a:cubicBezTo>
                <a:cubicBezTo>
                  <a:pt x="2932" y="656"/>
                  <a:pt x="2276" y="0"/>
                  <a:pt x="1468"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6"/>
          <p:cNvSpPr txBox="1"/>
          <p:nvPr/>
        </p:nvSpPr>
        <p:spPr>
          <a:xfrm>
            <a:off x="5502525" y="2501738"/>
            <a:ext cx="1670400" cy="33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lt1"/>
                </a:solidFill>
                <a:latin typeface="Roboto"/>
                <a:ea typeface="Roboto"/>
                <a:cs typeface="Roboto"/>
                <a:sym typeface="Roboto"/>
              </a:rPr>
              <a:t>Cards</a:t>
            </a:r>
            <a:endParaRPr b="1" sz="1700">
              <a:solidFill>
                <a:schemeClr val="lt1"/>
              </a:solidFill>
              <a:latin typeface="Roboto"/>
              <a:ea typeface="Roboto"/>
              <a:cs typeface="Roboto"/>
              <a:sym typeface="Roboto"/>
            </a:endParaRPr>
          </a:p>
        </p:txBody>
      </p:sp>
      <p:sp>
        <p:nvSpPr>
          <p:cNvPr id="460" name="Google Shape;460;p36"/>
          <p:cNvSpPr/>
          <p:nvPr/>
        </p:nvSpPr>
        <p:spPr>
          <a:xfrm>
            <a:off x="721598" y="3080787"/>
            <a:ext cx="3540853" cy="464491"/>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p:nvPr/>
        </p:nvSpPr>
        <p:spPr>
          <a:xfrm>
            <a:off x="543532" y="2975650"/>
            <a:ext cx="674536" cy="674536"/>
          </a:xfrm>
          <a:custGeom>
            <a:rect b="b" l="l" r="r" t="t"/>
            <a:pathLst>
              <a:path extrusionOk="0" h="2932" w="2932">
                <a:moveTo>
                  <a:pt x="1464" y="1"/>
                </a:moveTo>
                <a:cubicBezTo>
                  <a:pt x="656" y="1"/>
                  <a:pt x="1" y="657"/>
                  <a:pt x="1" y="1468"/>
                </a:cubicBezTo>
                <a:cubicBezTo>
                  <a:pt x="1" y="2276"/>
                  <a:pt x="656" y="2932"/>
                  <a:pt x="1464" y="2932"/>
                </a:cubicBezTo>
                <a:cubicBezTo>
                  <a:pt x="2276" y="2932"/>
                  <a:pt x="2932" y="2276"/>
                  <a:pt x="2932" y="1468"/>
                </a:cubicBezTo>
                <a:cubicBezTo>
                  <a:pt x="2932" y="657"/>
                  <a:pt x="2276" y="1"/>
                  <a:pt x="1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txBox="1"/>
          <p:nvPr/>
        </p:nvSpPr>
        <p:spPr>
          <a:xfrm>
            <a:off x="1797788" y="3147263"/>
            <a:ext cx="1670400" cy="33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lt1"/>
                </a:solidFill>
                <a:latin typeface="Roboto"/>
                <a:ea typeface="Roboto"/>
                <a:cs typeface="Roboto"/>
                <a:sym typeface="Roboto"/>
              </a:rPr>
              <a:t>Columns</a:t>
            </a:r>
            <a:endParaRPr b="1" sz="1700">
              <a:solidFill>
                <a:schemeClr val="lt1"/>
              </a:solidFill>
              <a:latin typeface="Roboto"/>
              <a:ea typeface="Roboto"/>
              <a:cs typeface="Roboto"/>
              <a:sym typeface="Roboto"/>
            </a:endParaRPr>
          </a:p>
        </p:txBody>
      </p:sp>
      <p:sp>
        <p:nvSpPr>
          <p:cNvPr id="463" name="Google Shape;463;p36"/>
          <p:cNvSpPr/>
          <p:nvPr/>
        </p:nvSpPr>
        <p:spPr>
          <a:xfrm>
            <a:off x="4719699" y="3730883"/>
            <a:ext cx="3540853" cy="463801"/>
          </a:xfrm>
          <a:custGeom>
            <a:rect b="b" l="l" r="r" t="t"/>
            <a:pathLst>
              <a:path extrusionOk="0" h="2016" w="15391">
                <a:moveTo>
                  <a:pt x="1116" y="1"/>
                </a:moveTo>
                <a:cubicBezTo>
                  <a:pt x="501" y="1"/>
                  <a:pt x="1" y="450"/>
                  <a:pt x="1" y="1008"/>
                </a:cubicBezTo>
                <a:cubicBezTo>
                  <a:pt x="1" y="1566"/>
                  <a:pt x="501" y="2016"/>
                  <a:pt x="1116" y="2016"/>
                </a:cubicBezTo>
                <a:lnTo>
                  <a:pt x="15390" y="2016"/>
                </a:lnTo>
                <a:lnTo>
                  <a:pt x="15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6"/>
          <p:cNvSpPr/>
          <p:nvPr/>
        </p:nvSpPr>
        <p:spPr>
          <a:xfrm>
            <a:off x="7786613" y="3625976"/>
            <a:ext cx="674536" cy="673846"/>
          </a:xfrm>
          <a:custGeom>
            <a:rect b="b" l="l" r="r" t="t"/>
            <a:pathLst>
              <a:path extrusionOk="0" h="2929" w="2932">
                <a:moveTo>
                  <a:pt x="1468" y="0"/>
                </a:moveTo>
                <a:cubicBezTo>
                  <a:pt x="660" y="0"/>
                  <a:pt x="4" y="656"/>
                  <a:pt x="4" y="1464"/>
                </a:cubicBezTo>
                <a:cubicBezTo>
                  <a:pt x="0" y="2272"/>
                  <a:pt x="656" y="2928"/>
                  <a:pt x="1468" y="2928"/>
                </a:cubicBezTo>
                <a:cubicBezTo>
                  <a:pt x="2276" y="2928"/>
                  <a:pt x="2932" y="2272"/>
                  <a:pt x="2932" y="1464"/>
                </a:cubicBezTo>
                <a:cubicBezTo>
                  <a:pt x="2932" y="656"/>
                  <a:pt x="2276" y="0"/>
                  <a:pt x="14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txBox="1"/>
          <p:nvPr/>
        </p:nvSpPr>
        <p:spPr>
          <a:xfrm>
            <a:off x="5148575" y="3797150"/>
            <a:ext cx="2671200" cy="33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lt1"/>
                </a:solidFill>
                <a:latin typeface="Roboto"/>
                <a:ea typeface="Roboto"/>
                <a:cs typeface="Roboto"/>
                <a:sym typeface="Roboto"/>
              </a:rPr>
              <a:t>Work in progress Limits </a:t>
            </a:r>
            <a:endParaRPr b="1" sz="1700">
              <a:solidFill>
                <a:schemeClr val="lt1"/>
              </a:solidFill>
              <a:latin typeface="Roboto"/>
              <a:ea typeface="Roboto"/>
              <a:cs typeface="Roboto"/>
              <a:sym typeface="Roboto"/>
            </a:endParaRPr>
          </a:p>
        </p:txBody>
      </p:sp>
      <p:pic>
        <p:nvPicPr>
          <p:cNvPr id="466" name="Google Shape;466;p36"/>
          <p:cNvPicPr preferRelativeResize="0"/>
          <p:nvPr/>
        </p:nvPicPr>
        <p:blipFill>
          <a:blip r:embed="rId3">
            <a:alphaModFix/>
          </a:blip>
          <a:stretch>
            <a:fillRect/>
          </a:stretch>
        </p:blipFill>
        <p:spPr>
          <a:xfrm>
            <a:off x="7739588" y="2435600"/>
            <a:ext cx="463800" cy="463800"/>
          </a:xfrm>
          <a:prstGeom prst="rect">
            <a:avLst/>
          </a:prstGeom>
          <a:noFill/>
          <a:ln>
            <a:noFill/>
          </a:ln>
        </p:spPr>
      </p:pic>
      <p:pic>
        <p:nvPicPr>
          <p:cNvPr id="467" name="Google Shape;467;p36"/>
          <p:cNvPicPr preferRelativeResize="0"/>
          <p:nvPr/>
        </p:nvPicPr>
        <p:blipFill>
          <a:blip r:embed="rId4">
            <a:alphaModFix/>
          </a:blip>
          <a:stretch>
            <a:fillRect/>
          </a:stretch>
        </p:blipFill>
        <p:spPr>
          <a:xfrm flipH="1">
            <a:off x="496500" y="1785725"/>
            <a:ext cx="463800" cy="463800"/>
          </a:xfrm>
          <a:prstGeom prst="rect">
            <a:avLst/>
          </a:prstGeom>
          <a:noFill/>
          <a:ln>
            <a:noFill/>
          </a:ln>
        </p:spPr>
      </p:pic>
      <p:pic>
        <p:nvPicPr>
          <p:cNvPr id="468" name="Google Shape;468;p36"/>
          <p:cNvPicPr preferRelativeResize="0"/>
          <p:nvPr/>
        </p:nvPicPr>
        <p:blipFill>
          <a:blip r:embed="rId5">
            <a:alphaModFix/>
          </a:blip>
          <a:stretch>
            <a:fillRect/>
          </a:stretch>
        </p:blipFill>
        <p:spPr>
          <a:xfrm>
            <a:off x="627900" y="3060125"/>
            <a:ext cx="505800" cy="505800"/>
          </a:xfrm>
          <a:prstGeom prst="rect">
            <a:avLst/>
          </a:prstGeom>
          <a:noFill/>
          <a:ln>
            <a:noFill/>
          </a:ln>
        </p:spPr>
      </p:pic>
      <p:pic>
        <p:nvPicPr>
          <p:cNvPr id="469" name="Google Shape;469;p36"/>
          <p:cNvPicPr preferRelativeResize="0"/>
          <p:nvPr/>
        </p:nvPicPr>
        <p:blipFill>
          <a:blip r:embed="rId6">
            <a:alphaModFix/>
          </a:blip>
          <a:stretch>
            <a:fillRect/>
          </a:stretch>
        </p:blipFill>
        <p:spPr>
          <a:xfrm>
            <a:off x="7927000" y="3766013"/>
            <a:ext cx="393774" cy="393774"/>
          </a:xfrm>
          <a:prstGeom prst="rect">
            <a:avLst/>
          </a:prstGeom>
          <a:noFill/>
          <a:ln>
            <a:noFill/>
          </a:ln>
        </p:spPr>
      </p:pic>
      <p:pic>
        <p:nvPicPr>
          <p:cNvPr id="470" name="Google Shape;470;p36"/>
          <p:cNvPicPr preferRelativeResize="0"/>
          <p:nvPr/>
        </p:nvPicPr>
        <p:blipFill>
          <a:blip r:embed="rId7">
            <a:alphaModFix/>
          </a:blip>
          <a:stretch>
            <a:fillRect/>
          </a:stretch>
        </p:blipFill>
        <p:spPr>
          <a:xfrm>
            <a:off x="1369500" y="1366050"/>
            <a:ext cx="6321699" cy="3481801"/>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7"/>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solidFill>
                  <a:schemeClr val="dk1"/>
                </a:solidFill>
                <a:latin typeface="Fira Sans Extra Condensed Medium"/>
                <a:ea typeface="Fira Sans Extra Condensed Medium"/>
                <a:cs typeface="Fira Sans Extra Condensed Medium"/>
                <a:sym typeface="Fira Sans Extra Condensed Medium"/>
              </a:rPr>
              <a:t>Key Agile Framework</a:t>
            </a:r>
            <a:endParaRPr sz="2800">
              <a:solidFill>
                <a:schemeClr val="dk1"/>
              </a:solidFill>
              <a:latin typeface="Fira Sans Extra Condensed Medium"/>
              <a:ea typeface="Fira Sans Extra Condensed Medium"/>
              <a:cs typeface="Fira Sans Extra Condensed Medium"/>
              <a:sym typeface="Fira Sans Extra Condensed Medium"/>
            </a:endParaRPr>
          </a:p>
        </p:txBody>
      </p:sp>
      <p:sp>
        <p:nvSpPr>
          <p:cNvPr id="476" name="Google Shape;476;p37"/>
          <p:cNvSpPr txBox="1"/>
          <p:nvPr/>
        </p:nvSpPr>
        <p:spPr>
          <a:xfrm>
            <a:off x="2765742" y="1270786"/>
            <a:ext cx="4305300" cy="1833900"/>
          </a:xfrm>
          <a:prstGeom prst="rect">
            <a:avLst/>
          </a:prstGeom>
          <a:noFill/>
          <a:ln cap="flat" cmpd="sng" w="19050">
            <a:solidFill>
              <a:srgbClr val="000546"/>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Technical excellence and customer involvement</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Practices include pair programming and test-driven development</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Frequent releases for responsiveness</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solidFill>
                <a:srgbClr val="0D0D0D"/>
              </a:solidFill>
              <a:highlight>
                <a:srgbClr val="FFFFFF"/>
              </a:highlight>
              <a:latin typeface="Roboto"/>
              <a:ea typeface="Roboto"/>
              <a:cs typeface="Roboto"/>
              <a:sym typeface="Roboto"/>
            </a:endParaRPr>
          </a:p>
        </p:txBody>
      </p:sp>
      <p:sp>
        <p:nvSpPr>
          <p:cNvPr id="477" name="Google Shape;477;p37"/>
          <p:cNvSpPr txBox="1"/>
          <p:nvPr/>
        </p:nvSpPr>
        <p:spPr>
          <a:xfrm>
            <a:off x="2765725" y="724650"/>
            <a:ext cx="4305300" cy="546000"/>
          </a:xfrm>
          <a:prstGeom prst="rect">
            <a:avLst/>
          </a:prstGeom>
          <a:solidFill>
            <a:srgbClr val="43CAD9"/>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000546"/>
                </a:solidFill>
                <a:latin typeface="Playfair Display"/>
                <a:ea typeface="Playfair Display"/>
                <a:cs typeface="Playfair Display"/>
                <a:sym typeface="Playfair Display"/>
              </a:rPr>
              <a:t>XP </a:t>
            </a:r>
            <a:r>
              <a:rPr b="1" lang="es" sz="1800">
                <a:solidFill>
                  <a:srgbClr val="000546"/>
                </a:solidFill>
                <a:latin typeface="Playfair Display"/>
                <a:ea typeface="Playfair Display"/>
                <a:cs typeface="Playfair Display"/>
                <a:sym typeface="Playfair Display"/>
              </a:rPr>
              <a:t>(Extreme Programming)</a:t>
            </a:r>
            <a:endParaRPr b="1" sz="1800">
              <a:solidFill>
                <a:srgbClr val="000546"/>
              </a:solidFill>
              <a:latin typeface="Playfair Display"/>
              <a:ea typeface="Playfair Display"/>
              <a:cs typeface="Playfair Display"/>
              <a:sym typeface="Playfair Display"/>
            </a:endParaRPr>
          </a:p>
        </p:txBody>
      </p:sp>
      <p:sp>
        <p:nvSpPr>
          <p:cNvPr id="478" name="Google Shape;478;p37"/>
          <p:cNvSpPr/>
          <p:nvPr/>
        </p:nvSpPr>
        <p:spPr>
          <a:xfrm>
            <a:off x="509326" y="1502700"/>
            <a:ext cx="1214748" cy="1214748"/>
          </a:xfrm>
          <a:custGeom>
            <a:rect b="b" l="l" r="r" t="t"/>
            <a:pathLst>
              <a:path extrusionOk="0" h="18911" w="18911">
                <a:moveTo>
                  <a:pt x="9456" y="1"/>
                </a:moveTo>
                <a:cubicBezTo>
                  <a:pt x="4244" y="1"/>
                  <a:pt x="1" y="4244"/>
                  <a:pt x="1" y="9456"/>
                </a:cubicBezTo>
                <a:cubicBezTo>
                  <a:pt x="1" y="14673"/>
                  <a:pt x="4244" y="18910"/>
                  <a:pt x="9456" y="18910"/>
                </a:cubicBezTo>
                <a:cubicBezTo>
                  <a:pt x="14673" y="18910"/>
                  <a:pt x="18911" y="14667"/>
                  <a:pt x="18911" y="9456"/>
                </a:cubicBezTo>
                <a:cubicBezTo>
                  <a:pt x="18911" y="4244"/>
                  <a:pt x="14673" y="1"/>
                  <a:pt x="94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a:off x="2118237" y="2506034"/>
            <a:ext cx="1214684" cy="1214748"/>
          </a:xfrm>
          <a:custGeom>
            <a:rect b="b" l="l" r="r" t="t"/>
            <a:pathLst>
              <a:path extrusionOk="0" h="18911" w="18910">
                <a:moveTo>
                  <a:pt x="9455" y="1"/>
                </a:moveTo>
                <a:cubicBezTo>
                  <a:pt x="4243" y="1"/>
                  <a:pt x="0" y="4244"/>
                  <a:pt x="0" y="9456"/>
                </a:cubicBezTo>
                <a:cubicBezTo>
                  <a:pt x="0" y="14673"/>
                  <a:pt x="4243" y="18911"/>
                  <a:pt x="9455" y="18911"/>
                </a:cubicBezTo>
                <a:cubicBezTo>
                  <a:pt x="14672" y="18911"/>
                  <a:pt x="18910" y="14673"/>
                  <a:pt x="18910" y="9456"/>
                </a:cubicBezTo>
                <a:cubicBezTo>
                  <a:pt x="18910" y="4244"/>
                  <a:pt x="14672" y="1"/>
                  <a:pt x="94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p:nvPr/>
        </p:nvSpPr>
        <p:spPr>
          <a:xfrm>
            <a:off x="5452326" y="2506034"/>
            <a:ext cx="1214748" cy="1214748"/>
          </a:xfrm>
          <a:custGeom>
            <a:rect b="b" l="l" r="r" t="t"/>
            <a:pathLst>
              <a:path extrusionOk="0" h="18911" w="18911">
                <a:moveTo>
                  <a:pt x="9455" y="1"/>
                </a:moveTo>
                <a:cubicBezTo>
                  <a:pt x="4244" y="1"/>
                  <a:pt x="1" y="4244"/>
                  <a:pt x="1" y="9456"/>
                </a:cubicBezTo>
                <a:cubicBezTo>
                  <a:pt x="1" y="14673"/>
                  <a:pt x="4244" y="18911"/>
                  <a:pt x="9455" y="18911"/>
                </a:cubicBezTo>
                <a:cubicBezTo>
                  <a:pt x="14667" y="18911"/>
                  <a:pt x="18910" y="14673"/>
                  <a:pt x="18910" y="9456"/>
                </a:cubicBezTo>
                <a:cubicBezTo>
                  <a:pt x="18910" y="4244"/>
                  <a:pt x="14667" y="1"/>
                  <a:pt x="94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1" name="Google Shape;481;p37"/>
          <p:cNvSpPr/>
          <p:nvPr/>
        </p:nvSpPr>
        <p:spPr>
          <a:xfrm>
            <a:off x="3727108" y="1502700"/>
            <a:ext cx="1214748" cy="1214748"/>
          </a:xfrm>
          <a:custGeom>
            <a:rect b="b" l="l" r="r" t="t"/>
            <a:pathLst>
              <a:path extrusionOk="0" h="18911" w="18911">
                <a:moveTo>
                  <a:pt x="9455" y="1"/>
                </a:moveTo>
                <a:cubicBezTo>
                  <a:pt x="4244" y="1"/>
                  <a:pt x="0" y="4244"/>
                  <a:pt x="0" y="9456"/>
                </a:cubicBezTo>
                <a:cubicBezTo>
                  <a:pt x="0" y="14673"/>
                  <a:pt x="4244" y="18910"/>
                  <a:pt x="9455" y="18910"/>
                </a:cubicBezTo>
                <a:cubicBezTo>
                  <a:pt x="14667" y="18910"/>
                  <a:pt x="18910" y="14667"/>
                  <a:pt x="18910" y="9456"/>
                </a:cubicBezTo>
                <a:cubicBezTo>
                  <a:pt x="18910" y="4244"/>
                  <a:pt x="14667" y="1"/>
                  <a:pt x="94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p:nvPr/>
        </p:nvSpPr>
        <p:spPr>
          <a:xfrm>
            <a:off x="7020115" y="1502700"/>
            <a:ext cx="1214748" cy="1214748"/>
          </a:xfrm>
          <a:custGeom>
            <a:rect b="b" l="l" r="r" t="t"/>
            <a:pathLst>
              <a:path extrusionOk="0" h="18911" w="18911">
                <a:moveTo>
                  <a:pt x="9456" y="1"/>
                </a:moveTo>
                <a:cubicBezTo>
                  <a:pt x="4238" y="1"/>
                  <a:pt x="1" y="4244"/>
                  <a:pt x="1" y="9456"/>
                </a:cubicBezTo>
                <a:cubicBezTo>
                  <a:pt x="1" y="14673"/>
                  <a:pt x="4238" y="18910"/>
                  <a:pt x="9456" y="18910"/>
                </a:cubicBezTo>
                <a:cubicBezTo>
                  <a:pt x="14667" y="18910"/>
                  <a:pt x="18911" y="14667"/>
                  <a:pt x="18911" y="9456"/>
                </a:cubicBezTo>
                <a:cubicBezTo>
                  <a:pt x="18911" y="4244"/>
                  <a:pt x="14667" y="1"/>
                  <a:pt x="94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txBox="1"/>
          <p:nvPr/>
        </p:nvSpPr>
        <p:spPr>
          <a:xfrm>
            <a:off x="1919925" y="4388700"/>
            <a:ext cx="1611300" cy="6918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200">
                <a:solidFill>
                  <a:srgbClr val="0D0D0D"/>
                </a:solidFill>
                <a:highlight>
                  <a:srgbClr val="FFFFFF"/>
                </a:highlight>
                <a:latin typeface="Roboto"/>
                <a:ea typeface="Roboto"/>
                <a:cs typeface="Roboto"/>
                <a:sym typeface="Roboto"/>
              </a:rPr>
              <a:t>Write tests before coding to validate functionality of each increment.</a:t>
            </a:r>
            <a:endParaRPr sz="1200">
              <a:solidFill>
                <a:srgbClr val="000000"/>
              </a:solidFill>
              <a:latin typeface="Roboto"/>
              <a:ea typeface="Roboto"/>
              <a:cs typeface="Roboto"/>
              <a:sym typeface="Roboto"/>
            </a:endParaRPr>
          </a:p>
        </p:txBody>
      </p:sp>
      <p:sp>
        <p:nvSpPr>
          <p:cNvPr id="484" name="Google Shape;484;p37"/>
          <p:cNvSpPr txBox="1"/>
          <p:nvPr/>
        </p:nvSpPr>
        <p:spPr>
          <a:xfrm>
            <a:off x="3775150" y="3186725"/>
            <a:ext cx="1214700" cy="8610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200">
                <a:solidFill>
                  <a:srgbClr val="0D0D0D"/>
                </a:solidFill>
                <a:highlight>
                  <a:srgbClr val="FFFFFF"/>
                </a:highlight>
                <a:latin typeface="Roboto"/>
                <a:ea typeface="Roboto"/>
                <a:cs typeface="Roboto"/>
                <a:sym typeface="Roboto"/>
              </a:rPr>
              <a:t>Regularly merge and test code to identify and fix issues promptly.</a:t>
            </a:r>
            <a:endParaRPr sz="1200">
              <a:solidFill>
                <a:srgbClr val="000000"/>
              </a:solidFill>
              <a:latin typeface="Roboto"/>
              <a:ea typeface="Roboto"/>
              <a:cs typeface="Roboto"/>
              <a:sym typeface="Roboto"/>
            </a:endParaRPr>
          </a:p>
        </p:txBody>
      </p:sp>
      <p:sp>
        <p:nvSpPr>
          <p:cNvPr id="485" name="Google Shape;485;p37"/>
          <p:cNvSpPr txBox="1"/>
          <p:nvPr/>
        </p:nvSpPr>
        <p:spPr>
          <a:xfrm>
            <a:off x="5148575" y="4113500"/>
            <a:ext cx="1915200" cy="6918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200">
                <a:solidFill>
                  <a:srgbClr val="0D0D0D"/>
                </a:solidFill>
                <a:highlight>
                  <a:srgbClr val="FFFFFF"/>
                </a:highlight>
                <a:latin typeface="Roboto"/>
                <a:ea typeface="Roboto"/>
                <a:cs typeface="Roboto"/>
                <a:sym typeface="Roboto"/>
              </a:rPr>
              <a:t>Consistently enhance the code base for better design and functionality without altering behavior.</a:t>
            </a:r>
            <a:endParaRPr sz="1200">
              <a:solidFill>
                <a:srgbClr val="000000"/>
              </a:solidFill>
              <a:latin typeface="Roboto"/>
              <a:ea typeface="Roboto"/>
              <a:cs typeface="Roboto"/>
              <a:sym typeface="Roboto"/>
            </a:endParaRPr>
          </a:p>
        </p:txBody>
      </p:sp>
      <p:sp>
        <p:nvSpPr>
          <p:cNvPr id="486" name="Google Shape;486;p37"/>
          <p:cNvSpPr txBox="1"/>
          <p:nvPr/>
        </p:nvSpPr>
        <p:spPr>
          <a:xfrm>
            <a:off x="7040964" y="3186725"/>
            <a:ext cx="1214700" cy="6918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200">
                <a:solidFill>
                  <a:srgbClr val="0D0D0D"/>
                </a:solidFill>
                <a:highlight>
                  <a:srgbClr val="FFFFFF"/>
                </a:highlight>
                <a:latin typeface="Roboto"/>
                <a:ea typeface="Roboto"/>
                <a:cs typeface="Roboto"/>
                <a:sym typeface="Roboto"/>
              </a:rPr>
              <a:t>Develop the simplest effective design for current requirements.</a:t>
            </a:r>
            <a:endParaRPr sz="1200">
              <a:solidFill>
                <a:srgbClr val="000000"/>
              </a:solidFill>
              <a:latin typeface="Roboto"/>
              <a:ea typeface="Roboto"/>
              <a:cs typeface="Roboto"/>
              <a:sym typeface="Roboto"/>
            </a:endParaRPr>
          </a:p>
        </p:txBody>
      </p:sp>
      <p:sp>
        <p:nvSpPr>
          <p:cNvPr id="487" name="Google Shape;487;p37"/>
          <p:cNvSpPr txBox="1"/>
          <p:nvPr/>
        </p:nvSpPr>
        <p:spPr>
          <a:xfrm>
            <a:off x="461300" y="3421700"/>
            <a:ext cx="1214700" cy="6918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SzPts val="1100"/>
              <a:buNone/>
            </a:pPr>
            <a:r>
              <a:rPr lang="es" sz="1200">
                <a:solidFill>
                  <a:srgbClr val="0D0D0D"/>
                </a:solidFill>
                <a:highlight>
                  <a:srgbClr val="FFFFFF"/>
                </a:highlight>
                <a:latin typeface="Roboto"/>
                <a:ea typeface="Roboto"/>
                <a:cs typeface="Roboto"/>
                <a:sym typeface="Roboto"/>
              </a:rPr>
              <a:t>Two programmers collaborate at one workstation, sharing coding tasks.</a:t>
            </a:r>
            <a:endParaRPr sz="1200">
              <a:solidFill>
                <a:srgbClr val="000000"/>
              </a:solidFill>
              <a:latin typeface="Roboto"/>
              <a:ea typeface="Roboto"/>
              <a:cs typeface="Roboto"/>
              <a:sym typeface="Roboto"/>
            </a:endParaRPr>
          </a:p>
        </p:txBody>
      </p:sp>
      <p:sp>
        <p:nvSpPr>
          <p:cNvPr id="488" name="Google Shape;488;p37"/>
          <p:cNvSpPr txBox="1"/>
          <p:nvPr/>
        </p:nvSpPr>
        <p:spPr>
          <a:xfrm>
            <a:off x="390200" y="2836925"/>
            <a:ext cx="14475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5"/>
                </a:solidFill>
                <a:latin typeface="Roboto"/>
                <a:ea typeface="Roboto"/>
                <a:cs typeface="Roboto"/>
                <a:sym typeface="Roboto"/>
              </a:rPr>
              <a:t>Pair Programming</a:t>
            </a:r>
            <a:endParaRPr b="1">
              <a:solidFill>
                <a:schemeClr val="accent5"/>
              </a:solidFill>
              <a:latin typeface="Roboto"/>
              <a:ea typeface="Roboto"/>
              <a:cs typeface="Roboto"/>
              <a:sym typeface="Roboto"/>
            </a:endParaRPr>
          </a:p>
        </p:txBody>
      </p:sp>
      <p:sp>
        <p:nvSpPr>
          <p:cNvPr id="489" name="Google Shape;489;p37"/>
          <p:cNvSpPr txBox="1"/>
          <p:nvPr/>
        </p:nvSpPr>
        <p:spPr>
          <a:xfrm>
            <a:off x="2001825" y="3840075"/>
            <a:ext cx="14475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3"/>
                </a:solidFill>
                <a:latin typeface="Roboto"/>
                <a:ea typeface="Roboto"/>
                <a:cs typeface="Roboto"/>
                <a:sym typeface="Roboto"/>
              </a:rPr>
              <a:t>Test Driven Development (TDD)</a:t>
            </a:r>
            <a:endParaRPr b="1">
              <a:solidFill>
                <a:schemeClr val="accent3"/>
              </a:solidFill>
              <a:latin typeface="Roboto"/>
              <a:ea typeface="Roboto"/>
              <a:cs typeface="Roboto"/>
              <a:sym typeface="Roboto"/>
            </a:endParaRPr>
          </a:p>
        </p:txBody>
      </p:sp>
      <p:sp>
        <p:nvSpPr>
          <p:cNvPr id="490" name="Google Shape;490;p37"/>
          <p:cNvSpPr txBox="1"/>
          <p:nvPr/>
        </p:nvSpPr>
        <p:spPr>
          <a:xfrm>
            <a:off x="3805525" y="2836917"/>
            <a:ext cx="11742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6"/>
                </a:solidFill>
                <a:latin typeface="Roboto"/>
                <a:ea typeface="Roboto"/>
                <a:cs typeface="Roboto"/>
                <a:sym typeface="Roboto"/>
              </a:rPr>
              <a:t>Continuous</a:t>
            </a:r>
            <a:r>
              <a:rPr b="1" lang="es">
                <a:solidFill>
                  <a:schemeClr val="accent6"/>
                </a:solidFill>
                <a:latin typeface="Roboto"/>
                <a:ea typeface="Roboto"/>
                <a:cs typeface="Roboto"/>
                <a:sym typeface="Roboto"/>
              </a:rPr>
              <a:t> Integration</a:t>
            </a:r>
            <a:endParaRPr b="1">
              <a:solidFill>
                <a:schemeClr val="accent6"/>
              </a:solidFill>
              <a:latin typeface="Roboto"/>
              <a:ea typeface="Roboto"/>
              <a:cs typeface="Roboto"/>
              <a:sym typeface="Roboto"/>
            </a:endParaRPr>
          </a:p>
        </p:txBody>
      </p:sp>
      <p:sp>
        <p:nvSpPr>
          <p:cNvPr id="491" name="Google Shape;491;p37"/>
          <p:cNvSpPr txBox="1"/>
          <p:nvPr/>
        </p:nvSpPr>
        <p:spPr>
          <a:xfrm>
            <a:off x="5485800" y="3788892"/>
            <a:ext cx="11742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4"/>
                </a:solidFill>
                <a:latin typeface="Roboto"/>
                <a:ea typeface="Roboto"/>
                <a:cs typeface="Roboto"/>
                <a:sym typeface="Roboto"/>
              </a:rPr>
              <a:t>Refactoring</a:t>
            </a:r>
            <a:endParaRPr b="1">
              <a:solidFill>
                <a:schemeClr val="accent4"/>
              </a:solidFill>
              <a:latin typeface="Roboto"/>
              <a:ea typeface="Roboto"/>
              <a:cs typeface="Roboto"/>
              <a:sym typeface="Roboto"/>
            </a:endParaRPr>
          </a:p>
        </p:txBody>
      </p:sp>
      <p:sp>
        <p:nvSpPr>
          <p:cNvPr id="492" name="Google Shape;492;p37"/>
          <p:cNvSpPr txBox="1"/>
          <p:nvPr/>
        </p:nvSpPr>
        <p:spPr>
          <a:xfrm>
            <a:off x="7081475" y="2836925"/>
            <a:ext cx="13125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1"/>
                </a:solidFill>
                <a:latin typeface="Roboto"/>
                <a:ea typeface="Roboto"/>
                <a:cs typeface="Roboto"/>
                <a:sym typeface="Roboto"/>
              </a:rPr>
              <a:t>Simple Design</a:t>
            </a:r>
            <a:endParaRPr b="1">
              <a:solidFill>
                <a:schemeClr val="accent1"/>
              </a:solidFill>
              <a:latin typeface="Roboto"/>
              <a:ea typeface="Roboto"/>
              <a:cs typeface="Roboto"/>
              <a:sym typeface="Roboto"/>
            </a:endParaRPr>
          </a:p>
        </p:txBody>
      </p:sp>
      <p:grpSp>
        <p:nvGrpSpPr>
          <p:cNvPr id="493" name="Google Shape;493;p37"/>
          <p:cNvGrpSpPr/>
          <p:nvPr/>
        </p:nvGrpSpPr>
        <p:grpSpPr>
          <a:xfrm>
            <a:off x="2502133" y="2899724"/>
            <a:ext cx="446887" cy="427353"/>
            <a:chOff x="5045500" y="842250"/>
            <a:chExt cx="503875" cy="481850"/>
          </a:xfrm>
        </p:grpSpPr>
        <p:sp>
          <p:nvSpPr>
            <p:cNvPr id="494" name="Google Shape;494;p3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 name="Google Shape;495;p3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 name="Google Shape;496;p37"/>
          <p:cNvGrpSpPr/>
          <p:nvPr/>
        </p:nvGrpSpPr>
        <p:grpSpPr>
          <a:xfrm>
            <a:off x="7471496" y="1912947"/>
            <a:ext cx="394168" cy="394250"/>
            <a:chOff x="5049725" y="2027900"/>
            <a:chExt cx="481750" cy="481850"/>
          </a:xfrm>
        </p:grpSpPr>
        <p:sp>
          <p:nvSpPr>
            <p:cNvPr id="497" name="Google Shape;497;p3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 name="Google Shape;498;p3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 name="Google Shape;499;p3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 name="Google Shape;500;p3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 name="Google Shape;501;p3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 name="Google Shape;502;p3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 name="Google Shape;503;p3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 name="Google Shape;504;p3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5" name="Google Shape;505;p37"/>
          <p:cNvSpPr/>
          <p:nvPr/>
        </p:nvSpPr>
        <p:spPr>
          <a:xfrm>
            <a:off x="893248" y="1900559"/>
            <a:ext cx="446893" cy="41902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6" name="Google Shape;506;p37"/>
          <p:cNvGrpSpPr/>
          <p:nvPr/>
        </p:nvGrpSpPr>
        <p:grpSpPr>
          <a:xfrm>
            <a:off x="5850459" y="2943989"/>
            <a:ext cx="444869" cy="338805"/>
            <a:chOff x="3271200" y="3863875"/>
            <a:chExt cx="481825" cy="366950"/>
          </a:xfrm>
        </p:grpSpPr>
        <p:sp>
          <p:nvSpPr>
            <p:cNvPr id="507" name="Google Shape;507;p3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 name="Google Shape;508;p3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9" name="Google Shape;509;p37"/>
          <p:cNvSpPr txBox="1"/>
          <p:nvPr/>
        </p:nvSpPr>
        <p:spPr>
          <a:xfrm>
            <a:off x="192850" y="670775"/>
            <a:ext cx="22146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oboto"/>
                <a:ea typeface="Roboto"/>
                <a:cs typeface="Roboto"/>
                <a:sym typeface="Roboto"/>
              </a:rPr>
              <a:t>Key</a:t>
            </a:r>
            <a:r>
              <a:rPr lang="es" sz="1800">
                <a:solidFill>
                  <a:srgbClr val="434343"/>
                </a:solidFill>
                <a:latin typeface="Roboto"/>
                <a:ea typeface="Roboto"/>
                <a:cs typeface="Roboto"/>
                <a:sym typeface="Roboto"/>
              </a:rPr>
              <a:t> Practices</a:t>
            </a:r>
            <a:endParaRPr sz="1800">
              <a:solidFill>
                <a:srgbClr val="434343"/>
              </a:solidFill>
              <a:latin typeface="Roboto"/>
              <a:ea typeface="Roboto"/>
              <a:cs typeface="Roboto"/>
              <a:sym typeface="Roboto"/>
            </a:endParaRPr>
          </a:p>
        </p:txBody>
      </p:sp>
      <p:grpSp>
        <p:nvGrpSpPr>
          <p:cNvPr id="510" name="Google Shape;510;p37"/>
          <p:cNvGrpSpPr/>
          <p:nvPr/>
        </p:nvGrpSpPr>
        <p:grpSpPr>
          <a:xfrm>
            <a:off x="4112268" y="1889983"/>
            <a:ext cx="444415" cy="440170"/>
            <a:chOff x="5049725" y="1435050"/>
            <a:chExt cx="486550" cy="481850"/>
          </a:xfrm>
        </p:grpSpPr>
        <p:sp>
          <p:nvSpPr>
            <p:cNvPr id="511" name="Google Shape;511;p3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 name="Google Shape;512;p3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 name="Google Shape;513;p3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 name="Google Shape;514;p3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515" name="Google Shape;515;p37"/>
          <p:cNvPicPr preferRelativeResize="0"/>
          <p:nvPr/>
        </p:nvPicPr>
        <p:blipFill>
          <a:blip r:embed="rId3">
            <a:alphaModFix/>
          </a:blip>
          <a:stretch>
            <a:fillRect/>
          </a:stretch>
        </p:blipFill>
        <p:spPr>
          <a:xfrm>
            <a:off x="2914838" y="1594513"/>
            <a:ext cx="4105275" cy="3343275"/>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9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8"/>
          <p:cNvSpPr txBox="1"/>
          <p:nvPr/>
        </p:nvSpPr>
        <p:spPr>
          <a:xfrm>
            <a:off x="3065439" y="1290144"/>
            <a:ext cx="3852000" cy="1743900"/>
          </a:xfrm>
          <a:prstGeom prst="rect">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Inspired by lean manufacturing principles</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Focuses on eliminating waste</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Maximizes value through efficiency</a:t>
            </a:r>
            <a:endParaRPr>
              <a:solidFill>
                <a:srgbClr val="0D0D0D"/>
              </a:solidFill>
              <a:highlight>
                <a:srgbClr val="FFFFFF"/>
              </a:highlight>
              <a:latin typeface="Roboto"/>
              <a:ea typeface="Roboto"/>
              <a:cs typeface="Roboto"/>
              <a:sym typeface="Roboto"/>
            </a:endParaRPr>
          </a:p>
        </p:txBody>
      </p:sp>
      <p:sp>
        <p:nvSpPr>
          <p:cNvPr id="521" name="Google Shape;521;p38"/>
          <p:cNvSpPr txBox="1"/>
          <p:nvPr/>
        </p:nvSpPr>
        <p:spPr>
          <a:xfrm>
            <a:off x="3065424" y="770875"/>
            <a:ext cx="3852000" cy="519300"/>
          </a:xfrm>
          <a:prstGeom prst="rect">
            <a:avLst/>
          </a:prstGeom>
          <a:solidFill>
            <a:srgbClr val="1CB0F1"/>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000546"/>
                </a:solidFill>
                <a:latin typeface="Playfair Display"/>
                <a:ea typeface="Playfair Display"/>
                <a:cs typeface="Playfair Display"/>
                <a:sym typeface="Playfair Display"/>
              </a:rPr>
              <a:t>Lean</a:t>
            </a:r>
            <a:endParaRPr b="1" sz="3000">
              <a:solidFill>
                <a:srgbClr val="000546"/>
              </a:solidFill>
              <a:latin typeface="Playfair Display"/>
              <a:ea typeface="Playfair Display"/>
              <a:cs typeface="Playfair Display"/>
              <a:sym typeface="Playfair Display"/>
            </a:endParaRPr>
          </a:p>
        </p:txBody>
      </p:sp>
      <p:sp>
        <p:nvSpPr>
          <p:cNvPr id="522" name="Google Shape;522;p38"/>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solidFill>
                  <a:schemeClr val="dk1"/>
                </a:solidFill>
                <a:latin typeface="Fira Sans Extra Condensed Medium"/>
                <a:ea typeface="Fira Sans Extra Condensed Medium"/>
                <a:cs typeface="Fira Sans Extra Condensed Medium"/>
                <a:sym typeface="Fira Sans Extra Condensed Medium"/>
              </a:rPr>
              <a:t>Key Agile Framework</a:t>
            </a:r>
            <a:endParaRPr sz="2800">
              <a:solidFill>
                <a:schemeClr val="dk1"/>
              </a:solidFill>
              <a:latin typeface="Fira Sans Extra Condensed Medium"/>
              <a:ea typeface="Fira Sans Extra Condensed Medium"/>
              <a:cs typeface="Fira Sans Extra Condensed Medium"/>
              <a:sym typeface="Fira Sans Extra Condensed Medium"/>
            </a:endParaRPr>
          </a:p>
        </p:txBody>
      </p:sp>
      <p:sp>
        <p:nvSpPr>
          <p:cNvPr id="523" name="Google Shape;523;p38"/>
          <p:cNvSpPr/>
          <p:nvPr/>
        </p:nvSpPr>
        <p:spPr>
          <a:xfrm>
            <a:off x="249031" y="2175013"/>
            <a:ext cx="1030800" cy="1525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1603800" y="2997113"/>
            <a:ext cx="1030800" cy="15258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2821978" y="2175013"/>
            <a:ext cx="1030800" cy="15258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4249531" y="2997113"/>
            <a:ext cx="1030800" cy="15258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5450750" y="2123138"/>
            <a:ext cx="1030800" cy="15258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169475" y="1454550"/>
            <a:ext cx="941089" cy="941445"/>
          </a:xfrm>
          <a:custGeom>
            <a:rect b="b" l="l" r="r" t="t"/>
            <a:pathLst>
              <a:path extrusionOk="0" h="13204" w="13199">
                <a:moveTo>
                  <a:pt x="6599" y="1"/>
                </a:moveTo>
                <a:cubicBezTo>
                  <a:pt x="2956" y="1"/>
                  <a:pt x="1" y="2956"/>
                  <a:pt x="1" y="6605"/>
                </a:cubicBezTo>
                <a:cubicBezTo>
                  <a:pt x="1" y="10248"/>
                  <a:pt x="2956" y="13203"/>
                  <a:pt x="6599" y="13203"/>
                </a:cubicBezTo>
                <a:cubicBezTo>
                  <a:pt x="7766" y="13203"/>
                  <a:pt x="8867" y="12901"/>
                  <a:pt x="9814" y="12367"/>
                </a:cubicBezTo>
                <a:lnTo>
                  <a:pt x="12560" y="12565"/>
                </a:lnTo>
                <a:lnTo>
                  <a:pt x="12362" y="9819"/>
                </a:lnTo>
                <a:cubicBezTo>
                  <a:pt x="12895" y="8867"/>
                  <a:pt x="13198" y="7772"/>
                  <a:pt x="13198" y="6605"/>
                </a:cubicBezTo>
                <a:cubicBezTo>
                  <a:pt x="13198" y="2956"/>
                  <a:pt x="10243" y="1"/>
                  <a:pt x="6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201275" y="1486350"/>
            <a:ext cx="877846" cy="877846"/>
          </a:xfrm>
          <a:custGeom>
            <a:rect b="b" l="l" r="r" t="t"/>
            <a:pathLst>
              <a:path extrusionOk="0" h="12312" w="12312">
                <a:moveTo>
                  <a:pt x="6153" y="138"/>
                </a:moveTo>
                <a:cubicBezTo>
                  <a:pt x="9472" y="138"/>
                  <a:pt x="12174" y="2840"/>
                  <a:pt x="12169" y="6153"/>
                </a:cubicBezTo>
                <a:cubicBezTo>
                  <a:pt x="12169" y="7182"/>
                  <a:pt x="11910" y="8195"/>
                  <a:pt x="11409" y="9087"/>
                </a:cubicBezTo>
                <a:cubicBezTo>
                  <a:pt x="11354" y="9186"/>
                  <a:pt x="11327" y="9301"/>
                  <a:pt x="11338" y="9417"/>
                </a:cubicBezTo>
                <a:lnTo>
                  <a:pt x="11486" y="11486"/>
                </a:lnTo>
                <a:lnTo>
                  <a:pt x="9412" y="11338"/>
                </a:lnTo>
                <a:cubicBezTo>
                  <a:pt x="9400" y="11337"/>
                  <a:pt x="9389" y="11337"/>
                  <a:pt x="9377" y="11337"/>
                </a:cubicBezTo>
                <a:cubicBezTo>
                  <a:pt x="9274" y="11337"/>
                  <a:pt x="9176" y="11360"/>
                  <a:pt x="9087" y="11409"/>
                </a:cubicBezTo>
                <a:cubicBezTo>
                  <a:pt x="8195" y="11910"/>
                  <a:pt x="7183" y="12174"/>
                  <a:pt x="6153" y="12174"/>
                </a:cubicBezTo>
                <a:cubicBezTo>
                  <a:pt x="2835" y="12174"/>
                  <a:pt x="138" y="9472"/>
                  <a:pt x="138" y="6159"/>
                </a:cubicBezTo>
                <a:cubicBezTo>
                  <a:pt x="138" y="2840"/>
                  <a:pt x="2835" y="138"/>
                  <a:pt x="6153" y="138"/>
                </a:cubicBezTo>
                <a:close/>
                <a:moveTo>
                  <a:pt x="6153" y="0"/>
                </a:moveTo>
                <a:cubicBezTo>
                  <a:pt x="2758" y="0"/>
                  <a:pt x="1" y="2763"/>
                  <a:pt x="1" y="6159"/>
                </a:cubicBezTo>
                <a:cubicBezTo>
                  <a:pt x="1" y="9549"/>
                  <a:pt x="2758" y="12312"/>
                  <a:pt x="6153" y="12312"/>
                </a:cubicBezTo>
                <a:cubicBezTo>
                  <a:pt x="7205" y="12312"/>
                  <a:pt x="8239" y="12042"/>
                  <a:pt x="9153" y="11530"/>
                </a:cubicBezTo>
                <a:cubicBezTo>
                  <a:pt x="9219" y="11497"/>
                  <a:pt x="9296" y="11475"/>
                  <a:pt x="9373" y="11475"/>
                </a:cubicBezTo>
                <a:lnTo>
                  <a:pt x="9406" y="11475"/>
                </a:lnTo>
                <a:lnTo>
                  <a:pt x="11635" y="11640"/>
                </a:lnTo>
                <a:lnTo>
                  <a:pt x="11475" y="9406"/>
                </a:lnTo>
                <a:cubicBezTo>
                  <a:pt x="11470" y="9318"/>
                  <a:pt x="11486" y="9230"/>
                  <a:pt x="11530" y="9158"/>
                </a:cubicBezTo>
                <a:cubicBezTo>
                  <a:pt x="12042" y="8245"/>
                  <a:pt x="12312" y="7204"/>
                  <a:pt x="12312" y="6159"/>
                </a:cubicBezTo>
                <a:cubicBezTo>
                  <a:pt x="12312" y="2763"/>
                  <a:pt x="9549" y="0"/>
                  <a:pt x="6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1494433" y="2323341"/>
            <a:ext cx="941017" cy="941445"/>
          </a:xfrm>
          <a:custGeom>
            <a:rect b="b" l="l" r="r" t="t"/>
            <a:pathLst>
              <a:path extrusionOk="0" h="13204" w="13198">
                <a:moveTo>
                  <a:pt x="6599" y="0"/>
                </a:moveTo>
                <a:cubicBezTo>
                  <a:pt x="2955" y="0"/>
                  <a:pt x="0" y="2956"/>
                  <a:pt x="0" y="6604"/>
                </a:cubicBezTo>
                <a:cubicBezTo>
                  <a:pt x="0" y="10248"/>
                  <a:pt x="2955" y="13203"/>
                  <a:pt x="6599" y="13203"/>
                </a:cubicBezTo>
                <a:cubicBezTo>
                  <a:pt x="7765" y="13203"/>
                  <a:pt x="8866" y="12900"/>
                  <a:pt x="9818" y="12367"/>
                </a:cubicBezTo>
                <a:lnTo>
                  <a:pt x="12564" y="12565"/>
                </a:lnTo>
                <a:lnTo>
                  <a:pt x="12361" y="9818"/>
                </a:lnTo>
                <a:cubicBezTo>
                  <a:pt x="12895" y="8866"/>
                  <a:pt x="13197" y="7771"/>
                  <a:pt x="13197" y="6604"/>
                </a:cubicBezTo>
                <a:cubicBezTo>
                  <a:pt x="13197" y="2956"/>
                  <a:pt x="10247" y="0"/>
                  <a:pt x="65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1526162" y="2355141"/>
            <a:ext cx="877846" cy="877846"/>
          </a:xfrm>
          <a:custGeom>
            <a:rect b="b" l="l" r="r" t="t"/>
            <a:pathLst>
              <a:path extrusionOk="0" h="12312" w="12312">
                <a:moveTo>
                  <a:pt x="6154" y="138"/>
                </a:moveTo>
                <a:cubicBezTo>
                  <a:pt x="9472" y="138"/>
                  <a:pt x="12174" y="2840"/>
                  <a:pt x="12174" y="6158"/>
                </a:cubicBezTo>
                <a:cubicBezTo>
                  <a:pt x="12174" y="7182"/>
                  <a:pt x="11910" y="8195"/>
                  <a:pt x="11409" y="9086"/>
                </a:cubicBezTo>
                <a:cubicBezTo>
                  <a:pt x="11354" y="9185"/>
                  <a:pt x="11327" y="9301"/>
                  <a:pt x="11338" y="9416"/>
                </a:cubicBezTo>
                <a:lnTo>
                  <a:pt x="11486" y="11491"/>
                </a:lnTo>
                <a:lnTo>
                  <a:pt x="11486" y="11491"/>
                </a:lnTo>
                <a:lnTo>
                  <a:pt x="9412" y="11337"/>
                </a:lnTo>
                <a:cubicBezTo>
                  <a:pt x="9400" y="11337"/>
                  <a:pt x="9389" y="11336"/>
                  <a:pt x="9378" y="11336"/>
                </a:cubicBezTo>
                <a:cubicBezTo>
                  <a:pt x="9274" y="11336"/>
                  <a:pt x="9176" y="11359"/>
                  <a:pt x="9087" y="11409"/>
                </a:cubicBezTo>
                <a:cubicBezTo>
                  <a:pt x="8195" y="11910"/>
                  <a:pt x="7183" y="12174"/>
                  <a:pt x="6154" y="12174"/>
                </a:cubicBezTo>
                <a:cubicBezTo>
                  <a:pt x="2835" y="12174"/>
                  <a:pt x="138" y="9477"/>
                  <a:pt x="138" y="6158"/>
                </a:cubicBezTo>
                <a:cubicBezTo>
                  <a:pt x="138" y="2840"/>
                  <a:pt x="2835" y="138"/>
                  <a:pt x="6154" y="138"/>
                </a:cubicBezTo>
                <a:close/>
                <a:moveTo>
                  <a:pt x="6154" y="0"/>
                </a:moveTo>
                <a:cubicBezTo>
                  <a:pt x="2764" y="0"/>
                  <a:pt x="1" y="2763"/>
                  <a:pt x="1" y="6158"/>
                </a:cubicBezTo>
                <a:cubicBezTo>
                  <a:pt x="1" y="9549"/>
                  <a:pt x="2764" y="12311"/>
                  <a:pt x="6154" y="12311"/>
                </a:cubicBezTo>
                <a:cubicBezTo>
                  <a:pt x="7205" y="12311"/>
                  <a:pt x="8239" y="12042"/>
                  <a:pt x="9153" y="11530"/>
                </a:cubicBezTo>
                <a:cubicBezTo>
                  <a:pt x="9219" y="11497"/>
                  <a:pt x="9296" y="11475"/>
                  <a:pt x="9373" y="11475"/>
                </a:cubicBezTo>
                <a:lnTo>
                  <a:pt x="9406" y="11475"/>
                </a:lnTo>
                <a:lnTo>
                  <a:pt x="11635" y="11640"/>
                </a:lnTo>
                <a:lnTo>
                  <a:pt x="11475" y="9405"/>
                </a:lnTo>
                <a:cubicBezTo>
                  <a:pt x="11470" y="9317"/>
                  <a:pt x="11486" y="9229"/>
                  <a:pt x="11531" y="9158"/>
                </a:cubicBezTo>
                <a:cubicBezTo>
                  <a:pt x="12042" y="8244"/>
                  <a:pt x="12312" y="7204"/>
                  <a:pt x="12312" y="6158"/>
                </a:cubicBezTo>
                <a:cubicBezTo>
                  <a:pt x="12312" y="2763"/>
                  <a:pt x="9549" y="0"/>
                  <a:pt x="6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2650074" y="1454550"/>
            <a:ext cx="941089" cy="941445"/>
          </a:xfrm>
          <a:custGeom>
            <a:rect b="b" l="l" r="r" t="t"/>
            <a:pathLst>
              <a:path extrusionOk="0" h="13204" w="13199">
                <a:moveTo>
                  <a:pt x="6599" y="1"/>
                </a:moveTo>
                <a:cubicBezTo>
                  <a:pt x="2951" y="1"/>
                  <a:pt x="1" y="2956"/>
                  <a:pt x="1" y="6605"/>
                </a:cubicBezTo>
                <a:cubicBezTo>
                  <a:pt x="1" y="10248"/>
                  <a:pt x="2951" y="13203"/>
                  <a:pt x="6599" y="13203"/>
                </a:cubicBezTo>
                <a:cubicBezTo>
                  <a:pt x="7766" y="13203"/>
                  <a:pt x="8861" y="12901"/>
                  <a:pt x="9813" y="12367"/>
                </a:cubicBezTo>
                <a:lnTo>
                  <a:pt x="12560" y="12565"/>
                </a:lnTo>
                <a:lnTo>
                  <a:pt x="12362" y="9819"/>
                </a:lnTo>
                <a:cubicBezTo>
                  <a:pt x="12895" y="8867"/>
                  <a:pt x="13198" y="7772"/>
                  <a:pt x="13198" y="6605"/>
                </a:cubicBezTo>
                <a:cubicBezTo>
                  <a:pt x="13198" y="2956"/>
                  <a:pt x="10243" y="1"/>
                  <a:pt x="65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2681517" y="1486350"/>
            <a:ext cx="877846" cy="877846"/>
          </a:xfrm>
          <a:custGeom>
            <a:rect b="b" l="l" r="r" t="t"/>
            <a:pathLst>
              <a:path extrusionOk="0" h="12312" w="12312">
                <a:moveTo>
                  <a:pt x="6158" y="138"/>
                </a:moveTo>
                <a:cubicBezTo>
                  <a:pt x="9477" y="138"/>
                  <a:pt x="12174" y="2840"/>
                  <a:pt x="12174" y="6153"/>
                </a:cubicBezTo>
                <a:cubicBezTo>
                  <a:pt x="12174" y="7182"/>
                  <a:pt x="11910" y="8195"/>
                  <a:pt x="11409" y="9087"/>
                </a:cubicBezTo>
                <a:cubicBezTo>
                  <a:pt x="11354" y="9186"/>
                  <a:pt x="11332" y="9301"/>
                  <a:pt x="11337" y="9417"/>
                </a:cubicBezTo>
                <a:lnTo>
                  <a:pt x="11491" y="11486"/>
                </a:lnTo>
                <a:lnTo>
                  <a:pt x="9417" y="11338"/>
                </a:lnTo>
                <a:cubicBezTo>
                  <a:pt x="9405" y="11337"/>
                  <a:pt x="9394" y="11337"/>
                  <a:pt x="9382" y="11337"/>
                </a:cubicBezTo>
                <a:cubicBezTo>
                  <a:pt x="9278" y="11337"/>
                  <a:pt x="9176" y="11360"/>
                  <a:pt x="9086" y="11409"/>
                </a:cubicBezTo>
                <a:cubicBezTo>
                  <a:pt x="8195" y="11910"/>
                  <a:pt x="7182" y="12174"/>
                  <a:pt x="6158" y="12174"/>
                </a:cubicBezTo>
                <a:cubicBezTo>
                  <a:pt x="2840" y="12174"/>
                  <a:pt x="138" y="9472"/>
                  <a:pt x="138" y="6159"/>
                </a:cubicBezTo>
                <a:cubicBezTo>
                  <a:pt x="138" y="2840"/>
                  <a:pt x="2840" y="138"/>
                  <a:pt x="6158" y="138"/>
                </a:cubicBezTo>
                <a:close/>
                <a:moveTo>
                  <a:pt x="6158" y="0"/>
                </a:moveTo>
                <a:cubicBezTo>
                  <a:pt x="2763" y="0"/>
                  <a:pt x="0" y="2763"/>
                  <a:pt x="0" y="6159"/>
                </a:cubicBezTo>
                <a:cubicBezTo>
                  <a:pt x="0" y="9549"/>
                  <a:pt x="2763" y="12312"/>
                  <a:pt x="6158" y="12312"/>
                </a:cubicBezTo>
                <a:cubicBezTo>
                  <a:pt x="7204" y="12312"/>
                  <a:pt x="8244" y="12042"/>
                  <a:pt x="9158" y="11530"/>
                </a:cubicBezTo>
                <a:cubicBezTo>
                  <a:pt x="9224" y="11497"/>
                  <a:pt x="9295" y="11475"/>
                  <a:pt x="9372" y="11475"/>
                </a:cubicBezTo>
                <a:lnTo>
                  <a:pt x="9406" y="11475"/>
                </a:lnTo>
                <a:lnTo>
                  <a:pt x="11640" y="11640"/>
                </a:lnTo>
                <a:lnTo>
                  <a:pt x="11475" y="9406"/>
                </a:lnTo>
                <a:cubicBezTo>
                  <a:pt x="11469" y="9318"/>
                  <a:pt x="11491" y="9230"/>
                  <a:pt x="11530" y="9158"/>
                </a:cubicBezTo>
                <a:cubicBezTo>
                  <a:pt x="12042" y="8245"/>
                  <a:pt x="12311" y="7204"/>
                  <a:pt x="12311" y="6159"/>
                </a:cubicBezTo>
                <a:cubicBezTo>
                  <a:pt x="12311" y="2763"/>
                  <a:pt x="9549" y="0"/>
                  <a:pt x="6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5298323" y="1454550"/>
            <a:ext cx="941017" cy="941445"/>
          </a:xfrm>
          <a:custGeom>
            <a:rect b="b" l="l" r="r" t="t"/>
            <a:pathLst>
              <a:path extrusionOk="0" h="13204" w="13198">
                <a:moveTo>
                  <a:pt x="6599" y="1"/>
                </a:moveTo>
                <a:cubicBezTo>
                  <a:pt x="2956" y="1"/>
                  <a:pt x="0" y="2956"/>
                  <a:pt x="0" y="6605"/>
                </a:cubicBezTo>
                <a:cubicBezTo>
                  <a:pt x="0" y="10248"/>
                  <a:pt x="2956" y="13203"/>
                  <a:pt x="6599" y="13203"/>
                </a:cubicBezTo>
                <a:cubicBezTo>
                  <a:pt x="7766" y="13203"/>
                  <a:pt x="8861" y="12901"/>
                  <a:pt x="9813" y="12367"/>
                </a:cubicBezTo>
                <a:lnTo>
                  <a:pt x="12559" y="12565"/>
                </a:lnTo>
                <a:lnTo>
                  <a:pt x="12361" y="9819"/>
                </a:lnTo>
                <a:cubicBezTo>
                  <a:pt x="12895" y="8867"/>
                  <a:pt x="13198" y="7772"/>
                  <a:pt x="13198" y="6605"/>
                </a:cubicBezTo>
                <a:cubicBezTo>
                  <a:pt x="13198" y="2956"/>
                  <a:pt x="10242" y="1"/>
                  <a:pt x="65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5330123" y="1486350"/>
            <a:ext cx="877418" cy="877846"/>
          </a:xfrm>
          <a:custGeom>
            <a:rect b="b" l="l" r="r" t="t"/>
            <a:pathLst>
              <a:path extrusionOk="0" h="12312" w="12306">
                <a:moveTo>
                  <a:pt x="6153" y="138"/>
                </a:moveTo>
                <a:cubicBezTo>
                  <a:pt x="9472" y="138"/>
                  <a:pt x="12174" y="2840"/>
                  <a:pt x="12168" y="6153"/>
                </a:cubicBezTo>
                <a:cubicBezTo>
                  <a:pt x="12168" y="7182"/>
                  <a:pt x="11904" y="8195"/>
                  <a:pt x="11409" y="9087"/>
                </a:cubicBezTo>
                <a:cubicBezTo>
                  <a:pt x="11354" y="9186"/>
                  <a:pt x="11326" y="9301"/>
                  <a:pt x="11337" y="9417"/>
                </a:cubicBezTo>
                <a:lnTo>
                  <a:pt x="11486" y="11486"/>
                </a:lnTo>
                <a:lnTo>
                  <a:pt x="11486" y="11486"/>
                </a:lnTo>
                <a:lnTo>
                  <a:pt x="9411" y="11338"/>
                </a:lnTo>
                <a:cubicBezTo>
                  <a:pt x="9400" y="11337"/>
                  <a:pt x="9388" y="11337"/>
                  <a:pt x="9377" y="11337"/>
                </a:cubicBezTo>
                <a:cubicBezTo>
                  <a:pt x="9274" y="11337"/>
                  <a:pt x="9176" y="11360"/>
                  <a:pt x="9086" y="11409"/>
                </a:cubicBezTo>
                <a:cubicBezTo>
                  <a:pt x="8195" y="11910"/>
                  <a:pt x="7182" y="12174"/>
                  <a:pt x="6153" y="12174"/>
                </a:cubicBezTo>
                <a:cubicBezTo>
                  <a:pt x="2834" y="12174"/>
                  <a:pt x="138" y="9472"/>
                  <a:pt x="138" y="6159"/>
                </a:cubicBezTo>
                <a:cubicBezTo>
                  <a:pt x="138" y="2840"/>
                  <a:pt x="2834" y="138"/>
                  <a:pt x="6153" y="138"/>
                </a:cubicBezTo>
                <a:close/>
                <a:moveTo>
                  <a:pt x="6153" y="0"/>
                </a:moveTo>
                <a:cubicBezTo>
                  <a:pt x="2763" y="0"/>
                  <a:pt x="0" y="2763"/>
                  <a:pt x="0" y="6159"/>
                </a:cubicBezTo>
                <a:cubicBezTo>
                  <a:pt x="0" y="9549"/>
                  <a:pt x="2763" y="12312"/>
                  <a:pt x="6153" y="12312"/>
                </a:cubicBezTo>
                <a:cubicBezTo>
                  <a:pt x="7204" y="12312"/>
                  <a:pt x="8239" y="12042"/>
                  <a:pt x="9152" y="11530"/>
                </a:cubicBezTo>
                <a:cubicBezTo>
                  <a:pt x="9218" y="11497"/>
                  <a:pt x="9295" y="11475"/>
                  <a:pt x="9372" y="11475"/>
                </a:cubicBezTo>
                <a:lnTo>
                  <a:pt x="9400" y="11475"/>
                </a:lnTo>
                <a:lnTo>
                  <a:pt x="11634" y="11640"/>
                </a:lnTo>
                <a:lnTo>
                  <a:pt x="11475" y="9406"/>
                </a:lnTo>
                <a:cubicBezTo>
                  <a:pt x="11464" y="9318"/>
                  <a:pt x="11486" y="9230"/>
                  <a:pt x="11530" y="9158"/>
                </a:cubicBezTo>
                <a:cubicBezTo>
                  <a:pt x="12036" y="8245"/>
                  <a:pt x="12306" y="7204"/>
                  <a:pt x="12306" y="6159"/>
                </a:cubicBezTo>
                <a:cubicBezTo>
                  <a:pt x="12306" y="2763"/>
                  <a:pt x="9549" y="0"/>
                  <a:pt x="6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4164520" y="2323341"/>
            <a:ext cx="941445" cy="941445"/>
          </a:xfrm>
          <a:custGeom>
            <a:rect b="b" l="l" r="r" t="t"/>
            <a:pathLst>
              <a:path extrusionOk="0" h="13204" w="13204">
                <a:moveTo>
                  <a:pt x="6599" y="0"/>
                </a:moveTo>
                <a:cubicBezTo>
                  <a:pt x="2956" y="0"/>
                  <a:pt x="0" y="2956"/>
                  <a:pt x="0" y="6604"/>
                </a:cubicBezTo>
                <a:cubicBezTo>
                  <a:pt x="0" y="10248"/>
                  <a:pt x="2956" y="13203"/>
                  <a:pt x="6599" y="13203"/>
                </a:cubicBezTo>
                <a:cubicBezTo>
                  <a:pt x="7771" y="13203"/>
                  <a:pt x="8866" y="12900"/>
                  <a:pt x="9818" y="12367"/>
                </a:cubicBezTo>
                <a:lnTo>
                  <a:pt x="12565" y="12565"/>
                </a:lnTo>
                <a:lnTo>
                  <a:pt x="12367" y="9818"/>
                </a:lnTo>
                <a:cubicBezTo>
                  <a:pt x="12895" y="8866"/>
                  <a:pt x="13203" y="7771"/>
                  <a:pt x="13203" y="6604"/>
                </a:cubicBezTo>
                <a:cubicBezTo>
                  <a:pt x="13203" y="2956"/>
                  <a:pt x="10248" y="0"/>
                  <a:pt x="65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4196320" y="2355141"/>
            <a:ext cx="877846" cy="877846"/>
          </a:xfrm>
          <a:custGeom>
            <a:rect b="b" l="l" r="r" t="t"/>
            <a:pathLst>
              <a:path extrusionOk="0" h="12312" w="12312">
                <a:moveTo>
                  <a:pt x="6158" y="138"/>
                </a:moveTo>
                <a:cubicBezTo>
                  <a:pt x="9472" y="138"/>
                  <a:pt x="12174" y="2840"/>
                  <a:pt x="12174" y="6158"/>
                </a:cubicBezTo>
                <a:cubicBezTo>
                  <a:pt x="12174" y="7182"/>
                  <a:pt x="11910" y="8195"/>
                  <a:pt x="11409" y="9086"/>
                </a:cubicBezTo>
                <a:cubicBezTo>
                  <a:pt x="11354" y="9185"/>
                  <a:pt x="11332" y="9301"/>
                  <a:pt x="11337" y="9416"/>
                </a:cubicBezTo>
                <a:lnTo>
                  <a:pt x="11486" y="11491"/>
                </a:lnTo>
                <a:lnTo>
                  <a:pt x="9411" y="11337"/>
                </a:lnTo>
                <a:cubicBezTo>
                  <a:pt x="9400" y="11337"/>
                  <a:pt x="9389" y="11336"/>
                  <a:pt x="9378" y="11336"/>
                </a:cubicBezTo>
                <a:cubicBezTo>
                  <a:pt x="9278" y="11336"/>
                  <a:pt x="9176" y="11359"/>
                  <a:pt x="9086" y="11409"/>
                </a:cubicBezTo>
                <a:cubicBezTo>
                  <a:pt x="8195" y="11910"/>
                  <a:pt x="7182" y="12174"/>
                  <a:pt x="6158" y="12174"/>
                </a:cubicBezTo>
                <a:cubicBezTo>
                  <a:pt x="2840" y="12174"/>
                  <a:pt x="138" y="9477"/>
                  <a:pt x="138" y="6158"/>
                </a:cubicBezTo>
                <a:cubicBezTo>
                  <a:pt x="138" y="2840"/>
                  <a:pt x="2840" y="138"/>
                  <a:pt x="6158" y="138"/>
                </a:cubicBezTo>
                <a:close/>
                <a:moveTo>
                  <a:pt x="6158" y="0"/>
                </a:moveTo>
                <a:cubicBezTo>
                  <a:pt x="2763" y="0"/>
                  <a:pt x="0" y="2763"/>
                  <a:pt x="0" y="6158"/>
                </a:cubicBezTo>
                <a:cubicBezTo>
                  <a:pt x="0" y="9549"/>
                  <a:pt x="2763" y="12311"/>
                  <a:pt x="6158" y="12311"/>
                </a:cubicBezTo>
                <a:cubicBezTo>
                  <a:pt x="7204" y="12311"/>
                  <a:pt x="8244" y="12042"/>
                  <a:pt x="9152" y="11530"/>
                </a:cubicBezTo>
                <a:cubicBezTo>
                  <a:pt x="9218" y="11497"/>
                  <a:pt x="9295" y="11475"/>
                  <a:pt x="9372" y="11475"/>
                </a:cubicBezTo>
                <a:lnTo>
                  <a:pt x="9405" y="11475"/>
                </a:lnTo>
                <a:lnTo>
                  <a:pt x="11634" y="11640"/>
                </a:lnTo>
                <a:lnTo>
                  <a:pt x="11475" y="9405"/>
                </a:lnTo>
                <a:cubicBezTo>
                  <a:pt x="11469" y="9317"/>
                  <a:pt x="11486" y="9229"/>
                  <a:pt x="11530" y="9158"/>
                </a:cubicBezTo>
                <a:cubicBezTo>
                  <a:pt x="12042" y="8244"/>
                  <a:pt x="12311" y="7204"/>
                  <a:pt x="12311" y="6158"/>
                </a:cubicBezTo>
                <a:cubicBezTo>
                  <a:pt x="12311" y="2763"/>
                  <a:pt x="9549" y="0"/>
                  <a:pt x="6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txBox="1"/>
          <p:nvPr/>
        </p:nvSpPr>
        <p:spPr>
          <a:xfrm>
            <a:off x="249025" y="2922050"/>
            <a:ext cx="1030800" cy="6945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solidFill>
                  <a:srgbClr val="0D0D0D"/>
                </a:solidFill>
                <a:highlight>
                  <a:srgbClr val="FFFFFF"/>
                </a:highlight>
                <a:latin typeface="Roboto"/>
                <a:ea typeface="Roboto"/>
                <a:cs typeface="Roboto"/>
                <a:sym typeface="Roboto"/>
              </a:rPr>
              <a:t>Cut non-value- adding activities.</a:t>
            </a:r>
            <a:endParaRPr sz="1100">
              <a:solidFill>
                <a:srgbClr val="000000"/>
              </a:solidFill>
              <a:latin typeface="Roboto"/>
              <a:ea typeface="Roboto"/>
              <a:cs typeface="Roboto"/>
              <a:sym typeface="Roboto"/>
            </a:endParaRPr>
          </a:p>
        </p:txBody>
      </p:sp>
      <p:sp>
        <p:nvSpPr>
          <p:cNvPr id="539" name="Google Shape;539;p38"/>
          <p:cNvSpPr txBox="1"/>
          <p:nvPr/>
        </p:nvSpPr>
        <p:spPr>
          <a:xfrm>
            <a:off x="1603800" y="3814300"/>
            <a:ext cx="1030800" cy="5796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solidFill>
                  <a:srgbClr val="0D0D0D"/>
                </a:solidFill>
                <a:highlight>
                  <a:srgbClr val="FFFFFF"/>
                </a:highlight>
                <a:latin typeface="Roboto"/>
                <a:ea typeface="Roboto"/>
                <a:cs typeface="Roboto"/>
                <a:sym typeface="Roboto"/>
              </a:rPr>
              <a:t>Foster continuous learning through feedback</a:t>
            </a:r>
            <a:endParaRPr sz="1100">
              <a:solidFill>
                <a:srgbClr val="000000"/>
              </a:solidFill>
              <a:latin typeface="Roboto"/>
              <a:ea typeface="Roboto"/>
              <a:cs typeface="Roboto"/>
              <a:sym typeface="Roboto"/>
            </a:endParaRPr>
          </a:p>
        </p:txBody>
      </p:sp>
      <p:sp>
        <p:nvSpPr>
          <p:cNvPr id="540" name="Google Shape;540;p38"/>
          <p:cNvSpPr txBox="1"/>
          <p:nvPr/>
        </p:nvSpPr>
        <p:spPr>
          <a:xfrm>
            <a:off x="2821978" y="2998250"/>
            <a:ext cx="1030800" cy="5796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solidFill>
                  <a:srgbClr val="0D0D0D"/>
                </a:solidFill>
                <a:highlight>
                  <a:srgbClr val="FFFFFF"/>
                </a:highlight>
                <a:latin typeface="Roboto"/>
                <a:ea typeface="Roboto"/>
                <a:cs typeface="Roboto"/>
                <a:sym typeface="Roboto"/>
              </a:rPr>
              <a:t>Delay decisions for better outcomes</a:t>
            </a:r>
            <a:endParaRPr sz="1100">
              <a:solidFill>
                <a:srgbClr val="000000"/>
              </a:solidFill>
              <a:latin typeface="Roboto"/>
              <a:ea typeface="Roboto"/>
              <a:cs typeface="Roboto"/>
              <a:sym typeface="Roboto"/>
            </a:endParaRPr>
          </a:p>
        </p:txBody>
      </p:sp>
      <p:sp>
        <p:nvSpPr>
          <p:cNvPr id="541" name="Google Shape;541;p38"/>
          <p:cNvSpPr txBox="1"/>
          <p:nvPr/>
        </p:nvSpPr>
        <p:spPr>
          <a:xfrm>
            <a:off x="4232706" y="3916275"/>
            <a:ext cx="1030800" cy="5796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solidFill>
                  <a:srgbClr val="0D0D0D"/>
                </a:solidFill>
                <a:highlight>
                  <a:srgbClr val="FFFFFF"/>
                </a:highlight>
                <a:latin typeface="Roboto"/>
                <a:ea typeface="Roboto"/>
                <a:cs typeface="Roboto"/>
                <a:sym typeface="Roboto"/>
              </a:rPr>
              <a:t>Accelerate delivery for rapid feedback</a:t>
            </a:r>
            <a:endParaRPr sz="1100">
              <a:solidFill>
                <a:srgbClr val="000000"/>
              </a:solidFill>
              <a:latin typeface="Roboto"/>
              <a:ea typeface="Roboto"/>
              <a:cs typeface="Roboto"/>
              <a:sym typeface="Roboto"/>
            </a:endParaRPr>
          </a:p>
        </p:txBody>
      </p:sp>
      <p:sp>
        <p:nvSpPr>
          <p:cNvPr id="542" name="Google Shape;542;p38"/>
          <p:cNvSpPr txBox="1"/>
          <p:nvPr/>
        </p:nvSpPr>
        <p:spPr>
          <a:xfrm>
            <a:off x="5450750" y="2862850"/>
            <a:ext cx="1030800" cy="6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rgbClr val="0D0D0D"/>
                </a:solidFill>
                <a:highlight>
                  <a:srgbClr val="FFFFFF"/>
                </a:highlight>
                <a:latin typeface="Roboto"/>
                <a:ea typeface="Roboto"/>
                <a:cs typeface="Roboto"/>
                <a:sym typeface="Roboto"/>
              </a:rPr>
              <a:t>Let teams self-manage for better results</a:t>
            </a:r>
            <a:endParaRPr sz="1300"/>
          </a:p>
        </p:txBody>
      </p:sp>
      <p:sp>
        <p:nvSpPr>
          <p:cNvPr id="543" name="Google Shape;543;p38"/>
          <p:cNvSpPr txBox="1"/>
          <p:nvPr/>
        </p:nvSpPr>
        <p:spPr>
          <a:xfrm>
            <a:off x="140700" y="1720825"/>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01</a:t>
            </a:r>
            <a:endParaRPr sz="2400">
              <a:solidFill>
                <a:srgbClr val="FFFFFF"/>
              </a:solidFill>
            </a:endParaRPr>
          </a:p>
        </p:txBody>
      </p:sp>
      <p:sp>
        <p:nvSpPr>
          <p:cNvPr id="544" name="Google Shape;544;p38"/>
          <p:cNvSpPr txBox="1"/>
          <p:nvPr/>
        </p:nvSpPr>
        <p:spPr>
          <a:xfrm>
            <a:off x="1449675" y="2595900"/>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02</a:t>
            </a:r>
            <a:endParaRPr sz="2400">
              <a:solidFill>
                <a:srgbClr val="FFFFFF"/>
              </a:solidFill>
            </a:endParaRPr>
          </a:p>
        </p:txBody>
      </p:sp>
      <p:sp>
        <p:nvSpPr>
          <p:cNvPr id="545" name="Google Shape;545;p38"/>
          <p:cNvSpPr txBox="1"/>
          <p:nvPr/>
        </p:nvSpPr>
        <p:spPr>
          <a:xfrm>
            <a:off x="2596019" y="1720813"/>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03</a:t>
            </a:r>
            <a:endParaRPr sz="2400">
              <a:solidFill>
                <a:srgbClr val="FFFFFF"/>
              </a:solidFill>
            </a:endParaRPr>
          </a:p>
        </p:txBody>
      </p:sp>
      <p:sp>
        <p:nvSpPr>
          <p:cNvPr id="546" name="Google Shape;546;p38"/>
          <p:cNvSpPr txBox="1"/>
          <p:nvPr/>
        </p:nvSpPr>
        <p:spPr>
          <a:xfrm>
            <a:off x="4119850" y="2595900"/>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04</a:t>
            </a:r>
            <a:endParaRPr sz="2400">
              <a:solidFill>
                <a:srgbClr val="FFFFFF"/>
              </a:solidFill>
            </a:endParaRPr>
          </a:p>
        </p:txBody>
      </p:sp>
      <p:sp>
        <p:nvSpPr>
          <p:cNvPr id="547" name="Google Shape;547;p38"/>
          <p:cNvSpPr txBox="1"/>
          <p:nvPr/>
        </p:nvSpPr>
        <p:spPr>
          <a:xfrm>
            <a:off x="5253438" y="1720813"/>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05</a:t>
            </a:r>
            <a:endParaRPr sz="2400">
              <a:solidFill>
                <a:srgbClr val="FFFFFF"/>
              </a:solidFill>
            </a:endParaRPr>
          </a:p>
        </p:txBody>
      </p:sp>
      <p:sp>
        <p:nvSpPr>
          <p:cNvPr id="548" name="Google Shape;548;p38"/>
          <p:cNvSpPr txBox="1"/>
          <p:nvPr/>
        </p:nvSpPr>
        <p:spPr>
          <a:xfrm>
            <a:off x="249031" y="2555550"/>
            <a:ext cx="10308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1"/>
                </a:solidFill>
                <a:latin typeface="Roboto"/>
                <a:ea typeface="Roboto"/>
                <a:cs typeface="Roboto"/>
                <a:sym typeface="Roboto"/>
              </a:rPr>
              <a:t>Eliminate</a:t>
            </a:r>
            <a:r>
              <a:rPr b="1" lang="es">
                <a:solidFill>
                  <a:schemeClr val="accent1"/>
                </a:solidFill>
                <a:latin typeface="Roboto"/>
                <a:ea typeface="Roboto"/>
                <a:cs typeface="Roboto"/>
                <a:sym typeface="Roboto"/>
              </a:rPr>
              <a:t> Waste</a:t>
            </a:r>
            <a:endParaRPr b="1">
              <a:solidFill>
                <a:schemeClr val="accent1"/>
              </a:solidFill>
              <a:latin typeface="Roboto"/>
              <a:ea typeface="Roboto"/>
              <a:cs typeface="Roboto"/>
              <a:sym typeface="Roboto"/>
            </a:endParaRPr>
          </a:p>
        </p:txBody>
      </p:sp>
      <p:sp>
        <p:nvSpPr>
          <p:cNvPr id="549" name="Google Shape;549;p38"/>
          <p:cNvSpPr txBox="1"/>
          <p:nvPr/>
        </p:nvSpPr>
        <p:spPr>
          <a:xfrm>
            <a:off x="1603800" y="3377225"/>
            <a:ext cx="10308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2"/>
                </a:solidFill>
                <a:latin typeface="Roboto"/>
                <a:ea typeface="Roboto"/>
                <a:cs typeface="Roboto"/>
                <a:sym typeface="Roboto"/>
              </a:rPr>
              <a:t>Amplify Learning</a:t>
            </a:r>
            <a:endParaRPr b="1">
              <a:solidFill>
                <a:schemeClr val="accent2"/>
              </a:solidFill>
              <a:latin typeface="Roboto"/>
              <a:ea typeface="Roboto"/>
              <a:cs typeface="Roboto"/>
              <a:sym typeface="Roboto"/>
            </a:endParaRPr>
          </a:p>
        </p:txBody>
      </p:sp>
      <p:sp>
        <p:nvSpPr>
          <p:cNvPr id="550" name="Google Shape;550;p38"/>
          <p:cNvSpPr txBox="1"/>
          <p:nvPr/>
        </p:nvSpPr>
        <p:spPr>
          <a:xfrm>
            <a:off x="2821978" y="2496725"/>
            <a:ext cx="10308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5"/>
                </a:solidFill>
                <a:latin typeface="Roboto"/>
                <a:ea typeface="Roboto"/>
                <a:cs typeface="Roboto"/>
                <a:sym typeface="Roboto"/>
              </a:rPr>
              <a:t>Decide as late as possible</a:t>
            </a:r>
            <a:endParaRPr b="1">
              <a:solidFill>
                <a:schemeClr val="accent5"/>
              </a:solidFill>
              <a:latin typeface="Roboto"/>
              <a:ea typeface="Roboto"/>
              <a:cs typeface="Roboto"/>
              <a:sym typeface="Roboto"/>
            </a:endParaRPr>
          </a:p>
        </p:txBody>
      </p:sp>
      <p:sp>
        <p:nvSpPr>
          <p:cNvPr id="551" name="Google Shape;551;p38"/>
          <p:cNvSpPr txBox="1"/>
          <p:nvPr/>
        </p:nvSpPr>
        <p:spPr>
          <a:xfrm>
            <a:off x="4249531" y="3390125"/>
            <a:ext cx="10308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3"/>
                </a:solidFill>
                <a:latin typeface="Roboto"/>
                <a:ea typeface="Roboto"/>
                <a:cs typeface="Roboto"/>
                <a:sym typeface="Roboto"/>
              </a:rPr>
              <a:t>Deliver as fast as possible</a:t>
            </a:r>
            <a:endParaRPr b="1">
              <a:solidFill>
                <a:schemeClr val="accent3"/>
              </a:solidFill>
              <a:latin typeface="Roboto"/>
              <a:ea typeface="Roboto"/>
              <a:cs typeface="Roboto"/>
              <a:sym typeface="Roboto"/>
            </a:endParaRPr>
          </a:p>
        </p:txBody>
      </p:sp>
      <p:sp>
        <p:nvSpPr>
          <p:cNvPr id="552" name="Google Shape;552;p38"/>
          <p:cNvSpPr txBox="1"/>
          <p:nvPr/>
        </p:nvSpPr>
        <p:spPr>
          <a:xfrm>
            <a:off x="5390300" y="2555550"/>
            <a:ext cx="11517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4"/>
                </a:solidFill>
                <a:latin typeface="Roboto"/>
                <a:ea typeface="Roboto"/>
                <a:cs typeface="Roboto"/>
                <a:sym typeface="Roboto"/>
              </a:rPr>
              <a:t>Empower the team</a:t>
            </a:r>
            <a:endParaRPr b="1">
              <a:solidFill>
                <a:schemeClr val="accent4"/>
              </a:solidFill>
              <a:latin typeface="Roboto"/>
              <a:ea typeface="Roboto"/>
              <a:cs typeface="Roboto"/>
              <a:sym typeface="Roboto"/>
            </a:endParaRPr>
          </a:p>
        </p:txBody>
      </p:sp>
      <p:sp>
        <p:nvSpPr>
          <p:cNvPr id="553" name="Google Shape;553;p38"/>
          <p:cNvSpPr/>
          <p:nvPr/>
        </p:nvSpPr>
        <p:spPr>
          <a:xfrm>
            <a:off x="6861600" y="3149513"/>
            <a:ext cx="1030800" cy="1525800"/>
          </a:xfrm>
          <a:prstGeom prst="roundRect">
            <a:avLst>
              <a:gd fmla="val 16667" name="adj"/>
            </a:avLst>
          </a:prstGeom>
          <a:no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p:nvPr/>
        </p:nvSpPr>
        <p:spPr>
          <a:xfrm>
            <a:off x="8079775" y="2327426"/>
            <a:ext cx="1030800" cy="17058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6752233" y="2475741"/>
            <a:ext cx="941017" cy="941445"/>
          </a:xfrm>
          <a:custGeom>
            <a:rect b="b" l="l" r="r" t="t"/>
            <a:pathLst>
              <a:path extrusionOk="0" h="13204" w="13198">
                <a:moveTo>
                  <a:pt x="6599" y="0"/>
                </a:moveTo>
                <a:cubicBezTo>
                  <a:pt x="2955" y="0"/>
                  <a:pt x="0" y="2956"/>
                  <a:pt x="0" y="6604"/>
                </a:cubicBezTo>
                <a:cubicBezTo>
                  <a:pt x="0" y="10248"/>
                  <a:pt x="2955" y="13203"/>
                  <a:pt x="6599" y="13203"/>
                </a:cubicBezTo>
                <a:cubicBezTo>
                  <a:pt x="7765" y="13203"/>
                  <a:pt x="8866" y="12900"/>
                  <a:pt x="9818" y="12367"/>
                </a:cubicBezTo>
                <a:lnTo>
                  <a:pt x="12564" y="12565"/>
                </a:lnTo>
                <a:lnTo>
                  <a:pt x="12361" y="9818"/>
                </a:lnTo>
                <a:cubicBezTo>
                  <a:pt x="12895" y="8866"/>
                  <a:pt x="13197" y="7771"/>
                  <a:pt x="13197" y="6604"/>
                </a:cubicBezTo>
                <a:cubicBezTo>
                  <a:pt x="13197" y="2956"/>
                  <a:pt x="10247" y="0"/>
                  <a:pt x="6599" y="0"/>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a:off x="6783962" y="2507541"/>
            <a:ext cx="877846" cy="877846"/>
          </a:xfrm>
          <a:custGeom>
            <a:rect b="b" l="l" r="r" t="t"/>
            <a:pathLst>
              <a:path extrusionOk="0" h="12312" w="12312">
                <a:moveTo>
                  <a:pt x="6154" y="138"/>
                </a:moveTo>
                <a:cubicBezTo>
                  <a:pt x="9472" y="138"/>
                  <a:pt x="12174" y="2840"/>
                  <a:pt x="12174" y="6158"/>
                </a:cubicBezTo>
                <a:cubicBezTo>
                  <a:pt x="12174" y="7182"/>
                  <a:pt x="11910" y="8195"/>
                  <a:pt x="11409" y="9086"/>
                </a:cubicBezTo>
                <a:cubicBezTo>
                  <a:pt x="11354" y="9185"/>
                  <a:pt x="11327" y="9301"/>
                  <a:pt x="11338" y="9416"/>
                </a:cubicBezTo>
                <a:lnTo>
                  <a:pt x="11486" y="11491"/>
                </a:lnTo>
                <a:lnTo>
                  <a:pt x="11486" y="11491"/>
                </a:lnTo>
                <a:lnTo>
                  <a:pt x="9412" y="11337"/>
                </a:lnTo>
                <a:cubicBezTo>
                  <a:pt x="9400" y="11337"/>
                  <a:pt x="9389" y="11336"/>
                  <a:pt x="9378" y="11336"/>
                </a:cubicBezTo>
                <a:cubicBezTo>
                  <a:pt x="9274" y="11336"/>
                  <a:pt x="9176" y="11359"/>
                  <a:pt x="9087" y="11409"/>
                </a:cubicBezTo>
                <a:cubicBezTo>
                  <a:pt x="8195" y="11910"/>
                  <a:pt x="7183" y="12174"/>
                  <a:pt x="6154" y="12174"/>
                </a:cubicBezTo>
                <a:cubicBezTo>
                  <a:pt x="2835" y="12174"/>
                  <a:pt x="138" y="9477"/>
                  <a:pt x="138" y="6158"/>
                </a:cubicBezTo>
                <a:cubicBezTo>
                  <a:pt x="138" y="2840"/>
                  <a:pt x="2835" y="138"/>
                  <a:pt x="6154" y="138"/>
                </a:cubicBezTo>
                <a:close/>
                <a:moveTo>
                  <a:pt x="6154" y="0"/>
                </a:moveTo>
                <a:cubicBezTo>
                  <a:pt x="2764" y="0"/>
                  <a:pt x="1" y="2763"/>
                  <a:pt x="1" y="6158"/>
                </a:cubicBezTo>
                <a:cubicBezTo>
                  <a:pt x="1" y="9549"/>
                  <a:pt x="2764" y="12311"/>
                  <a:pt x="6154" y="12311"/>
                </a:cubicBezTo>
                <a:cubicBezTo>
                  <a:pt x="7205" y="12311"/>
                  <a:pt x="8239" y="12042"/>
                  <a:pt x="9153" y="11530"/>
                </a:cubicBezTo>
                <a:cubicBezTo>
                  <a:pt x="9219" y="11497"/>
                  <a:pt x="9296" y="11475"/>
                  <a:pt x="9373" y="11475"/>
                </a:cubicBezTo>
                <a:lnTo>
                  <a:pt x="9406" y="11475"/>
                </a:lnTo>
                <a:lnTo>
                  <a:pt x="11635" y="11640"/>
                </a:lnTo>
                <a:lnTo>
                  <a:pt x="11475" y="9405"/>
                </a:lnTo>
                <a:cubicBezTo>
                  <a:pt x="11470" y="9317"/>
                  <a:pt x="11486" y="9229"/>
                  <a:pt x="11531" y="9158"/>
                </a:cubicBezTo>
                <a:cubicBezTo>
                  <a:pt x="12042" y="8244"/>
                  <a:pt x="12312" y="7204"/>
                  <a:pt x="12312" y="6158"/>
                </a:cubicBezTo>
                <a:cubicBezTo>
                  <a:pt x="12312" y="2763"/>
                  <a:pt x="9549" y="0"/>
                  <a:pt x="6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p:nvPr/>
        </p:nvSpPr>
        <p:spPr>
          <a:xfrm>
            <a:off x="7907874" y="1606950"/>
            <a:ext cx="941089" cy="941445"/>
          </a:xfrm>
          <a:custGeom>
            <a:rect b="b" l="l" r="r" t="t"/>
            <a:pathLst>
              <a:path extrusionOk="0" h="13204" w="13199">
                <a:moveTo>
                  <a:pt x="6599" y="1"/>
                </a:moveTo>
                <a:cubicBezTo>
                  <a:pt x="2951" y="1"/>
                  <a:pt x="1" y="2956"/>
                  <a:pt x="1" y="6605"/>
                </a:cubicBezTo>
                <a:cubicBezTo>
                  <a:pt x="1" y="10248"/>
                  <a:pt x="2951" y="13203"/>
                  <a:pt x="6599" y="13203"/>
                </a:cubicBezTo>
                <a:cubicBezTo>
                  <a:pt x="7766" y="13203"/>
                  <a:pt x="8861" y="12901"/>
                  <a:pt x="9813" y="12367"/>
                </a:cubicBezTo>
                <a:lnTo>
                  <a:pt x="12560" y="12565"/>
                </a:lnTo>
                <a:lnTo>
                  <a:pt x="12362" y="9819"/>
                </a:lnTo>
                <a:cubicBezTo>
                  <a:pt x="12895" y="8867"/>
                  <a:pt x="13198" y="7772"/>
                  <a:pt x="13198" y="6605"/>
                </a:cubicBezTo>
                <a:cubicBezTo>
                  <a:pt x="13198" y="2956"/>
                  <a:pt x="10243" y="1"/>
                  <a:pt x="6599" y="1"/>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7939317" y="1638750"/>
            <a:ext cx="877846" cy="877846"/>
          </a:xfrm>
          <a:custGeom>
            <a:rect b="b" l="l" r="r" t="t"/>
            <a:pathLst>
              <a:path extrusionOk="0" h="12312" w="12312">
                <a:moveTo>
                  <a:pt x="6158" y="138"/>
                </a:moveTo>
                <a:cubicBezTo>
                  <a:pt x="9477" y="138"/>
                  <a:pt x="12174" y="2840"/>
                  <a:pt x="12174" y="6153"/>
                </a:cubicBezTo>
                <a:cubicBezTo>
                  <a:pt x="12174" y="7182"/>
                  <a:pt x="11910" y="8195"/>
                  <a:pt x="11409" y="9087"/>
                </a:cubicBezTo>
                <a:cubicBezTo>
                  <a:pt x="11354" y="9186"/>
                  <a:pt x="11332" y="9301"/>
                  <a:pt x="11337" y="9417"/>
                </a:cubicBezTo>
                <a:lnTo>
                  <a:pt x="11491" y="11486"/>
                </a:lnTo>
                <a:lnTo>
                  <a:pt x="9417" y="11338"/>
                </a:lnTo>
                <a:cubicBezTo>
                  <a:pt x="9405" y="11337"/>
                  <a:pt x="9394" y="11337"/>
                  <a:pt x="9382" y="11337"/>
                </a:cubicBezTo>
                <a:cubicBezTo>
                  <a:pt x="9278" y="11337"/>
                  <a:pt x="9176" y="11360"/>
                  <a:pt x="9086" y="11409"/>
                </a:cubicBezTo>
                <a:cubicBezTo>
                  <a:pt x="8195" y="11910"/>
                  <a:pt x="7182" y="12174"/>
                  <a:pt x="6158" y="12174"/>
                </a:cubicBezTo>
                <a:cubicBezTo>
                  <a:pt x="2840" y="12174"/>
                  <a:pt x="138" y="9472"/>
                  <a:pt x="138" y="6159"/>
                </a:cubicBezTo>
                <a:cubicBezTo>
                  <a:pt x="138" y="2840"/>
                  <a:pt x="2840" y="138"/>
                  <a:pt x="6158" y="138"/>
                </a:cubicBezTo>
                <a:close/>
                <a:moveTo>
                  <a:pt x="6158" y="0"/>
                </a:moveTo>
                <a:cubicBezTo>
                  <a:pt x="2763" y="0"/>
                  <a:pt x="0" y="2763"/>
                  <a:pt x="0" y="6159"/>
                </a:cubicBezTo>
                <a:cubicBezTo>
                  <a:pt x="0" y="9549"/>
                  <a:pt x="2763" y="12312"/>
                  <a:pt x="6158" y="12312"/>
                </a:cubicBezTo>
                <a:cubicBezTo>
                  <a:pt x="7204" y="12312"/>
                  <a:pt x="8244" y="12042"/>
                  <a:pt x="9158" y="11530"/>
                </a:cubicBezTo>
                <a:cubicBezTo>
                  <a:pt x="9224" y="11497"/>
                  <a:pt x="9295" y="11475"/>
                  <a:pt x="9372" y="11475"/>
                </a:cubicBezTo>
                <a:lnTo>
                  <a:pt x="9406" y="11475"/>
                </a:lnTo>
                <a:lnTo>
                  <a:pt x="11640" y="11640"/>
                </a:lnTo>
                <a:lnTo>
                  <a:pt x="11475" y="9406"/>
                </a:lnTo>
                <a:cubicBezTo>
                  <a:pt x="11469" y="9318"/>
                  <a:pt x="11491" y="9230"/>
                  <a:pt x="11530" y="9158"/>
                </a:cubicBezTo>
                <a:cubicBezTo>
                  <a:pt x="12042" y="8245"/>
                  <a:pt x="12311" y="7204"/>
                  <a:pt x="12311" y="6159"/>
                </a:cubicBezTo>
                <a:cubicBezTo>
                  <a:pt x="12311" y="2763"/>
                  <a:pt x="9549" y="0"/>
                  <a:pt x="6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txBox="1"/>
          <p:nvPr/>
        </p:nvSpPr>
        <p:spPr>
          <a:xfrm>
            <a:off x="6861600" y="3966700"/>
            <a:ext cx="1030800" cy="5796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solidFill>
                  <a:srgbClr val="0D0D0D"/>
                </a:solidFill>
                <a:highlight>
                  <a:srgbClr val="FFFFFF"/>
                </a:highlight>
                <a:latin typeface="Roboto"/>
                <a:ea typeface="Roboto"/>
                <a:cs typeface="Roboto"/>
                <a:sym typeface="Roboto"/>
              </a:rPr>
              <a:t>Maintain a cohesive, well-tested system.</a:t>
            </a:r>
            <a:endParaRPr sz="1100">
              <a:solidFill>
                <a:srgbClr val="000000"/>
              </a:solidFill>
              <a:latin typeface="Roboto"/>
              <a:ea typeface="Roboto"/>
              <a:cs typeface="Roboto"/>
              <a:sym typeface="Roboto"/>
            </a:endParaRPr>
          </a:p>
        </p:txBody>
      </p:sp>
      <p:sp>
        <p:nvSpPr>
          <p:cNvPr id="560" name="Google Shape;560;p38"/>
          <p:cNvSpPr txBox="1"/>
          <p:nvPr/>
        </p:nvSpPr>
        <p:spPr>
          <a:xfrm>
            <a:off x="8079528" y="3249725"/>
            <a:ext cx="1030800" cy="5796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000">
                <a:solidFill>
                  <a:srgbClr val="0D0D0D"/>
                </a:solidFill>
                <a:highlight>
                  <a:srgbClr val="FFFFFF"/>
                </a:highlight>
                <a:latin typeface="Roboto"/>
                <a:ea typeface="Roboto"/>
                <a:cs typeface="Roboto"/>
                <a:sym typeface="Roboto"/>
              </a:rPr>
              <a:t>Understand the project comprehensively to prevent sub- optimization</a:t>
            </a:r>
            <a:endParaRPr sz="1000">
              <a:solidFill>
                <a:srgbClr val="000000"/>
              </a:solidFill>
              <a:latin typeface="Roboto"/>
              <a:ea typeface="Roboto"/>
              <a:cs typeface="Roboto"/>
              <a:sym typeface="Roboto"/>
            </a:endParaRPr>
          </a:p>
        </p:txBody>
      </p:sp>
      <p:sp>
        <p:nvSpPr>
          <p:cNvPr id="561" name="Google Shape;561;p38"/>
          <p:cNvSpPr txBox="1"/>
          <p:nvPr/>
        </p:nvSpPr>
        <p:spPr>
          <a:xfrm>
            <a:off x="6707475" y="2748300"/>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06</a:t>
            </a:r>
            <a:endParaRPr sz="2400">
              <a:solidFill>
                <a:srgbClr val="FFFFFF"/>
              </a:solidFill>
            </a:endParaRPr>
          </a:p>
        </p:txBody>
      </p:sp>
      <p:sp>
        <p:nvSpPr>
          <p:cNvPr id="562" name="Google Shape;562;p38"/>
          <p:cNvSpPr txBox="1"/>
          <p:nvPr/>
        </p:nvSpPr>
        <p:spPr>
          <a:xfrm>
            <a:off x="7853819" y="1873213"/>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07</a:t>
            </a:r>
            <a:endParaRPr sz="2400">
              <a:solidFill>
                <a:srgbClr val="FFFFFF"/>
              </a:solidFill>
            </a:endParaRPr>
          </a:p>
        </p:txBody>
      </p:sp>
      <p:sp>
        <p:nvSpPr>
          <p:cNvPr id="563" name="Google Shape;563;p38"/>
          <p:cNvSpPr txBox="1"/>
          <p:nvPr/>
        </p:nvSpPr>
        <p:spPr>
          <a:xfrm>
            <a:off x="6861600" y="3529625"/>
            <a:ext cx="10308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rgbClr val="674EA7"/>
                </a:solidFill>
                <a:latin typeface="Roboto"/>
                <a:ea typeface="Roboto"/>
                <a:cs typeface="Roboto"/>
                <a:sym typeface="Roboto"/>
              </a:rPr>
              <a:t>Build Integrity </a:t>
            </a:r>
            <a:endParaRPr b="1">
              <a:solidFill>
                <a:srgbClr val="674EA7"/>
              </a:solidFill>
              <a:latin typeface="Roboto"/>
              <a:ea typeface="Roboto"/>
              <a:cs typeface="Roboto"/>
              <a:sym typeface="Roboto"/>
            </a:endParaRPr>
          </a:p>
        </p:txBody>
      </p:sp>
      <p:sp>
        <p:nvSpPr>
          <p:cNvPr id="564" name="Google Shape;564;p38"/>
          <p:cNvSpPr txBox="1"/>
          <p:nvPr/>
        </p:nvSpPr>
        <p:spPr>
          <a:xfrm>
            <a:off x="8079778" y="2649125"/>
            <a:ext cx="10308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rgbClr val="93C47D"/>
                </a:solidFill>
                <a:latin typeface="Roboto"/>
                <a:ea typeface="Roboto"/>
                <a:cs typeface="Roboto"/>
                <a:sym typeface="Roboto"/>
              </a:rPr>
              <a:t>See the whole</a:t>
            </a:r>
            <a:endParaRPr b="1">
              <a:solidFill>
                <a:srgbClr val="93C47D"/>
              </a:solidFill>
              <a:latin typeface="Roboto"/>
              <a:ea typeface="Roboto"/>
              <a:cs typeface="Roboto"/>
              <a:sym typeface="Roboto"/>
            </a:endParaRPr>
          </a:p>
        </p:txBody>
      </p:sp>
      <p:sp>
        <p:nvSpPr>
          <p:cNvPr id="565" name="Google Shape;565;p38"/>
          <p:cNvSpPr txBox="1"/>
          <p:nvPr/>
        </p:nvSpPr>
        <p:spPr>
          <a:xfrm>
            <a:off x="331725" y="575750"/>
            <a:ext cx="18711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oboto"/>
                <a:ea typeface="Roboto"/>
                <a:cs typeface="Roboto"/>
                <a:sym typeface="Roboto"/>
              </a:rPr>
              <a:t>Core Principals</a:t>
            </a:r>
            <a:endParaRPr sz="1800">
              <a:solidFill>
                <a:srgbClr val="434343"/>
              </a:solidFill>
              <a:latin typeface="Roboto"/>
              <a:ea typeface="Roboto"/>
              <a:cs typeface="Roboto"/>
              <a:sym typeface="Roboto"/>
            </a:endParaRPr>
          </a:p>
        </p:txBody>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9"/>
          <p:cNvSpPr txBox="1"/>
          <p:nvPr>
            <p:ph type="title"/>
          </p:nvPr>
        </p:nvSpPr>
        <p:spPr>
          <a:xfrm>
            <a:off x="20546" y="168300"/>
            <a:ext cx="91029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WHICH FRAMEWORK TO CHOOSE : Comparison analysis </a:t>
            </a:r>
            <a:endParaRPr/>
          </a:p>
        </p:txBody>
      </p:sp>
      <p:graphicFrame>
        <p:nvGraphicFramePr>
          <p:cNvPr id="571" name="Google Shape;571;p39"/>
          <p:cNvGraphicFramePr/>
          <p:nvPr/>
        </p:nvGraphicFramePr>
        <p:xfrm>
          <a:off x="1551875" y="1001550"/>
          <a:ext cx="3000000" cy="3000000"/>
        </p:xfrm>
        <a:graphic>
          <a:graphicData uri="http://schemas.openxmlformats.org/drawingml/2006/table">
            <a:tbl>
              <a:tblPr>
                <a:solidFill>
                  <a:srgbClr val="FFFFFF"/>
                </a:solidFill>
                <a:tableStyleId>{A820A9FC-EFB8-42F7-B5E5-9BF64085BA9C}</a:tableStyleId>
              </a:tblPr>
              <a:tblGrid>
                <a:gridCol w="1438275"/>
                <a:gridCol w="1276350"/>
                <a:gridCol w="1314450"/>
                <a:gridCol w="1276350"/>
                <a:gridCol w="1285875"/>
              </a:tblGrid>
              <a:tr h="542925">
                <a:tc>
                  <a:txBody>
                    <a:bodyPr/>
                    <a:lstStyle/>
                    <a:p>
                      <a:pPr indent="0" lvl="0" marL="0" rtl="0" algn="ctr">
                        <a:lnSpc>
                          <a:spcPct val="171429"/>
                        </a:lnSpc>
                        <a:spcBef>
                          <a:spcPts val="0"/>
                        </a:spcBef>
                        <a:spcAft>
                          <a:spcPts val="0"/>
                        </a:spcAft>
                        <a:buNone/>
                      </a:pPr>
                      <a:r>
                        <a:rPr b="1" lang="es" sz="950">
                          <a:solidFill>
                            <a:srgbClr val="0D0D0D"/>
                          </a:solidFill>
                          <a:latin typeface="Roboto"/>
                          <a:ea typeface="Roboto"/>
                          <a:cs typeface="Roboto"/>
                          <a:sym typeface="Roboto"/>
                        </a:rPr>
                        <a:t>Factor</a:t>
                      </a:r>
                      <a:endParaRPr b="1" sz="950">
                        <a:solidFill>
                          <a:srgbClr val="0D0D0D"/>
                        </a:solidFill>
                        <a:latin typeface="Roboto"/>
                        <a:ea typeface="Roboto"/>
                        <a:cs typeface="Roboto"/>
                        <a:sym typeface="Roboto"/>
                      </a:endParaRPr>
                    </a:p>
                  </a:txBody>
                  <a:tcPr marT="91425" marB="91425" marR="91425" marL="91425" anchor="b">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chemeClr val="accent6"/>
                    </a:solidFill>
                  </a:tcPr>
                </a:tc>
                <a:tc>
                  <a:txBody>
                    <a:bodyPr/>
                    <a:lstStyle/>
                    <a:p>
                      <a:pPr indent="0" lvl="0" marL="0" rtl="0" algn="ctr">
                        <a:lnSpc>
                          <a:spcPct val="171429"/>
                        </a:lnSpc>
                        <a:spcBef>
                          <a:spcPts val="0"/>
                        </a:spcBef>
                        <a:spcAft>
                          <a:spcPts val="0"/>
                        </a:spcAft>
                        <a:buNone/>
                      </a:pPr>
                      <a:r>
                        <a:rPr b="1" lang="es" sz="950">
                          <a:solidFill>
                            <a:srgbClr val="0D0D0D"/>
                          </a:solidFill>
                          <a:latin typeface="Roboto"/>
                          <a:ea typeface="Roboto"/>
                          <a:cs typeface="Roboto"/>
                          <a:sym typeface="Roboto"/>
                        </a:rPr>
                        <a:t>Scrum (Weight)</a:t>
                      </a:r>
                      <a:endParaRPr b="1" sz="950">
                        <a:solidFill>
                          <a:srgbClr val="0D0D0D"/>
                        </a:solidFill>
                        <a:latin typeface="Roboto"/>
                        <a:ea typeface="Roboto"/>
                        <a:cs typeface="Roboto"/>
                        <a:sym typeface="Roboto"/>
                      </a:endParaRPr>
                    </a:p>
                  </a:txBody>
                  <a:tcPr marT="91425" marB="91425" marR="91425" marL="91425" anchor="b">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6"/>
                    </a:solidFill>
                  </a:tcPr>
                </a:tc>
                <a:tc>
                  <a:txBody>
                    <a:bodyPr/>
                    <a:lstStyle/>
                    <a:p>
                      <a:pPr indent="0" lvl="0" marL="0" rtl="0" algn="ctr">
                        <a:lnSpc>
                          <a:spcPct val="171429"/>
                        </a:lnSpc>
                        <a:spcBef>
                          <a:spcPts val="0"/>
                        </a:spcBef>
                        <a:spcAft>
                          <a:spcPts val="0"/>
                        </a:spcAft>
                        <a:buNone/>
                      </a:pPr>
                      <a:r>
                        <a:rPr b="1" lang="es" sz="950">
                          <a:solidFill>
                            <a:srgbClr val="0D0D0D"/>
                          </a:solidFill>
                          <a:latin typeface="Roboto"/>
                          <a:ea typeface="Roboto"/>
                          <a:cs typeface="Roboto"/>
                          <a:sym typeface="Roboto"/>
                        </a:rPr>
                        <a:t>Kanban (Weight)</a:t>
                      </a:r>
                      <a:endParaRPr b="1" sz="950">
                        <a:solidFill>
                          <a:srgbClr val="0D0D0D"/>
                        </a:solidFill>
                        <a:latin typeface="Roboto"/>
                        <a:ea typeface="Roboto"/>
                        <a:cs typeface="Roboto"/>
                        <a:sym typeface="Roboto"/>
                      </a:endParaRPr>
                    </a:p>
                  </a:txBody>
                  <a:tcPr marT="91425" marB="91425" marR="91425" marL="91425" anchor="b">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chemeClr val="accent6"/>
                    </a:solidFill>
                  </a:tcPr>
                </a:tc>
                <a:tc>
                  <a:txBody>
                    <a:bodyPr/>
                    <a:lstStyle/>
                    <a:p>
                      <a:pPr indent="0" lvl="0" marL="0" rtl="0" algn="ctr">
                        <a:lnSpc>
                          <a:spcPct val="171429"/>
                        </a:lnSpc>
                        <a:spcBef>
                          <a:spcPts val="0"/>
                        </a:spcBef>
                        <a:spcAft>
                          <a:spcPts val="0"/>
                        </a:spcAft>
                        <a:buNone/>
                      </a:pPr>
                      <a:r>
                        <a:rPr b="1" lang="es" sz="950">
                          <a:solidFill>
                            <a:srgbClr val="0D0D0D"/>
                          </a:solidFill>
                          <a:latin typeface="Roboto"/>
                          <a:ea typeface="Roboto"/>
                          <a:cs typeface="Roboto"/>
                          <a:sym typeface="Roboto"/>
                        </a:rPr>
                        <a:t>XP (Weight)</a:t>
                      </a:r>
                      <a:endParaRPr b="1" sz="950">
                        <a:solidFill>
                          <a:srgbClr val="0D0D0D"/>
                        </a:solidFill>
                        <a:latin typeface="Roboto"/>
                        <a:ea typeface="Roboto"/>
                        <a:cs typeface="Roboto"/>
                        <a:sym typeface="Roboto"/>
                      </a:endParaRPr>
                    </a:p>
                  </a:txBody>
                  <a:tcPr marT="91425" marB="91425" marR="91425" marL="91425" anchor="b">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chemeClr val="accent6"/>
                    </a:solidFill>
                  </a:tcPr>
                </a:tc>
                <a:tc>
                  <a:txBody>
                    <a:bodyPr/>
                    <a:lstStyle/>
                    <a:p>
                      <a:pPr indent="0" lvl="0" marL="0" rtl="0" algn="ctr">
                        <a:lnSpc>
                          <a:spcPct val="171429"/>
                        </a:lnSpc>
                        <a:spcBef>
                          <a:spcPts val="0"/>
                        </a:spcBef>
                        <a:spcAft>
                          <a:spcPts val="0"/>
                        </a:spcAft>
                        <a:buNone/>
                      </a:pPr>
                      <a:r>
                        <a:rPr b="1" lang="es" sz="950">
                          <a:solidFill>
                            <a:srgbClr val="0D0D0D"/>
                          </a:solidFill>
                          <a:latin typeface="Roboto"/>
                          <a:ea typeface="Roboto"/>
                          <a:cs typeface="Roboto"/>
                          <a:sym typeface="Roboto"/>
                        </a:rPr>
                        <a:t>Lean (Weight)</a:t>
                      </a:r>
                      <a:endParaRPr b="1" sz="950">
                        <a:solidFill>
                          <a:srgbClr val="0D0D0D"/>
                        </a:solidFill>
                        <a:latin typeface="Roboto"/>
                        <a:ea typeface="Roboto"/>
                        <a:cs typeface="Roboto"/>
                        <a:sym typeface="Roboto"/>
                      </a:endParaRPr>
                    </a:p>
                  </a:txBody>
                  <a:tcPr marT="91425" marB="91425" marR="91425" marL="91425" anchor="b">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chemeClr val="accent6"/>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Project Complexity</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a:t>
                      </a:r>
                      <a:r>
                        <a:rPr lang="es" sz="950">
                          <a:solidFill>
                            <a:schemeClr val="dk1"/>
                          </a:solidFill>
                          <a:latin typeface="Roboto"/>
                          <a:ea typeface="Roboto"/>
                          <a:cs typeface="Roboto"/>
                          <a:sym typeface="Roboto"/>
                        </a:rPr>
                        <a:t>High</a:t>
                      </a:r>
                      <a:r>
                        <a:rPr lang="es" sz="950">
                          <a:solidFill>
                            <a:srgbClr val="0D0D0D"/>
                          </a:solidFill>
                          <a:latin typeface="Roboto"/>
                          <a:ea typeface="Roboto"/>
                          <a:cs typeface="Roboto"/>
                          <a:sym typeface="Roboto"/>
                        </a:rPr>
                        <a:t>)</a:t>
                      </a:r>
                      <a:endParaRPr sz="950">
                        <a:solidFill>
                          <a:srgbClr val="0D0D0D"/>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3 (Medium)</a:t>
                      </a:r>
                      <a:endParaRPr sz="950">
                        <a:solidFill>
                          <a:srgbClr val="0D0D0D"/>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9426"/>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2 (Low-Medium)</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0000"/>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Urgency</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3 (Medium)</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9426"/>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Quality Focus</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3 (Medium)</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9426"/>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Team Size</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3 (Medium)</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9426"/>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Skill Levels</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2 (Low-Medium)</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00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Self-management</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3 (Medium)</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9426"/>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0"/>
          <p:cNvSpPr txBox="1"/>
          <p:nvPr>
            <p:ph type="title"/>
          </p:nvPr>
        </p:nvSpPr>
        <p:spPr>
          <a:xfrm>
            <a:off x="20546" y="168300"/>
            <a:ext cx="91029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WHICH FRAMEWORK TO CHOOSE : Comparison analysis </a:t>
            </a:r>
            <a:endParaRPr/>
          </a:p>
        </p:txBody>
      </p:sp>
      <p:graphicFrame>
        <p:nvGraphicFramePr>
          <p:cNvPr id="577" name="Google Shape;577;p40"/>
          <p:cNvGraphicFramePr/>
          <p:nvPr/>
        </p:nvGraphicFramePr>
        <p:xfrm>
          <a:off x="1551875" y="1001550"/>
          <a:ext cx="3000000" cy="3000000"/>
        </p:xfrm>
        <a:graphic>
          <a:graphicData uri="http://schemas.openxmlformats.org/drawingml/2006/table">
            <a:tbl>
              <a:tblPr>
                <a:solidFill>
                  <a:srgbClr val="FFFFFF"/>
                </a:solidFill>
                <a:tableStyleId>{A820A9FC-EFB8-42F7-B5E5-9BF64085BA9C}</a:tableStyleId>
              </a:tblPr>
              <a:tblGrid>
                <a:gridCol w="1438275"/>
                <a:gridCol w="1276350"/>
                <a:gridCol w="1314450"/>
                <a:gridCol w="1276350"/>
                <a:gridCol w="1285875"/>
              </a:tblGrid>
              <a:tr h="542925">
                <a:tc>
                  <a:txBody>
                    <a:bodyPr/>
                    <a:lstStyle/>
                    <a:p>
                      <a:pPr indent="0" lvl="0" marL="0" rtl="0" algn="ctr">
                        <a:lnSpc>
                          <a:spcPct val="171429"/>
                        </a:lnSpc>
                        <a:spcBef>
                          <a:spcPts val="0"/>
                        </a:spcBef>
                        <a:spcAft>
                          <a:spcPts val="0"/>
                        </a:spcAft>
                        <a:buNone/>
                      </a:pPr>
                      <a:r>
                        <a:rPr b="1" lang="es" sz="950">
                          <a:solidFill>
                            <a:srgbClr val="0D0D0D"/>
                          </a:solidFill>
                          <a:latin typeface="Roboto"/>
                          <a:ea typeface="Roboto"/>
                          <a:cs typeface="Roboto"/>
                          <a:sym typeface="Roboto"/>
                        </a:rPr>
                        <a:t>Factor</a:t>
                      </a:r>
                      <a:endParaRPr b="1" sz="950">
                        <a:solidFill>
                          <a:srgbClr val="0D0D0D"/>
                        </a:solidFill>
                        <a:latin typeface="Roboto"/>
                        <a:ea typeface="Roboto"/>
                        <a:cs typeface="Roboto"/>
                        <a:sym typeface="Roboto"/>
                      </a:endParaRPr>
                    </a:p>
                  </a:txBody>
                  <a:tcPr marT="91425" marB="91425" marR="91425" marL="91425" anchor="b">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chemeClr val="accent6"/>
                    </a:solidFill>
                  </a:tcPr>
                </a:tc>
                <a:tc>
                  <a:txBody>
                    <a:bodyPr/>
                    <a:lstStyle/>
                    <a:p>
                      <a:pPr indent="0" lvl="0" marL="0" rtl="0" algn="ctr">
                        <a:lnSpc>
                          <a:spcPct val="171429"/>
                        </a:lnSpc>
                        <a:spcBef>
                          <a:spcPts val="0"/>
                        </a:spcBef>
                        <a:spcAft>
                          <a:spcPts val="0"/>
                        </a:spcAft>
                        <a:buNone/>
                      </a:pPr>
                      <a:r>
                        <a:rPr b="1" lang="es" sz="950">
                          <a:solidFill>
                            <a:srgbClr val="0D0D0D"/>
                          </a:solidFill>
                          <a:latin typeface="Roboto"/>
                          <a:ea typeface="Roboto"/>
                          <a:cs typeface="Roboto"/>
                          <a:sym typeface="Roboto"/>
                        </a:rPr>
                        <a:t>Scrum (Weight)</a:t>
                      </a:r>
                      <a:endParaRPr b="1" sz="950">
                        <a:solidFill>
                          <a:srgbClr val="0D0D0D"/>
                        </a:solidFill>
                        <a:latin typeface="Roboto"/>
                        <a:ea typeface="Roboto"/>
                        <a:cs typeface="Roboto"/>
                        <a:sym typeface="Roboto"/>
                      </a:endParaRPr>
                    </a:p>
                  </a:txBody>
                  <a:tcPr marT="91425" marB="91425" marR="91425" marL="91425" anchor="b">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chemeClr val="accent6"/>
                    </a:solidFill>
                  </a:tcPr>
                </a:tc>
                <a:tc>
                  <a:txBody>
                    <a:bodyPr/>
                    <a:lstStyle/>
                    <a:p>
                      <a:pPr indent="0" lvl="0" marL="0" rtl="0" algn="ctr">
                        <a:lnSpc>
                          <a:spcPct val="171429"/>
                        </a:lnSpc>
                        <a:spcBef>
                          <a:spcPts val="0"/>
                        </a:spcBef>
                        <a:spcAft>
                          <a:spcPts val="0"/>
                        </a:spcAft>
                        <a:buNone/>
                      </a:pPr>
                      <a:r>
                        <a:rPr b="1" lang="es" sz="950">
                          <a:solidFill>
                            <a:srgbClr val="0D0D0D"/>
                          </a:solidFill>
                          <a:latin typeface="Roboto"/>
                          <a:ea typeface="Roboto"/>
                          <a:cs typeface="Roboto"/>
                          <a:sym typeface="Roboto"/>
                        </a:rPr>
                        <a:t>Kanban (Weight)</a:t>
                      </a:r>
                      <a:endParaRPr b="1" sz="950">
                        <a:solidFill>
                          <a:srgbClr val="0D0D0D"/>
                        </a:solidFill>
                        <a:latin typeface="Roboto"/>
                        <a:ea typeface="Roboto"/>
                        <a:cs typeface="Roboto"/>
                        <a:sym typeface="Roboto"/>
                      </a:endParaRPr>
                    </a:p>
                  </a:txBody>
                  <a:tcPr marT="91425" marB="91425" marR="91425" marL="91425" anchor="b">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chemeClr val="accent6"/>
                    </a:solidFill>
                  </a:tcPr>
                </a:tc>
                <a:tc>
                  <a:txBody>
                    <a:bodyPr/>
                    <a:lstStyle/>
                    <a:p>
                      <a:pPr indent="0" lvl="0" marL="0" rtl="0" algn="ctr">
                        <a:lnSpc>
                          <a:spcPct val="171429"/>
                        </a:lnSpc>
                        <a:spcBef>
                          <a:spcPts val="0"/>
                        </a:spcBef>
                        <a:spcAft>
                          <a:spcPts val="0"/>
                        </a:spcAft>
                        <a:buNone/>
                      </a:pPr>
                      <a:r>
                        <a:rPr b="1" lang="es" sz="950">
                          <a:solidFill>
                            <a:srgbClr val="0D0D0D"/>
                          </a:solidFill>
                          <a:latin typeface="Roboto"/>
                          <a:ea typeface="Roboto"/>
                          <a:cs typeface="Roboto"/>
                          <a:sym typeface="Roboto"/>
                        </a:rPr>
                        <a:t>XP (Weight)</a:t>
                      </a:r>
                      <a:endParaRPr b="1" sz="950">
                        <a:solidFill>
                          <a:srgbClr val="0D0D0D"/>
                        </a:solidFill>
                        <a:latin typeface="Roboto"/>
                        <a:ea typeface="Roboto"/>
                        <a:cs typeface="Roboto"/>
                        <a:sym typeface="Roboto"/>
                      </a:endParaRPr>
                    </a:p>
                  </a:txBody>
                  <a:tcPr marT="91425" marB="91425" marR="91425" marL="91425" anchor="b">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chemeClr val="accent6"/>
                    </a:solidFill>
                  </a:tcPr>
                </a:tc>
                <a:tc>
                  <a:txBody>
                    <a:bodyPr/>
                    <a:lstStyle/>
                    <a:p>
                      <a:pPr indent="0" lvl="0" marL="0" rtl="0" algn="ctr">
                        <a:lnSpc>
                          <a:spcPct val="171429"/>
                        </a:lnSpc>
                        <a:spcBef>
                          <a:spcPts val="0"/>
                        </a:spcBef>
                        <a:spcAft>
                          <a:spcPts val="0"/>
                        </a:spcAft>
                        <a:buNone/>
                      </a:pPr>
                      <a:r>
                        <a:rPr b="1" lang="es" sz="950">
                          <a:solidFill>
                            <a:srgbClr val="0D0D0D"/>
                          </a:solidFill>
                          <a:latin typeface="Roboto"/>
                          <a:ea typeface="Roboto"/>
                          <a:cs typeface="Roboto"/>
                          <a:sym typeface="Roboto"/>
                        </a:rPr>
                        <a:t>Lean (Weight)</a:t>
                      </a:r>
                      <a:endParaRPr b="1" sz="950">
                        <a:solidFill>
                          <a:srgbClr val="0D0D0D"/>
                        </a:solidFill>
                        <a:latin typeface="Roboto"/>
                        <a:ea typeface="Roboto"/>
                        <a:cs typeface="Roboto"/>
                        <a:sym typeface="Roboto"/>
                      </a:endParaRPr>
                    </a:p>
                  </a:txBody>
                  <a:tcPr marT="91425" marB="91425" marR="91425" marL="91425" anchor="b">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chemeClr val="accent6"/>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Culture</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Stakeholder Involvement</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Flexibility</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3 (Medium)</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9426"/>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Predictability</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3 (Medium)</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9426"/>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3 (Medium)</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9426"/>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End Goals</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r>
              <a:tr h="542925">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Training &amp; Resources</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5 (High)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B0DB58"/>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3 (Medium)</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9426"/>
                    </a:solidFill>
                  </a:tcPr>
                </a:tc>
                <a:tc>
                  <a:txBody>
                    <a:bodyPr/>
                    <a:lstStyle/>
                    <a:p>
                      <a:pPr indent="0" lvl="0" marL="0" rtl="0" algn="l">
                        <a:lnSpc>
                          <a:spcPct val="171429"/>
                        </a:lnSpc>
                        <a:spcBef>
                          <a:spcPts val="0"/>
                        </a:spcBef>
                        <a:spcAft>
                          <a:spcPts val="0"/>
                        </a:spcAft>
                        <a:buNone/>
                      </a:pPr>
                      <a:r>
                        <a:rPr lang="es" sz="950">
                          <a:solidFill>
                            <a:srgbClr val="0D0D0D"/>
                          </a:solidFill>
                          <a:latin typeface="Roboto"/>
                          <a:ea typeface="Roboto"/>
                          <a:cs typeface="Roboto"/>
                          <a:sym typeface="Roboto"/>
                        </a:rPr>
                        <a:t>4 (Medium-High)</a:t>
                      </a:r>
                      <a:endParaRPr sz="950">
                        <a:solidFill>
                          <a:srgbClr val="0D0D0D"/>
                        </a:solidFill>
                        <a:latin typeface="Roboto"/>
                        <a:ea typeface="Roboto"/>
                        <a:cs typeface="Roboto"/>
                        <a:sym typeface="Roboto"/>
                      </a:endParaRPr>
                    </a:p>
                  </a:txBody>
                  <a:tcPr marT="91425" marB="91425" marR="91425" marL="91425" anchor="ctr">
                    <a:lnL cap="flat" cmpd="sng" w="19050">
                      <a:solidFill>
                        <a:srgbClr val="0D0D0D"/>
                      </a:solidFill>
                      <a:prstDash val="solid"/>
                      <a:round/>
                      <a:headEnd len="sm" w="sm" type="none"/>
                      <a:tailEnd len="sm" w="sm" type="none"/>
                    </a:lnL>
                    <a:lnR cap="flat" cmpd="sng" w="19050">
                      <a:solidFill>
                        <a:srgbClr val="0D0D0D"/>
                      </a:solidFill>
                      <a:prstDash val="solid"/>
                      <a:round/>
                      <a:headEnd len="sm" w="sm" type="none"/>
                      <a:tailEnd len="sm" w="sm" type="none"/>
                    </a:lnR>
                    <a:lnT cap="flat" cmpd="sng" w="19050">
                      <a:solidFill>
                        <a:srgbClr val="0D0D0D"/>
                      </a:solidFill>
                      <a:prstDash val="solid"/>
                      <a:round/>
                      <a:headEnd len="sm" w="sm" type="none"/>
                      <a:tailEnd len="sm" w="sm" type="none"/>
                    </a:lnT>
                    <a:lnB cap="flat" cmpd="sng" w="19050">
                      <a:solidFill>
                        <a:srgbClr val="0D0D0D"/>
                      </a:solidFill>
                      <a:prstDash val="solid"/>
                      <a:round/>
                      <a:headEnd len="sm" w="sm" type="none"/>
                      <a:tailEnd len="sm" w="sm" type="none"/>
                    </a:lnB>
                    <a:solidFill>
                      <a:srgbClr val="FFFF00"/>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1"/>
          <p:cNvSpPr txBox="1"/>
          <p:nvPr>
            <p:ph type="title"/>
          </p:nvPr>
        </p:nvSpPr>
        <p:spPr>
          <a:xfrm>
            <a:off x="311700" y="1106125"/>
            <a:ext cx="8520600" cy="1963500"/>
          </a:xfrm>
          <a:prstGeom prst="rect">
            <a:avLst/>
          </a:prstGeom>
          <a:solidFill>
            <a:schemeClr val="accent5"/>
          </a:solidFill>
        </p:spPr>
        <p:txBody>
          <a:bodyPr anchorCtr="0" anchor="b"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583" name="Google Shape;583;p4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2900">
                <a:solidFill>
                  <a:schemeClr val="dk1"/>
                </a:solidFill>
              </a:rPr>
              <a:t>Agile Manifesto and 12 Principles</a:t>
            </a:r>
            <a:endParaRPr sz="1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2"/>
          <p:cNvSpPr txBox="1"/>
          <p:nvPr>
            <p:ph type="title"/>
          </p:nvPr>
        </p:nvSpPr>
        <p:spPr>
          <a:xfrm>
            <a:off x="1776400" y="262575"/>
            <a:ext cx="6285300" cy="674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s"/>
              <a:t>Let’s understand what Agile Manifesto is.</a:t>
            </a:r>
            <a:endParaRPr/>
          </a:p>
          <a:p>
            <a:pPr indent="0" lvl="0" marL="0" rtl="0" algn="ctr">
              <a:lnSpc>
                <a:spcPct val="90000"/>
              </a:lnSpc>
              <a:spcBef>
                <a:spcPts val="0"/>
              </a:spcBef>
              <a:spcAft>
                <a:spcPts val="0"/>
              </a:spcAft>
              <a:buNone/>
            </a:pPr>
            <a:r>
              <a:t/>
            </a:r>
            <a:endParaRPr/>
          </a:p>
        </p:txBody>
      </p:sp>
      <p:sp>
        <p:nvSpPr>
          <p:cNvPr id="589" name="Google Shape;589;p42"/>
          <p:cNvSpPr/>
          <p:nvPr/>
        </p:nvSpPr>
        <p:spPr>
          <a:xfrm>
            <a:off x="4749549" y="2363033"/>
            <a:ext cx="3540853" cy="463801"/>
          </a:xfrm>
          <a:custGeom>
            <a:rect b="b" l="l" r="r" t="t"/>
            <a:pathLst>
              <a:path extrusionOk="0" h="2016" w="15391">
                <a:moveTo>
                  <a:pt x="1116" y="1"/>
                </a:moveTo>
                <a:cubicBezTo>
                  <a:pt x="501" y="1"/>
                  <a:pt x="1" y="450"/>
                  <a:pt x="1" y="1008"/>
                </a:cubicBezTo>
                <a:cubicBezTo>
                  <a:pt x="1" y="1566"/>
                  <a:pt x="501" y="2016"/>
                  <a:pt x="1116" y="2016"/>
                </a:cubicBezTo>
                <a:lnTo>
                  <a:pt x="15390" y="2016"/>
                </a:lnTo>
                <a:lnTo>
                  <a:pt x="15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2"/>
          <p:cNvSpPr/>
          <p:nvPr/>
        </p:nvSpPr>
        <p:spPr>
          <a:xfrm>
            <a:off x="7726280" y="2363033"/>
            <a:ext cx="392252" cy="463801"/>
          </a:xfrm>
          <a:custGeom>
            <a:rect b="b" l="l" r="r" t="t"/>
            <a:pathLst>
              <a:path extrusionOk="0" h="2016" w="1705">
                <a:moveTo>
                  <a:pt x="403" y="1"/>
                </a:moveTo>
                <a:cubicBezTo>
                  <a:pt x="156" y="261"/>
                  <a:pt x="0" y="616"/>
                  <a:pt x="0" y="1008"/>
                </a:cubicBezTo>
                <a:cubicBezTo>
                  <a:pt x="0" y="1400"/>
                  <a:pt x="156" y="1752"/>
                  <a:pt x="403" y="2016"/>
                </a:cubicBezTo>
                <a:lnTo>
                  <a:pt x="1704" y="2016"/>
                </a:lnTo>
                <a:lnTo>
                  <a:pt x="1704" y="1"/>
                </a:lnTo>
                <a:close/>
              </a:path>
            </a:pathLst>
          </a:custGeom>
          <a:solidFill>
            <a:srgbClr val="FFFFFF">
              <a:alpha val="29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a:off x="7816463" y="2258126"/>
            <a:ext cx="674536" cy="673846"/>
          </a:xfrm>
          <a:custGeom>
            <a:rect b="b" l="l" r="r" t="t"/>
            <a:pathLst>
              <a:path extrusionOk="0" h="2929" w="2932">
                <a:moveTo>
                  <a:pt x="1468" y="0"/>
                </a:moveTo>
                <a:cubicBezTo>
                  <a:pt x="660" y="0"/>
                  <a:pt x="4" y="656"/>
                  <a:pt x="4" y="1464"/>
                </a:cubicBezTo>
                <a:cubicBezTo>
                  <a:pt x="0" y="2272"/>
                  <a:pt x="656" y="2928"/>
                  <a:pt x="1468" y="2928"/>
                </a:cubicBezTo>
                <a:cubicBezTo>
                  <a:pt x="2276" y="2928"/>
                  <a:pt x="2932" y="2272"/>
                  <a:pt x="2932" y="1464"/>
                </a:cubicBezTo>
                <a:cubicBezTo>
                  <a:pt x="2932" y="656"/>
                  <a:pt x="2276" y="0"/>
                  <a:pt x="14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42"/>
          <p:cNvGrpSpPr/>
          <p:nvPr/>
        </p:nvGrpSpPr>
        <p:grpSpPr>
          <a:xfrm>
            <a:off x="8002080" y="2427822"/>
            <a:ext cx="326536" cy="325060"/>
            <a:chOff x="4683939" y="2558564"/>
            <a:chExt cx="212575" cy="211655"/>
          </a:xfrm>
        </p:grpSpPr>
        <p:sp>
          <p:nvSpPr>
            <p:cNvPr id="593" name="Google Shape;593;p42"/>
            <p:cNvSpPr/>
            <p:nvPr/>
          </p:nvSpPr>
          <p:spPr>
            <a:xfrm>
              <a:off x="4719138" y="2616079"/>
              <a:ext cx="119171" cy="119171"/>
            </a:xfrm>
            <a:custGeom>
              <a:rect b="b" l="l" r="r" t="t"/>
              <a:pathLst>
                <a:path extrusionOk="0" h="518" w="518">
                  <a:moveTo>
                    <a:pt x="260" y="0"/>
                  </a:moveTo>
                  <a:cubicBezTo>
                    <a:pt x="115" y="0"/>
                    <a:pt x="0" y="119"/>
                    <a:pt x="0" y="261"/>
                  </a:cubicBezTo>
                  <a:cubicBezTo>
                    <a:pt x="0" y="403"/>
                    <a:pt x="115" y="517"/>
                    <a:pt x="257" y="517"/>
                  </a:cubicBezTo>
                  <a:cubicBezTo>
                    <a:pt x="399" y="517"/>
                    <a:pt x="517" y="403"/>
                    <a:pt x="517" y="261"/>
                  </a:cubicBezTo>
                  <a:cubicBezTo>
                    <a:pt x="517" y="223"/>
                    <a:pt x="507" y="186"/>
                    <a:pt x="494" y="152"/>
                  </a:cubicBezTo>
                  <a:cubicBezTo>
                    <a:pt x="489" y="145"/>
                    <a:pt x="480" y="139"/>
                    <a:pt x="472" y="139"/>
                  </a:cubicBezTo>
                  <a:cubicBezTo>
                    <a:pt x="469" y="139"/>
                    <a:pt x="466" y="140"/>
                    <a:pt x="463" y="142"/>
                  </a:cubicBezTo>
                  <a:cubicBezTo>
                    <a:pt x="453" y="146"/>
                    <a:pt x="450" y="159"/>
                    <a:pt x="453" y="169"/>
                  </a:cubicBezTo>
                  <a:cubicBezTo>
                    <a:pt x="467" y="200"/>
                    <a:pt x="473" y="230"/>
                    <a:pt x="473" y="261"/>
                  </a:cubicBezTo>
                  <a:cubicBezTo>
                    <a:pt x="473" y="379"/>
                    <a:pt x="375" y="477"/>
                    <a:pt x="257" y="477"/>
                  </a:cubicBezTo>
                  <a:cubicBezTo>
                    <a:pt x="139" y="477"/>
                    <a:pt x="44" y="379"/>
                    <a:pt x="44" y="261"/>
                  </a:cubicBezTo>
                  <a:cubicBezTo>
                    <a:pt x="44" y="142"/>
                    <a:pt x="139" y="44"/>
                    <a:pt x="260" y="44"/>
                  </a:cubicBezTo>
                  <a:cubicBezTo>
                    <a:pt x="294" y="44"/>
                    <a:pt x="328" y="54"/>
                    <a:pt x="358" y="71"/>
                  </a:cubicBezTo>
                  <a:cubicBezTo>
                    <a:pt x="361" y="72"/>
                    <a:pt x="364" y="72"/>
                    <a:pt x="367" y="72"/>
                  </a:cubicBezTo>
                  <a:cubicBezTo>
                    <a:pt x="375" y="72"/>
                    <a:pt x="384" y="69"/>
                    <a:pt x="389" y="61"/>
                  </a:cubicBezTo>
                  <a:cubicBezTo>
                    <a:pt x="396" y="51"/>
                    <a:pt x="389" y="37"/>
                    <a:pt x="379" y="31"/>
                  </a:cubicBezTo>
                  <a:cubicBezTo>
                    <a:pt x="342" y="14"/>
                    <a:pt x="301" y="0"/>
                    <a:pt x="26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2"/>
            <p:cNvSpPr/>
            <p:nvPr/>
          </p:nvSpPr>
          <p:spPr>
            <a:xfrm>
              <a:off x="4683939" y="2581800"/>
              <a:ext cx="188649" cy="188419"/>
            </a:xfrm>
            <a:custGeom>
              <a:rect b="b" l="l" r="r" t="t"/>
              <a:pathLst>
                <a:path extrusionOk="0" h="819" w="820">
                  <a:moveTo>
                    <a:pt x="407" y="0"/>
                  </a:moveTo>
                  <a:cubicBezTo>
                    <a:pt x="184" y="0"/>
                    <a:pt x="1" y="185"/>
                    <a:pt x="1" y="410"/>
                  </a:cubicBezTo>
                  <a:cubicBezTo>
                    <a:pt x="1" y="633"/>
                    <a:pt x="183" y="819"/>
                    <a:pt x="410" y="819"/>
                  </a:cubicBezTo>
                  <a:cubicBezTo>
                    <a:pt x="637" y="819"/>
                    <a:pt x="819" y="636"/>
                    <a:pt x="819" y="410"/>
                  </a:cubicBezTo>
                  <a:cubicBezTo>
                    <a:pt x="819" y="339"/>
                    <a:pt x="802" y="268"/>
                    <a:pt x="765" y="203"/>
                  </a:cubicBezTo>
                  <a:cubicBezTo>
                    <a:pt x="761" y="197"/>
                    <a:pt x="753" y="193"/>
                    <a:pt x="747" y="193"/>
                  </a:cubicBezTo>
                  <a:cubicBezTo>
                    <a:pt x="744" y="193"/>
                    <a:pt x="740" y="194"/>
                    <a:pt x="738" y="197"/>
                  </a:cubicBezTo>
                  <a:cubicBezTo>
                    <a:pt x="728" y="203"/>
                    <a:pt x="724" y="217"/>
                    <a:pt x="728" y="227"/>
                  </a:cubicBezTo>
                  <a:cubicBezTo>
                    <a:pt x="762" y="281"/>
                    <a:pt x="779" y="345"/>
                    <a:pt x="779" y="410"/>
                  </a:cubicBezTo>
                  <a:cubicBezTo>
                    <a:pt x="779" y="612"/>
                    <a:pt x="613" y="775"/>
                    <a:pt x="410" y="775"/>
                  </a:cubicBezTo>
                  <a:cubicBezTo>
                    <a:pt x="207" y="775"/>
                    <a:pt x="45" y="609"/>
                    <a:pt x="45" y="410"/>
                  </a:cubicBezTo>
                  <a:cubicBezTo>
                    <a:pt x="45" y="207"/>
                    <a:pt x="211" y="41"/>
                    <a:pt x="413" y="41"/>
                  </a:cubicBezTo>
                  <a:cubicBezTo>
                    <a:pt x="478" y="41"/>
                    <a:pt x="542" y="61"/>
                    <a:pt x="596" y="92"/>
                  </a:cubicBezTo>
                  <a:cubicBezTo>
                    <a:pt x="600" y="94"/>
                    <a:pt x="604" y="95"/>
                    <a:pt x="608" y="95"/>
                  </a:cubicBezTo>
                  <a:cubicBezTo>
                    <a:pt x="615" y="95"/>
                    <a:pt x="622" y="92"/>
                    <a:pt x="626" y="85"/>
                  </a:cubicBezTo>
                  <a:cubicBezTo>
                    <a:pt x="633" y="75"/>
                    <a:pt x="630" y="61"/>
                    <a:pt x="620" y="55"/>
                  </a:cubicBezTo>
                  <a:cubicBezTo>
                    <a:pt x="555" y="17"/>
                    <a:pt x="484" y="0"/>
                    <a:pt x="413" y="0"/>
                  </a:cubicBezTo>
                  <a:cubicBezTo>
                    <a:pt x="411" y="0"/>
                    <a:pt x="409" y="0"/>
                    <a:pt x="4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a:off x="4763309" y="2661171"/>
              <a:ext cx="29908" cy="29678"/>
            </a:xfrm>
            <a:custGeom>
              <a:rect b="b" l="l" r="r" t="t"/>
              <a:pathLst>
                <a:path extrusionOk="0" h="129" w="130">
                  <a:moveTo>
                    <a:pt x="65" y="0"/>
                  </a:moveTo>
                  <a:cubicBezTo>
                    <a:pt x="31" y="0"/>
                    <a:pt x="1" y="27"/>
                    <a:pt x="1" y="65"/>
                  </a:cubicBezTo>
                  <a:cubicBezTo>
                    <a:pt x="1" y="98"/>
                    <a:pt x="31" y="129"/>
                    <a:pt x="65" y="129"/>
                  </a:cubicBezTo>
                  <a:cubicBezTo>
                    <a:pt x="102" y="129"/>
                    <a:pt x="129" y="98"/>
                    <a:pt x="129" y="65"/>
                  </a:cubicBezTo>
                  <a:cubicBezTo>
                    <a:pt x="129" y="27"/>
                    <a:pt x="102" y="0"/>
                    <a:pt x="6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p:nvPr/>
          </p:nvSpPr>
          <p:spPr>
            <a:xfrm>
              <a:off x="4773432" y="2591463"/>
              <a:ext cx="90414" cy="89263"/>
            </a:xfrm>
            <a:custGeom>
              <a:rect b="b" l="l" r="r" t="t"/>
              <a:pathLst>
                <a:path extrusionOk="0" h="388" w="393">
                  <a:moveTo>
                    <a:pt x="370" y="1"/>
                  </a:moveTo>
                  <a:cubicBezTo>
                    <a:pt x="364" y="1"/>
                    <a:pt x="359" y="2"/>
                    <a:pt x="356" y="6"/>
                  </a:cubicBezTo>
                  <a:lnTo>
                    <a:pt x="7" y="351"/>
                  </a:lnTo>
                  <a:cubicBezTo>
                    <a:pt x="1" y="361"/>
                    <a:pt x="1" y="374"/>
                    <a:pt x="7" y="381"/>
                  </a:cubicBezTo>
                  <a:cubicBezTo>
                    <a:pt x="11" y="384"/>
                    <a:pt x="18" y="388"/>
                    <a:pt x="21" y="388"/>
                  </a:cubicBezTo>
                  <a:cubicBezTo>
                    <a:pt x="28" y="388"/>
                    <a:pt x="35" y="384"/>
                    <a:pt x="38" y="381"/>
                  </a:cubicBezTo>
                  <a:lnTo>
                    <a:pt x="386" y="36"/>
                  </a:lnTo>
                  <a:cubicBezTo>
                    <a:pt x="393" y="26"/>
                    <a:pt x="393" y="16"/>
                    <a:pt x="386" y="6"/>
                  </a:cubicBezTo>
                  <a:cubicBezTo>
                    <a:pt x="381" y="2"/>
                    <a:pt x="375" y="1"/>
                    <a:pt x="37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2"/>
            <p:cNvSpPr/>
            <p:nvPr/>
          </p:nvSpPr>
          <p:spPr>
            <a:xfrm>
              <a:off x="4853492" y="2558564"/>
              <a:ext cx="9663" cy="42791"/>
            </a:xfrm>
            <a:custGeom>
              <a:rect b="b" l="l" r="r" t="t"/>
              <a:pathLst>
                <a:path extrusionOk="0" h="186" w="42">
                  <a:moveTo>
                    <a:pt x="21" y="0"/>
                  </a:moveTo>
                  <a:cubicBezTo>
                    <a:pt x="11" y="0"/>
                    <a:pt x="1" y="10"/>
                    <a:pt x="1" y="20"/>
                  </a:cubicBezTo>
                  <a:lnTo>
                    <a:pt x="1" y="166"/>
                  </a:lnTo>
                  <a:cubicBezTo>
                    <a:pt x="1" y="176"/>
                    <a:pt x="8" y="186"/>
                    <a:pt x="21" y="186"/>
                  </a:cubicBezTo>
                  <a:cubicBezTo>
                    <a:pt x="31" y="186"/>
                    <a:pt x="42" y="176"/>
                    <a:pt x="42" y="166"/>
                  </a:cubicBezTo>
                  <a:lnTo>
                    <a:pt x="42" y="20"/>
                  </a:lnTo>
                  <a:cubicBezTo>
                    <a:pt x="42" y="10"/>
                    <a:pt x="35" y="0"/>
                    <a:pt x="2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2"/>
            <p:cNvSpPr/>
            <p:nvPr/>
          </p:nvSpPr>
          <p:spPr>
            <a:xfrm>
              <a:off x="4853492" y="2591233"/>
              <a:ext cx="43021" cy="10123"/>
            </a:xfrm>
            <a:custGeom>
              <a:rect b="b" l="l" r="r" t="t"/>
              <a:pathLst>
                <a:path extrusionOk="0" h="44" w="187">
                  <a:moveTo>
                    <a:pt x="21" y="0"/>
                  </a:moveTo>
                  <a:cubicBezTo>
                    <a:pt x="11" y="0"/>
                    <a:pt x="1" y="10"/>
                    <a:pt x="1" y="24"/>
                  </a:cubicBezTo>
                  <a:cubicBezTo>
                    <a:pt x="1" y="34"/>
                    <a:pt x="8" y="44"/>
                    <a:pt x="21" y="44"/>
                  </a:cubicBezTo>
                  <a:lnTo>
                    <a:pt x="163" y="44"/>
                  </a:lnTo>
                  <a:cubicBezTo>
                    <a:pt x="177" y="44"/>
                    <a:pt x="187" y="34"/>
                    <a:pt x="187" y="24"/>
                  </a:cubicBezTo>
                  <a:cubicBezTo>
                    <a:pt x="187" y="10"/>
                    <a:pt x="177" y="0"/>
                    <a:pt x="16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2"/>
            <p:cNvSpPr/>
            <p:nvPr/>
          </p:nvSpPr>
          <p:spPr>
            <a:xfrm>
              <a:off x="4838769" y="2573288"/>
              <a:ext cx="9663" cy="43021"/>
            </a:xfrm>
            <a:custGeom>
              <a:rect b="b" l="l" r="r" t="t"/>
              <a:pathLst>
                <a:path extrusionOk="0" h="187" w="42">
                  <a:moveTo>
                    <a:pt x="21" y="0"/>
                  </a:moveTo>
                  <a:cubicBezTo>
                    <a:pt x="11" y="0"/>
                    <a:pt x="1" y="10"/>
                    <a:pt x="1" y="21"/>
                  </a:cubicBezTo>
                  <a:lnTo>
                    <a:pt x="1" y="166"/>
                  </a:lnTo>
                  <a:cubicBezTo>
                    <a:pt x="1" y="176"/>
                    <a:pt x="7" y="186"/>
                    <a:pt x="21" y="186"/>
                  </a:cubicBezTo>
                  <a:cubicBezTo>
                    <a:pt x="31" y="186"/>
                    <a:pt x="41" y="176"/>
                    <a:pt x="41" y="166"/>
                  </a:cubicBezTo>
                  <a:lnTo>
                    <a:pt x="41" y="21"/>
                  </a:lnTo>
                  <a:cubicBezTo>
                    <a:pt x="41" y="10"/>
                    <a:pt x="35" y="0"/>
                    <a:pt x="2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2"/>
            <p:cNvSpPr/>
            <p:nvPr/>
          </p:nvSpPr>
          <p:spPr>
            <a:xfrm>
              <a:off x="4838769" y="2605956"/>
              <a:ext cx="43021" cy="10353"/>
            </a:xfrm>
            <a:custGeom>
              <a:rect b="b" l="l" r="r" t="t"/>
              <a:pathLst>
                <a:path extrusionOk="0" h="45" w="187">
                  <a:moveTo>
                    <a:pt x="21" y="0"/>
                  </a:moveTo>
                  <a:cubicBezTo>
                    <a:pt x="11" y="0"/>
                    <a:pt x="1" y="10"/>
                    <a:pt x="1" y="21"/>
                  </a:cubicBezTo>
                  <a:cubicBezTo>
                    <a:pt x="1" y="34"/>
                    <a:pt x="11" y="44"/>
                    <a:pt x="21" y="44"/>
                  </a:cubicBezTo>
                  <a:lnTo>
                    <a:pt x="163" y="44"/>
                  </a:lnTo>
                  <a:cubicBezTo>
                    <a:pt x="177" y="44"/>
                    <a:pt x="187" y="34"/>
                    <a:pt x="187" y="24"/>
                  </a:cubicBezTo>
                  <a:cubicBezTo>
                    <a:pt x="187" y="10"/>
                    <a:pt x="177" y="0"/>
                    <a:pt x="16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42"/>
          <p:cNvSpPr/>
          <p:nvPr/>
        </p:nvSpPr>
        <p:spPr>
          <a:xfrm>
            <a:off x="660112" y="3237631"/>
            <a:ext cx="3540853" cy="464491"/>
          </a:xfrm>
          <a:custGeom>
            <a:rect b="b" l="l" r="r" t="t"/>
            <a:pathLst>
              <a:path extrusionOk="0" h="2019" w="15391">
                <a:moveTo>
                  <a:pt x="1" y="0"/>
                </a:moveTo>
                <a:lnTo>
                  <a:pt x="1" y="2018"/>
                </a:lnTo>
                <a:lnTo>
                  <a:pt x="14275" y="2018"/>
                </a:lnTo>
                <a:cubicBezTo>
                  <a:pt x="14890" y="2018"/>
                  <a:pt x="15390" y="1565"/>
                  <a:pt x="15390" y="1008"/>
                </a:cubicBezTo>
                <a:cubicBezTo>
                  <a:pt x="15390" y="453"/>
                  <a:pt x="14890" y="0"/>
                  <a:pt x="142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2"/>
          <p:cNvSpPr/>
          <p:nvPr/>
        </p:nvSpPr>
        <p:spPr>
          <a:xfrm>
            <a:off x="829665" y="3237631"/>
            <a:ext cx="392252" cy="464491"/>
          </a:xfrm>
          <a:custGeom>
            <a:rect b="b" l="l" r="r" t="t"/>
            <a:pathLst>
              <a:path extrusionOk="0" h="2019" w="1705">
                <a:moveTo>
                  <a:pt x="1" y="0"/>
                </a:moveTo>
                <a:lnTo>
                  <a:pt x="1" y="2018"/>
                </a:lnTo>
                <a:lnTo>
                  <a:pt x="1299" y="2018"/>
                </a:lnTo>
                <a:cubicBezTo>
                  <a:pt x="1549" y="1755"/>
                  <a:pt x="1705" y="1400"/>
                  <a:pt x="1705" y="1011"/>
                </a:cubicBezTo>
                <a:cubicBezTo>
                  <a:pt x="1705" y="619"/>
                  <a:pt x="1549" y="264"/>
                  <a:pt x="1299" y="0"/>
                </a:cubicBezTo>
                <a:close/>
              </a:path>
            </a:pathLst>
          </a:custGeom>
          <a:solidFill>
            <a:srgbClr val="FFFFFF">
              <a:alpha val="29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p:nvPr/>
        </p:nvSpPr>
        <p:spPr>
          <a:xfrm>
            <a:off x="457200" y="3132494"/>
            <a:ext cx="673846" cy="674536"/>
          </a:xfrm>
          <a:custGeom>
            <a:rect b="b" l="l" r="r" t="t"/>
            <a:pathLst>
              <a:path extrusionOk="0" h="2932" w="2929">
                <a:moveTo>
                  <a:pt x="1464" y="1"/>
                </a:moveTo>
                <a:cubicBezTo>
                  <a:pt x="656" y="1"/>
                  <a:pt x="0" y="657"/>
                  <a:pt x="0" y="1468"/>
                </a:cubicBezTo>
                <a:cubicBezTo>
                  <a:pt x="0" y="2276"/>
                  <a:pt x="656" y="2932"/>
                  <a:pt x="1464" y="2932"/>
                </a:cubicBezTo>
                <a:cubicBezTo>
                  <a:pt x="2272" y="2932"/>
                  <a:pt x="2928" y="2276"/>
                  <a:pt x="2928" y="1468"/>
                </a:cubicBezTo>
                <a:cubicBezTo>
                  <a:pt x="2928" y="657"/>
                  <a:pt x="2272" y="1"/>
                  <a:pt x="14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42"/>
          <p:cNvGrpSpPr/>
          <p:nvPr/>
        </p:nvGrpSpPr>
        <p:grpSpPr>
          <a:xfrm>
            <a:off x="688435" y="3293766"/>
            <a:ext cx="211389" cy="352233"/>
            <a:chOff x="4279903" y="3416812"/>
            <a:chExt cx="130214" cy="216946"/>
          </a:xfrm>
        </p:grpSpPr>
        <p:sp>
          <p:nvSpPr>
            <p:cNvPr id="605" name="Google Shape;605;p42"/>
            <p:cNvSpPr/>
            <p:nvPr/>
          </p:nvSpPr>
          <p:spPr>
            <a:xfrm>
              <a:off x="4279903" y="3416812"/>
              <a:ext cx="130214" cy="160122"/>
            </a:xfrm>
            <a:custGeom>
              <a:rect b="b" l="l" r="r" t="t"/>
              <a:pathLst>
                <a:path extrusionOk="0" h="696" w="566">
                  <a:moveTo>
                    <a:pt x="289" y="0"/>
                  </a:moveTo>
                  <a:cubicBezTo>
                    <a:pt x="277" y="0"/>
                    <a:pt x="266" y="1"/>
                    <a:pt x="254" y="2"/>
                  </a:cubicBezTo>
                  <a:cubicBezTo>
                    <a:pt x="129" y="16"/>
                    <a:pt x="24" y="117"/>
                    <a:pt x="11" y="246"/>
                  </a:cubicBezTo>
                  <a:cubicBezTo>
                    <a:pt x="1" y="320"/>
                    <a:pt x="24" y="391"/>
                    <a:pt x="65" y="445"/>
                  </a:cubicBezTo>
                  <a:cubicBezTo>
                    <a:pt x="119" y="516"/>
                    <a:pt x="153" y="604"/>
                    <a:pt x="153" y="695"/>
                  </a:cubicBezTo>
                  <a:lnTo>
                    <a:pt x="200" y="695"/>
                  </a:lnTo>
                  <a:lnTo>
                    <a:pt x="200" y="364"/>
                  </a:lnTo>
                  <a:lnTo>
                    <a:pt x="156" y="364"/>
                  </a:lnTo>
                  <a:cubicBezTo>
                    <a:pt x="143" y="364"/>
                    <a:pt x="133" y="354"/>
                    <a:pt x="133" y="340"/>
                  </a:cubicBezTo>
                  <a:cubicBezTo>
                    <a:pt x="133" y="327"/>
                    <a:pt x="143" y="317"/>
                    <a:pt x="156" y="317"/>
                  </a:cubicBezTo>
                  <a:lnTo>
                    <a:pt x="200" y="317"/>
                  </a:lnTo>
                  <a:lnTo>
                    <a:pt x="200" y="283"/>
                  </a:lnTo>
                  <a:cubicBezTo>
                    <a:pt x="200" y="269"/>
                    <a:pt x="214" y="256"/>
                    <a:pt x="224" y="256"/>
                  </a:cubicBezTo>
                  <a:cubicBezTo>
                    <a:pt x="237" y="256"/>
                    <a:pt x="251" y="269"/>
                    <a:pt x="251" y="283"/>
                  </a:cubicBezTo>
                  <a:lnTo>
                    <a:pt x="251" y="317"/>
                  </a:lnTo>
                  <a:lnTo>
                    <a:pt x="332" y="317"/>
                  </a:lnTo>
                  <a:lnTo>
                    <a:pt x="332" y="283"/>
                  </a:lnTo>
                  <a:cubicBezTo>
                    <a:pt x="332" y="269"/>
                    <a:pt x="342" y="256"/>
                    <a:pt x="356" y="256"/>
                  </a:cubicBezTo>
                  <a:cubicBezTo>
                    <a:pt x="369" y="256"/>
                    <a:pt x="379" y="269"/>
                    <a:pt x="379" y="283"/>
                  </a:cubicBezTo>
                  <a:lnTo>
                    <a:pt x="379" y="317"/>
                  </a:lnTo>
                  <a:lnTo>
                    <a:pt x="417" y="317"/>
                  </a:lnTo>
                  <a:cubicBezTo>
                    <a:pt x="430" y="317"/>
                    <a:pt x="440" y="327"/>
                    <a:pt x="440" y="340"/>
                  </a:cubicBezTo>
                  <a:cubicBezTo>
                    <a:pt x="440" y="354"/>
                    <a:pt x="430" y="364"/>
                    <a:pt x="417" y="364"/>
                  </a:cubicBezTo>
                  <a:lnTo>
                    <a:pt x="379" y="364"/>
                  </a:lnTo>
                  <a:lnTo>
                    <a:pt x="379" y="695"/>
                  </a:lnTo>
                  <a:lnTo>
                    <a:pt x="417" y="695"/>
                  </a:lnTo>
                  <a:lnTo>
                    <a:pt x="417" y="679"/>
                  </a:lnTo>
                  <a:cubicBezTo>
                    <a:pt x="417" y="594"/>
                    <a:pt x="450" y="516"/>
                    <a:pt x="501" y="452"/>
                  </a:cubicBezTo>
                  <a:cubicBezTo>
                    <a:pt x="542" y="405"/>
                    <a:pt x="565" y="344"/>
                    <a:pt x="565" y="276"/>
                  </a:cubicBezTo>
                  <a:cubicBezTo>
                    <a:pt x="565" y="125"/>
                    <a:pt x="442" y="0"/>
                    <a:pt x="2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2"/>
            <p:cNvSpPr/>
            <p:nvPr/>
          </p:nvSpPr>
          <p:spPr>
            <a:xfrm>
              <a:off x="4336727" y="3500554"/>
              <a:ext cx="19785" cy="76380"/>
            </a:xfrm>
            <a:custGeom>
              <a:rect b="b" l="l" r="r" t="t"/>
              <a:pathLst>
                <a:path extrusionOk="0" h="332" w="86">
                  <a:moveTo>
                    <a:pt x="1" y="0"/>
                  </a:moveTo>
                  <a:lnTo>
                    <a:pt x="1" y="331"/>
                  </a:lnTo>
                  <a:lnTo>
                    <a:pt x="85" y="331"/>
                  </a:lnTo>
                  <a:lnTo>
                    <a:pt x="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a:off x="4307970" y="3590737"/>
              <a:ext cx="75000" cy="14954"/>
            </a:xfrm>
            <a:custGeom>
              <a:rect b="b" l="l" r="r" t="t"/>
              <a:pathLst>
                <a:path extrusionOk="0" h="65" w="326">
                  <a:moveTo>
                    <a:pt x="17" y="0"/>
                  </a:moveTo>
                  <a:cubicBezTo>
                    <a:pt x="7" y="0"/>
                    <a:pt x="0" y="10"/>
                    <a:pt x="0" y="21"/>
                  </a:cubicBezTo>
                  <a:lnTo>
                    <a:pt x="0" y="37"/>
                  </a:lnTo>
                  <a:cubicBezTo>
                    <a:pt x="0" y="51"/>
                    <a:pt x="14" y="65"/>
                    <a:pt x="28" y="65"/>
                  </a:cubicBezTo>
                  <a:lnTo>
                    <a:pt x="298" y="65"/>
                  </a:lnTo>
                  <a:cubicBezTo>
                    <a:pt x="312" y="65"/>
                    <a:pt x="325" y="51"/>
                    <a:pt x="325" y="37"/>
                  </a:cubicBezTo>
                  <a:lnTo>
                    <a:pt x="325" y="21"/>
                  </a:lnTo>
                  <a:cubicBezTo>
                    <a:pt x="325" y="10"/>
                    <a:pt x="318" y="0"/>
                    <a:pt x="3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2"/>
            <p:cNvSpPr/>
            <p:nvPr/>
          </p:nvSpPr>
          <p:spPr>
            <a:xfrm>
              <a:off x="4307970" y="3618574"/>
              <a:ext cx="75000" cy="15184"/>
            </a:xfrm>
            <a:custGeom>
              <a:rect b="b" l="l" r="r" t="t"/>
              <a:pathLst>
                <a:path extrusionOk="0" h="66" w="326">
                  <a:moveTo>
                    <a:pt x="28" y="1"/>
                  </a:moveTo>
                  <a:cubicBezTo>
                    <a:pt x="14" y="1"/>
                    <a:pt x="0" y="15"/>
                    <a:pt x="0" y="31"/>
                  </a:cubicBezTo>
                  <a:lnTo>
                    <a:pt x="0" y="35"/>
                  </a:lnTo>
                  <a:cubicBezTo>
                    <a:pt x="0" y="52"/>
                    <a:pt x="14" y="65"/>
                    <a:pt x="28" y="65"/>
                  </a:cubicBezTo>
                  <a:lnTo>
                    <a:pt x="298" y="65"/>
                  </a:lnTo>
                  <a:cubicBezTo>
                    <a:pt x="312" y="65"/>
                    <a:pt x="325" y="52"/>
                    <a:pt x="325" y="35"/>
                  </a:cubicBezTo>
                  <a:lnTo>
                    <a:pt x="325" y="31"/>
                  </a:lnTo>
                  <a:cubicBezTo>
                    <a:pt x="325" y="15"/>
                    <a:pt x="312" y="1"/>
                    <a:pt x="2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42"/>
          <p:cNvSpPr/>
          <p:nvPr/>
        </p:nvSpPr>
        <p:spPr>
          <a:xfrm>
            <a:off x="4787109" y="4083589"/>
            <a:ext cx="3539933" cy="463801"/>
          </a:xfrm>
          <a:custGeom>
            <a:rect b="b" l="l" r="r" t="t"/>
            <a:pathLst>
              <a:path extrusionOk="0" h="2016" w="15387">
                <a:moveTo>
                  <a:pt x="1113" y="1"/>
                </a:moveTo>
                <a:cubicBezTo>
                  <a:pt x="498" y="1"/>
                  <a:pt x="1" y="450"/>
                  <a:pt x="1" y="1008"/>
                </a:cubicBezTo>
                <a:cubicBezTo>
                  <a:pt x="1" y="1566"/>
                  <a:pt x="498" y="2016"/>
                  <a:pt x="1113" y="2016"/>
                </a:cubicBezTo>
                <a:lnTo>
                  <a:pt x="15387" y="2016"/>
                </a:lnTo>
                <a:lnTo>
                  <a:pt x="1538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2"/>
          <p:cNvSpPr/>
          <p:nvPr/>
        </p:nvSpPr>
        <p:spPr>
          <a:xfrm>
            <a:off x="7756017" y="4083589"/>
            <a:ext cx="392252" cy="463801"/>
          </a:xfrm>
          <a:custGeom>
            <a:rect b="b" l="l" r="r" t="t"/>
            <a:pathLst>
              <a:path extrusionOk="0" h="2016" w="1705">
                <a:moveTo>
                  <a:pt x="403" y="1"/>
                </a:moveTo>
                <a:cubicBezTo>
                  <a:pt x="156" y="265"/>
                  <a:pt x="0" y="616"/>
                  <a:pt x="0" y="1008"/>
                </a:cubicBezTo>
                <a:cubicBezTo>
                  <a:pt x="0" y="1400"/>
                  <a:pt x="156" y="1755"/>
                  <a:pt x="403" y="2016"/>
                </a:cubicBezTo>
                <a:lnTo>
                  <a:pt x="1704" y="2016"/>
                </a:lnTo>
                <a:lnTo>
                  <a:pt x="1704" y="1"/>
                </a:lnTo>
                <a:close/>
              </a:path>
            </a:pathLst>
          </a:custGeom>
          <a:solidFill>
            <a:srgbClr val="FFFFFF">
              <a:alpha val="29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2"/>
          <p:cNvSpPr/>
          <p:nvPr/>
        </p:nvSpPr>
        <p:spPr>
          <a:xfrm>
            <a:off x="7865525" y="3978683"/>
            <a:ext cx="674766" cy="673846"/>
          </a:xfrm>
          <a:custGeom>
            <a:rect b="b" l="l" r="r" t="t"/>
            <a:pathLst>
              <a:path extrusionOk="0" h="2929" w="2933">
                <a:moveTo>
                  <a:pt x="1468" y="0"/>
                </a:moveTo>
                <a:cubicBezTo>
                  <a:pt x="660" y="0"/>
                  <a:pt x="4" y="656"/>
                  <a:pt x="4" y="1464"/>
                </a:cubicBezTo>
                <a:cubicBezTo>
                  <a:pt x="1" y="2272"/>
                  <a:pt x="657" y="2928"/>
                  <a:pt x="1468" y="2928"/>
                </a:cubicBezTo>
                <a:cubicBezTo>
                  <a:pt x="2276" y="2928"/>
                  <a:pt x="2932" y="2272"/>
                  <a:pt x="2932" y="1464"/>
                </a:cubicBezTo>
                <a:cubicBezTo>
                  <a:pt x="2932" y="656"/>
                  <a:pt x="2276" y="0"/>
                  <a:pt x="14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42"/>
          <p:cNvGrpSpPr/>
          <p:nvPr/>
        </p:nvGrpSpPr>
        <p:grpSpPr>
          <a:xfrm>
            <a:off x="8124329" y="4116177"/>
            <a:ext cx="157175" cy="398842"/>
            <a:chOff x="4749273" y="4148142"/>
            <a:chExt cx="97545" cy="247544"/>
          </a:xfrm>
        </p:grpSpPr>
        <p:sp>
          <p:nvSpPr>
            <p:cNvPr id="613" name="Google Shape;613;p42"/>
            <p:cNvSpPr/>
            <p:nvPr/>
          </p:nvSpPr>
          <p:spPr>
            <a:xfrm>
              <a:off x="4757785" y="4213479"/>
              <a:ext cx="80521" cy="134125"/>
            </a:xfrm>
            <a:custGeom>
              <a:rect b="b" l="l" r="r" t="t"/>
              <a:pathLst>
                <a:path extrusionOk="0" h="583" w="350">
                  <a:moveTo>
                    <a:pt x="292" y="58"/>
                  </a:moveTo>
                  <a:lnTo>
                    <a:pt x="292" y="528"/>
                  </a:lnTo>
                  <a:lnTo>
                    <a:pt x="55" y="528"/>
                  </a:lnTo>
                  <a:lnTo>
                    <a:pt x="55" y="58"/>
                  </a:lnTo>
                  <a:close/>
                  <a:moveTo>
                    <a:pt x="28" y="1"/>
                  </a:moveTo>
                  <a:cubicBezTo>
                    <a:pt x="11" y="1"/>
                    <a:pt x="1" y="14"/>
                    <a:pt x="1" y="31"/>
                  </a:cubicBezTo>
                  <a:lnTo>
                    <a:pt x="1" y="555"/>
                  </a:lnTo>
                  <a:cubicBezTo>
                    <a:pt x="1" y="572"/>
                    <a:pt x="11" y="582"/>
                    <a:pt x="28" y="582"/>
                  </a:cubicBezTo>
                  <a:lnTo>
                    <a:pt x="322" y="582"/>
                  </a:lnTo>
                  <a:cubicBezTo>
                    <a:pt x="336" y="582"/>
                    <a:pt x="349" y="572"/>
                    <a:pt x="349" y="555"/>
                  </a:cubicBezTo>
                  <a:lnTo>
                    <a:pt x="349" y="31"/>
                  </a:lnTo>
                  <a:cubicBezTo>
                    <a:pt x="349" y="14"/>
                    <a:pt x="336"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p:nvPr/>
          </p:nvSpPr>
          <p:spPr>
            <a:xfrm>
              <a:off x="4757095" y="4334950"/>
              <a:ext cx="81211" cy="60736"/>
            </a:xfrm>
            <a:custGeom>
              <a:rect b="b" l="l" r="r" t="t"/>
              <a:pathLst>
                <a:path extrusionOk="0" h="264" w="353">
                  <a:moveTo>
                    <a:pt x="268" y="54"/>
                  </a:moveTo>
                  <a:lnTo>
                    <a:pt x="176" y="186"/>
                  </a:lnTo>
                  <a:lnTo>
                    <a:pt x="85" y="54"/>
                  </a:lnTo>
                  <a:close/>
                  <a:moveTo>
                    <a:pt x="31" y="0"/>
                  </a:moveTo>
                  <a:cubicBezTo>
                    <a:pt x="21" y="0"/>
                    <a:pt x="11" y="4"/>
                    <a:pt x="7" y="14"/>
                  </a:cubicBezTo>
                  <a:cubicBezTo>
                    <a:pt x="1" y="24"/>
                    <a:pt x="1" y="34"/>
                    <a:pt x="7" y="44"/>
                  </a:cubicBezTo>
                  <a:lnTo>
                    <a:pt x="156" y="250"/>
                  </a:lnTo>
                  <a:cubicBezTo>
                    <a:pt x="159" y="257"/>
                    <a:pt x="170" y="264"/>
                    <a:pt x="176" y="264"/>
                  </a:cubicBezTo>
                  <a:cubicBezTo>
                    <a:pt x="186" y="264"/>
                    <a:pt x="197" y="257"/>
                    <a:pt x="200" y="250"/>
                  </a:cubicBezTo>
                  <a:lnTo>
                    <a:pt x="345" y="44"/>
                  </a:lnTo>
                  <a:cubicBezTo>
                    <a:pt x="352" y="34"/>
                    <a:pt x="352" y="24"/>
                    <a:pt x="349" y="14"/>
                  </a:cubicBezTo>
                  <a:cubicBezTo>
                    <a:pt x="345" y="4"/>
                    <a:pt x="335" y="0"/>
                    <a:pt x="3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2"/>
            <p:cNvSpPr/>
            <p:nvPr/>
          </p:nvSpPr>
          <p:spPr>
            <a:xfrm>
              <a:off x="4749273" y="4189323"/>
              <a:ext cx="97545" cy="37730"/>
            </a:xfrm>
            <a:custGeom>
              <a:rect b="b" l="l" r="r" t="t"/>
              <a:pathLst>
                <a:path extrusionOk="0" h="164" w="424">
                  <a:moveTo>
                    <a:pt x="366" y="55"/>
                  </a:moveTo>
                  <a:lnTo>
                    <a:pt x="366" y="106"/>
                  </a:lnTo>
                  <a:lnTo>
                    <a:pt x="58" y="106"/>
                  </a:lnTo>
                  <a:lnTo>
                    <a:pt x="58" y="55"/>
                  </a:lnTo>
                  <a:close/>
                  <a:moveTo>
                    <a:pt x="28" y="1"/>
                  </a:moveTo>
                  <a:cubicBezTo>
                    <a:pt x="14" y="1"/>
                    <a:pt x="1" y="11"/>
                    <a:pt x="1" y="28"/>
                  </a:cubicBezTo>
                  <a:lnTo>
                    <a:pt x="1" y="136"/>
                  </a:lnTo>
                  <a:cubicBezTo>
                    <a:pt x="1" y="150"/>
                    <a:pt x="14" y="163"/>
                    <a:pt x="28" y="163"/>
                  </a:cubicBezTo>
                  <a:lnTo>
                    <a:pt x="393" y="163"/>
                  </a:lnTo>
                  <a:cubicBezTo>
                    <a:pt x="410" y="163"/>
                    <a:pt x="423" y="150"/>
                    <a:pt x="423" y="136"/>
                  </a:cubicBezTo>
                  <a:lnTo>
                    <a:pt x="423" y="28"/>
                  </a:lnTo>
                  <a:cubicBezTo>
                    <a:pt x="423" y="11"/>
                    <a:pt x="410" y="1"/>
                    <a:pt x="3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2"/>
            <p:cNvSpPr/>
            <p:nvPr/>
          </p:nvSpPr>
          <p:spPr>
            <a:xfrm>
              <a:off x="4757785" y="4148142"/>
              <a:ext cx="80521" cy="54064"/>
            </a:xfrm>
            <a:custGeom>
              <a:rect b="b" l="l" r="r" t="t"/>
              <a:pathLst>
                <a:path extrusionOk="0" h="235" w="350">
                  <a:moveTo>
                    <a:pt x="234" y="58"/>
                  </a:moveTo>
                  <a:cubicBezTo>
                    <a:pt x="265" y="58"/>
                    <a:pt x="292" y="85"/>
                    <a:pt x="292" y="119"/>
                  </a:cubicBezTo>
                  <a:lnTo>
                    <a:pt x="292" y="180"/>
                  </a:lnTo>
                  <a:lnTo>
                    <a:pt x="55" y="180"/>
                  </a:lnTo>
                  <a:lnTo>
                    <a:pt x="55" y="119"/>
                  </a:lnTo>
                  <a:cubicBezTo>
                    <a:pt x="55" y="85"/>
                    <a:pt x="82" y="58"/>
                    <a:pt x="116" y="58"/>
                  </a:cubicBezTo>
                  <a:close/>
                  <a:moveTo>
                    <a:pt x="116" y="1"/>
                  </a:moveTo>
                  <a:cubicBezTo>
                    <a:pt x="52" y="1"/>
                    <a:pt x="1" y="55"/>
                    <a:pt x="1" y="119"/>
                  </a:cubicBezTo>
                  <a:lnTo>
                    <a:pt x="1" y="207"/>
                  </a:lnTo>
                  <a:cubicBezTo>
                    <a:pt x="1" y="224"/>
                    <a:pt x="11" y="234"/>
                    <a:pt x="28" y="234"/>
                  </a:cubicBezTo>
                  <a:lnTo>
                    <a:pt x="322" y="234"/>
                  </a:lnTo>
                  <a:cubicBezTo>
                    <a:pt x="336" y="234"/>
                    <a:pt x="349" y="224"/>
                    <a:pt x="349" y="207"/>
                  </a:cubicBezTo>
                  <a:lnTo>
                    <a:pt x="349" y="119"/>
                  </a:lnTo>
                  <a:cubicBezTo>
                    <a:pt x="349" y="55"/>
                    <a:pt x="298" y="1"/>
                    <a:pt x="2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4791374" y="4213479"/>
              <a:ext cx="13343" cy="134125"/>
            </a:xfrm>
            <a:custGeom>
              <a:rect b="b" l="l" r="r" t="t"/>
              <a:pathLst>
                <a:path extrusionOk="0" h="583" w="58">
                  <a:moveTo>
                    <a:pt x="27" y="1"/>
                  </a:moveTo>
                  <a:cubicBezTo>
                    <a:pt x="14" y="1"/>
                    <a:pt x="0" y="14"/>
                    <a:pt x="0" y="31"/>
                  </a:cubicBezTo>
                  <a:lnTo>
                    <a:pt x="0" y="555"/>
                  </a:lnTo>
                  <a:cubicBezTo>
                    <a:pt x="0" y="572"/>
                    <a:pt x="14" y="582"/>
                    <a:pt x="27" y="582"/>
                  </a:cubicBezTo>
                  <a:cubicBezTo>
                    <a:pt x="44" y="582"/>
                    <a:pt x="58" y="572"/>
                    <a:pt x="58" y="555"/>
                  </a:cubicBezTo>
                  <a:lnTo>
                    <a:pt x="58" y="31"/>
                  </a:lnTo>
                  <a:cubicBezTo>
                    <a:pt x="58" y="14"/>
                    <a:pt x="44" y="1"/>
                    <a:pt x="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4778950" y="4289808"/>
              <a:ext cx="37500" cy="29678"/>
            </a:xfrm>
            <a:custGeom>
              <a:rect b="b" l="l" r="r" t="t"/>
              <a:pathLst>
                <a:path extrusionOk="0" h="129" w="163">
                  <a:moveTo>
                    <a:pt x="31" y="0"/>
                  </a:moveTo>
                  <a:cubicBezTo>
                    <a:pt x="20" y="0"/>
                    <a:pt x="10" y="4"/>
                    <a:pt x="7" y="14"/>
                  </a:cubicBezTo>
                  <a:cubicBezTo>
                    <a:pt x="0" y="24"/>
                    <a:pt x="4" y="34"/>
                    <a:pt x="7" y="44"/>
                  </a:cubicBezTo>
                  <a:lnTo>
                    <a:pt x="61" y="115"/>
                  </a:lnTo>
                  <a:cubicBezTo>
                    <a:pt x="64" y="122"/>
                    <a:pt x="75" y="129"/>
                    <a:pt x="81" y="129"/>
                  </a:cubicBezTo>
                  <a:cubicBezTo>
                    <a:pt x="91" y="129"/>
                    <a:pt x="102" y="122"/>
                    <a:pt x="105" y="115"/>
                  </a:cubicBezTo>
                  <a:lnTo>
                    <a:pt x="156" y="44"/>
                  </a:lnTo>
                  <a:cubicBezTo>
                    <a:pt x="162" y="34"/>
                    <a:pt x="162" y="24"/>
                    <a:pt x="159" y="14"/>
                  </a:cubicBezTo>
                  <a:cubicBezTo>
                    <a:pt x="156" y="4"/>
                    <a:pt x="146" y="0"/>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42"/>
          <p:cNvSpPr/>
          <p:nvPr/>
        </p:nvSpPr>
        <p:spPr>
          <a:xfrm>
            <a:off x="635273" y="1398099"/>
            <a:ext cx="3540853" cy="464491"/>
          </a:xfrm>
          <a:custGeom>
            <a:rect b="b" l="l" r="r" t="t"/>
            <a:pathLst>
              <a:path extrusionOk="0" h="2019" w="15391">
                <a:moveTo>
                  <a:pt x="1" y="0"/>
                </a:moveTo>
                <a:lnTo>
                  <a:pt x="1" y="2019"/>
                </a:lnTo>
                <a:lnTo>
                  <a:pt x="14275" y="2019"/>
                </a:lnTo>
                <a:cubicBezTo>
                  <a:pt x="14890" y="2019"/>
                  <a:pt x="15390" y="1565"/>
                  <a:pt x="15390" y="1011"/>
                </a:cubicBezTo>
                <a:cubicBezTo>
                  <a:pt x="15390" y="453"/>
                  <a:pt x="14890" y="0"/>
                  <a:pt x="14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829672" y="1398099"/>
            <a:ext cx="392252" cy="464491"/>
          </a:xfrm>
          <a:custGeom>
            <a:rect b="b" l="l" r="r" t="t"/>
            <a:pathLst>
              <a:path extrusionOk="0" h="2019" w="1705">
                <a:moveTo>
                  <a:pt x="1" y="0"/>
                </a:moveTo>
                <a:lnTo>
                  <a:pt x="1" y="2019"/>
                </a:lnTo>
                <a:lnTo>
                  <a:pt x="1303" y="2019"/>
                </a:lnTo>
                <a:cubicBezTo>
                  <a:pt x="1553" y="1755"/>
                  <a:pt x="1705" y="1400"/>
                  <a:pt x="1705" y="1011"/>
                </a:cubicBezTo>
                <a:cubicBezTo>
                  <a:pt x="1705" y="619"/>
                  <a:pt x="1553" y="264"/>
                  <a:pt x="1303" y="0"/>
                </a:cubicBezTo>
                <a:close/>
              </a:path>
            </a:pathLst>
          </a:custGeom>
          <a:solidFill>
            <a:srgbClr val="FFFFFF">
              <a:alpha val="29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p:nvPr/>
        </p:nvSpPr>
        <p:spPr>
          <a:xfrm>
            <a:off x="457207" y="1292963"/>
            <a:ext cx="674536" cy="674536"/>
          </a:xfrm>
          <a:custGeom>
            <a:rect b="b" l="l" r="r" t="t"/>
            <a:pathLst>
              <a:path extrusionOk="0" h="2932" w="2932">
                <a:moveTo>
                  <a:pt x="1464" y="1"/>
                </a:moveTo>
                <a:cubicBezTo>
                  <a:pt x="656" y="1"/>
                  <a:pt x="1" y="657"/>
                  <a:pt x="1" y="1468"/>
                </a:cubicBezTo>
                <a:cubicBezTo>
                  <a:pt x="1" y="2276"/>
                  <a:pt x="656" y="2932"/>
                  <a:pt x="1464" y="2932"/>
                </a:cubicBezTo>
                <a:cubicBezTo>
                  <a:pt x="2276" y="2932"/>
                  <a:pt x="2932" y="2276"/>
                  <a:pt x="2932" y="1468"/>
                </a:cubicBezTo>
                <a:cubicBezTo>
                  <a:pt x="2932" y="657"/>
                  <a:pt x="2276" y="1"/>
                  <a:pt x="1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42"/>
          <p:cNvGrpSpPr/>
          <p:nvPr/>
        </p:nvGrpSpPr>
        <p:grpSpPr>
          <a:xfrm>
            <a:off x="668669" y="1464576"/>
            <a:ext cx="251611" cy="331507"/>
            <a:chOff x="4279889" y="1850673"/>
            <a:chExt cx="144248" cy="190030"/>
          </a:xfrm>
        </p:grpSpPr>
        <p:sp>
          <p:nvSpPr>
            <p:cNvPr id="623" name="Google Shape;623;p42"/>
            <p:cNvSpPr/>
            <p:nvPr/>
          </p:nvSpPr>
          <p:spPr>
            <a:xfrm>
              <a:off x="4382495" y="1999981"/>
              <a:ext cx="36119" cy="35199"/>
            </a:xfrm>
            <a:custGeom>
              <a:rect b="b" l="l" r="r" t="t"/>
              <a:pathLst>
                <a:path extrusionOk="0" h="153" w="157">
                  <a:moveTo>
                    <a:pt x="1" y="1"/>
                  </a:moveTo>
                  <a:lnTo>
                    <a:pt x="1" y="153"/>
                  </a:lnTo>
                  <a:lnTo>
                    <a:pt x="1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2"/>
            <p:cNvSpPr/>
            <p:nvPr/>
          </p:nvSpPr>
          <p:spPr>
            <a:xfrm>
              <a:off x="4279889" y="1850673"/>
              <a:ext cx="144248" cy="190030"/>
            </a:xfrm>
            <a:custGeom>
              <a:rect b="b" l="l" r="r" t="t"/>
              <a:pathLst>
                <a:path extrusionOk="0" h="826" w="627">
                  <a:moveTo>
                    <a:pt x="488" y="105"/>
                  </a:moveTo>
                  <a:cubicBezTo>
                    <a:pt x="501" y="105"/>
                    <a:pt x="511" y="115"/>
                    <a:pt x="511" y="129"/>
                  </a:cubicBezTo>
                  <a:cubicBezTo>
                    <a:pt x="511" y="139"/>
                    <a:pt x="501" y="149"/>
                    <a:pt x="488" y="149"/>
                  </a:cubicBezTo>
                  <a:lnTo>
                    <a:pt x="139" y="149"/>
                  </a:lnTo>
                  <a:cubicBezTo>
                    <a:pt x="129" y="149"/>
                    <a:pt x="119" y="139"/>
                    <a:pt x="119" y="129"/>
                  </a:cubicBezTo>
                  <a:cubicBezTo>
                    <a:pt x="119" y="115"/>
                    <a:pt x="129" y="105"/>
                    <a:pt x="139" y="105"/>
                  </a:cubicBezTo>
                  <a:close/>
                  <a:moveTo>
                    <a:pt x="488" y="288"/>
                  </a:moveTo>
                  <a:cubicBezTo>
                    <a:pt x="501" y="288"/>
                    <a:pt x="511" y="298"/>
                    <a:pt x="511" y="312"/>
                  </a:cubicBezTo>
                  <a:cubicBezTo>
                    <a:pt x="511" y="322"/>
                    <a:pt x="501" y="332"/>
                    <a:pt x="488" y="332"/>
                  </a:cubicBezTo>
                  <a:lnTo>
                    <a:pt x="139" y="332"/>
                  </a:lnTo>
                  <a:cubicBezTo>
                    <a:pt x="129" y="332"/>
                    <a:pt x="119" y="322"/>
                    <a:pt x="119" y="312"/>
                  </a:cubicBezTo>
                  <a:cubicBezTo>
                    <a:pt x="119" y="298"/>
                    <a:pt x="129" y="288"/>
                    <a:pt x="139" y="288"/>
                  </a:cubicBezTo>
                  <a:close/>
                  <a:moveTo>
                    <a:pt x="488" y="470"/>
                  </a:moveTo>
                  <a:cubicBezTo>
                    <a:pt x="498" y="470"/>
                    <a:pt x="508" y="481"/>
                    <a:pt x="508" y="494"/>
                  </a:cubicBezTo>
                  <a:cubicBezTo>
                    <a:pt x="508" y="508"/>
                    <a:pt x="498" y="518"/>
                    <a:pt x="488" y="518"/>
                  </a:cubicBezTo>
                  <a:lnTo>
                    <a:pt x="139" y="514"/>
                  </a:lnTo>
                  <a:cubicBezTo>
                    <a:pt x="129" y="514"/>
                    <a:pt x="119" y="504"/>
                    <a:pt x="119" y="494"/>
                  </a:cubicBezTo>
                  <a:cubicBezTo>
                    <a:pt x="119" y="481"/>
                    <a:pt x="126" y="470"/>
                    <a:pt x="139" y="470"/>
                  </a:cubicBezTo>
                  <a:close/>
                  <a:moveTo>
                    <a:pt x="38" y="0"/>
                  </a:moveTo>
                  <a:cubicBezTo>
                    <a:pt x="18" y="0"/>
                    <a:pt x="1" y="17"/>
                    <a:pt x="1" y="38"/>
                  </a:cubicBezTo>
                  <a:lnTo>
                    <a:pt x="1" y="788"/>
                  </a:lnTo>
                  <a:cubicBezTo>
                    <a:pt x="1" y="808"/>
                    <a:pt x="18" y="825"/>
                    <a:pt x="38" y="825"/>
                  </a:cubicBezTo>
                  <a:lnTo>
                    <a:pt x="403" y="825"/>
                  </a:lnTo>
                  <a:lnTo>
                    <a:pt x="403" y="626"/>
                  </a:lnTo>
                  <a:cubicBezTo>
                    <a:pt x="403" y="616"/>
                    <a:pt x="413" y="606"/>
                    <a:pt x="423" y="606"/>
                  </a:cubicBezTo>
                  <a:lnTo>
                    <a:pt x="626" y="606"/>
                  </a:lnTo>
                  <a:lnTo>
                    <a:pt x="626" y="38"/>
                  </a:lnTo>
                  <a:cubicBezTo>
                    <a:pt x="626" y="17"/>
                    <a:pt x="609" y="0"/>
                    <a:pt x="5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42"/>
          <p:cNvSpPr/>
          <p:nvPr/>
        </p:nvSpPr>
        <p:spPr>
          <a:xfrm>
            <a:off x="111225" y="4083825"/>
            <a:ext cx="4596600" cy="815100"/>
          </a:xfrm>
          <a:prstGeom prst="rect">
            <a:avLst/>
          </a:prstGeom>
          <a:noFill/>
          <a:ln>
            <a:noFill/>
          </a:ln>
        </p:spPr>
        <p:txBody>
          <a:bodyPr anchorCtr="0" anchor="ctr" bIns="91425" lIns="91425" spcFirstLastPara="1" rIns="91425" wrap="square" tIns="91425">
            <a:noAutofit/>
          </a:bodyPr>
          <a:lstStyle/>
          <a:p>
            <a:pPr indent="0" lvl="0" marL="304800" marR="304800" rtl="0" algn="l">
              <a:lnSpc>
                <a:spcPct val="115000"/>
              </a:lnSpc>
              <a:spcBef>
                <a:spcPts val="600"/>
              </a:spcBef>
              <a:spcAft>
                <a:spcPts val="0"/>
              </a:spcAft>
              <a:buClr>
                <a:schemeClr val="dk1"/>
              </a:buClr>
              <a:buSzPts val="1100"/>
              <a:buFont typeface="Arial"/>
              <a:buNone/>
            </a:pPr>
            <a:r>
              <a:rPr lang="es" sz="1200">
                <a:solidFill>
                  <a:schemeClr val="dk1"/>
                </a:solidFill>
              </a:rPr>
              <a:t>The creators did not set out to develop a rigid </a:t>
            </a:r>
            <a:r>
              <a:rPr lang="es" sz="1200" u="sng">
                <a:solidFill>
                  <a:schemeClr val="dk1"/>
                </a:solidFill>
                <a:hlinkClick r:id="rId3">
                  <a:extLst>
                    <a:ext uri="{A12FA001-AC4F-418D-AE19-62706E023703}">
                      <ahyp:hlinkClr val="tx"/>
                    </a:ext>
                  </a:extLst>
                </a:hlinkClick>
              </a:rPr>
              <a:t>framework</a:t>
            </a:r>
            <a:r>
              <a:rPr lang="es" sz="1200">
                <a:solidFill>
                  <a:schemeClr val="dk1"/>
                </a:solidFill>
              </a:rPr>
              <a:t> or methodology. Instead, they created a philosophical mindset for software development.</a:t>
            </a:r>
            <a:endParaRPr sz="1100">
              <a:solidFill>
                <a:schemeClr val="dk1"/>
              </a:solidFill>
            </a:endParaRPr>
          </a:p>
          <a:p>
            <a:pPr indent="0" lvl="0" marL="0" rtl="0" algn="l">
              <a:spcBef>
                <a:spcPts val="1200"/>
              </a:spcBef>
              <a:spcAft>
                <a:spcPts val="0"/>
              </a:spcAft>
              <a:buNone/>
            </a:pPr>
            <a:r>
              <a:t/>
            </a:r>
            <a:endParaRPr sz="1200">
              <a:solidFill>
                <a:schemeClr val="dk1"/>
              </a:solidFill>
            </a:endParaRPr>
          </a:p>
        </p:txBody>
      </p:sp>
      <p:sp>
        <p:nvSpPr>
          <p:cNvPr id="626" name="Google Shape;626;p42"/>
          <p:cNvSpPr/>
          <p:nvPr/>
        </p:nvSpPr>
        <p:spPr>
          <a:xfrm>
            <a:off x="4365400" y="1422963"/>
            <a:ext cx="4596600" cy="6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highlight>
                  <a:srgbClr val="FFFFFF"/>
                </a:highlight>
              </a:rPr>
              <a:t>The Agile Manifesto is a document that identifies four key values and 12 principles that its authors believe software developers should use to guide their work.</a:t>
            </a:r>
            <a:endParaRPr sz="1200">
              <a:solidFill>
                <a:schemeClr val="dk1"/>
              </a:solidFill>
              <a:latin typeface="Roboto"/>
              <a:ea typeface="Roboto"/>
              <a:cs typeface="Roboto"/>
              <a:sym typeface="Roboto"/>
            </a:endParaRPr>
          </a:p>
          <a:p>
            <a:pPr indent="0" lvl="0" marL="12700" rtl="0" algn="r">
              <a:spcBef>
                <a:spcPts val="0"/>
              </a:spcBef>
              <a:spcAft>
                <a:spcPts val="0"/>
              </a:spcAft>
              <a:buNone/>
            </a:pPr>
            <a:r>
              <a:t/>
            </a:r>
            <a:endParaRPr sz="1200">
              <a:solidFill>
                <a:schemeClr val="dk1"/>
              </a:solidFill>
              <a:latin typeface="Roboto"/>
              <a:ea typeface="Roboto"/>
              <a:cs typeface="Roboto"/>
              <a:sym typeface="Roboto"/>
            </a:endParaRPr>
          </a:p>
        </p:txBody>
      </p:sp>
      <p:sp>
        <p:nvSpPr>
          <p:cNvPr id="627" name="Google Shape;627;p42"/>
          <p:cNvSpPr/>
          <p:nvPr/>
        </p:nvSpPr>
        <p:spPr>
          <a:xfrm>
            <a:off x="457200" y="2160438"/>
            <a:ext cx="4261500" cy="77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1"/>
                </a:solidFill>
                <a:highlight>
                  <a:srgbClr val="FFFFFF"/>
                </a:highlight>
              </a:rPr>
              <a:t>It was produced by 17 developers during an outing on Feb. 11-13, 2001, at The Lodge at Snowbird ski resort in Utah. </a:t>
            </a:r>
            <a:r>
              <a:rPr lang="es" sz="1200">
                <a:solidFill>
                  <a:schemeClr val="dk1"/>
                </a:solidFill>
              </a:rPr>
              <a:t>The group named themselves “The Agile Alliance”</a:t>
            </a:r>
            <a:endParaRPr sz="1200">
              <a:solidFill>
                <a:schemeClr val="dk1"/>
              </a:solidFill>
            </a:endParaRPr>
          </a:p>
        </p:txBody>
      </p:sp>
      <p:sp>
        <p:nvSpPr>
          <p:cNvPr id="628" name="Google Shape;628;p42"/>
          <p:cNvSpPr/>
          <p:nvPr/>
        </p:nvSpPr>
        <p:spPr>
          <a:xfrm>
            <a:off x="4426800" y="3223126"/>
            <a:ext cx="4261500" cy="46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1"/>
                </a:solidFill>
              </a:rPr>
              <a:t>An increasing need for an alternative to documentation-driven and heavyweight software development processes.</a:t>
            </a:r>
            <a:endParaRPr sz="1200">
              <a:solidFill>
                <a:schemeClr val="dk1"/>
              </a:solidFill>
            </a:endParaRPr>
          </a:p>
        </p:txBody>
      </p:sp>
      <p:sp>
        <p:nvSpPr>
          <p:cNvPr id="629" name="Google Shape;629;p42"/>
          <p:cNvSpPr txBox="1"/>
          <p:nvPr/>
        </p:nvSpPr>
        <p:spPr>
          <a:xfrm>
            <a:off x="1595338" y="3304138"/>
            <a:ext cx="1670400" cy="33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lt1"/>
                </a:solidFill>
                <a:latin typeface="Roboto"/>
                <a:ea typeface="Roboto"/>
                <a:cs typeface="Roboto"/>
                <a:sym typeface="Roboto"/>
              </a:rPr>
              <a:t>The purpose</a:t>
            </a:r>
            <a:endParaRPr b="1" sz="1700">
              <a:solidFill>
                <a:schemeClr val="lt1"/>
              </a:solidFill>
              <a:latin typeface="Roboto"/>
              <a:ea typeface="Roboto"/>
              <a:cs typeface="Roboto"/>
              <a:sym typeface="Roboto"/>
            </a:endParaRPr>
          </a:p>
        </p:txBody>
      </p:sp>
      <p:sp>
        <p:nvSpPr>
          <p:cNvPr id="630" name="Google Shape;630;p42"/>
          <p:cNvSpPr txBox="1"/>
          <p:nvPr/>
        </p:nvSpPr>
        <p:spPr>
          <a:xfrm>
            <a:off x="1711463" y="1464575"/>
            <a:ext cx="1670400" cy="33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lt1"/>
                </a:solidFill>
                <a:latin typeface="Roboto"/>
                <a:ea typeface="Roboto"/>
                <a:cs typeface="Roboto"/>
                <a:sym typeface="Roboto"/>
              </a:rPr>
              <a:t>What is it? </a:t>
            </a:r>
            <a:endParaRPr b="1" sz="1700">
              <a:solidFill>
                <a:schemeClr val="lt1"/>
              </a:solidFill>
              <a:latin typeface="Roboto"/>
              <a:ea typeface="Roboto"/>
              <a:cs typeface="Roboto"/>
              <a:sym typeface="Roboto"/>
            </a:endParaRPr>
          </a:p>
        </p:txBody>
      </p:sp>
      <p:sp>
        <p:nvSpPr>
          <p:cNvPr id="631" name="Google Shape;631;p42"/>
          <p:cNvSpPr txBox="1"/>
          <p:nvPr/>
        </p:nvSpPr>
        <p:spPr>
          <a:xfrm>
            <a:off x="5722338" y="4149750"/>
            <a:ext cx="1670400" cy="33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lt1"/>
                </a:solidFill>
                <a:latin typeface="Roboto"/>
                <a:ea typeface="Roboto"/>
                <a:cs typeface="Roboto"/>
                <a:sym typeface="Roboto"/>
              </a:rPr>
              <a:t>It’s a mentality</a:t>
            </a:r>
            <a:endParaRPr b="1" sz="1700">
              <a:solidFill>
                <a:schemeClr val="lt1"/>
              </a:solidFill>
              <a:latin typeface="Roboto"/>
              <a:ea typeface="Roboto"/>
              <a:cs typeface="Roboto"/>
              <a:sym typeface="Roboto"/>
            </a:endParaRPr>
          </a:p>
        </p:txBody>
      </p:sp>
      <p:sp>
        <p:nvSpPr>
          <p:cNvPr id="632" name="Google Shape;632;p42"/>
          <p:cNvSpPr txBox="1"/>
          <p:nvPr/>
        </p:nvSpPr>
        <p:spPr>
          <a:xfrm>
            <a:off x="5684775" y="2429288"/>
            <a:ext cx="1670400" cy="33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lt1"/>
                </a:solidFill>
                <a:latin typeface="Roboto"/>
                <a:ea typeface="Roboto"/>
                <a:cs typeface="Roboto"/>
                <a:sym typeface="Roboto"/>
              </a:rPr>
              <a:t>The history</a:t>
            </a:r>
            <a:endParaRPr b="1" sz="1700">
              <a:solidFill>
                <a:schemeClr val="l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3"/>
          <p:cNvSpPr txBox="1"/>
          <p:nvPr>
            <p:ph type="title"/>
          </p:nvPr>
        </p:nvSpPr>
        <p:spPr>
          <a:xfrm>
            <a:off x="81025" y="209400"/>
            <a:ext cx="6285300" cy="674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s"/>
              <a:t>The Agile Alliance and Manifesto :</a:t>
            </a:r>
            <a:endParaRPr/>
          </a:p>
          <a:p>
            <a:pPr indent="0" lvl="0" marL="0" rtl="0" algn="ctr">
              <a:lnSpc>
                <a:spcPct val="90000"/>
              </a:lnSpc>
              <a:spcBef>
                <a:spcPts val="0"/>
              </a:spcBef>
              <a:spcAft>
                <a:spcPts val="0"/>
              </a:spcAft>
              <a:buNone/>
            </a:pPr>
            <a:r>
              <a:t/>
            </a:r>
            <a:endParaRPr/>
          </a:p>
        </p:txBody>
      </p:sp>
      <p:pic>
        <p:nvPicPr>
          <p:cNvPr id="638" name="Google Shape;638;p43"/>
          <p:cNvPicPr preferRelativeResize="0"/>
          <p:nvPr/>
        </p:nvPicPr>
        <p:blipFill>
          <a:blip r:embed="rId3">
            <a:alphaModFix/>
          </a:blip>
          <a:stretch>
            <a:fillRect/>
          </a:stretch>
        </p:blipFill>
        <p:spPr>
          <a:xfrm>
            <a:off x="81025" y="633450"/>
            <a:ext cx="4669099" cy="4429851"/>
          </a:xfrm>
          <a:prstGeom prst="rect">
            <a:avLst/>
          </a:prstGeom>
          <a:noFill/>
          <a:ln>
            <a:noFill/>
          </a:ln>
        </p:spPr>
      </p:pic>
      <p:pic>
        <p:nvPicPr>
          <p:cNvPr id="639" name="Google Shape;639;p43"/>
          <p:cNvPicPr preferRelativeResize="0"/>
          <p:nvPr/>
        </p:nvPicPr>
        <p:blipFill rotWithShape="1">
          <a:blip r:embed="rId4">
            <a:alphaModFix/>
          </a:blip>
          <a:srcRect b="0" l="0" r="24437" t="0"/>
          <a:stretch/>
        </p:blipFill>
        <p:spPr>
          <a:xfrm>
            <a:off x="4806000" y="90525"/>
            <a:ext cx="4168200" cy="2511100"/>
          </a:xfrm>
          <a:prstGeom prst="rect">
            <a:avLst/>
          </a:prstGeom>
          <a:noFill/>
          <a:ln>
            <a:noFill/>
          </a:ln>
        </p:spPr>
      </p:pic>
      <p:sp>
        <p:nvSpPr>
          <p:cNvPr id="640" name="Google Shape;640;p43"/>
          <p:cNvSpPr txBox="1"/>
          <p:nvPr/>
        </p:nvSpPr>
        <p:spPr>
          <a:xfrm>
            <a:off x="4806000" y="2770900"/>
            <a:ext cx="4396800" cy="20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100">
                <a:solidFill>
                  <a:srgbClr val="434343"/>
                </a:solidFill>
                <a:latin typeface="Roboto"/>
                <a:ea typeface="Roboto"/>
                <a:cs typeface="Roboto"/>
                <a:sym typeface="Roboto"/>
              </a:rPr>
              <a:t>Kent Beck - Known for creating Extreme Programming, one of the first Agile methodologies.</a:t>
            </a:r>
            <a:br>
              <a:rPr lang="es" sz="1100">
                <a:solidFill>
                  <a:srgbClr val="434343"/>
                </a:solidFill>
                <a:latin typeface="Roboto"/>
                <a:ea typeface="Roboto"/>
                <a:cs typeface="Roboto"/>
                <a:sym typeface="Roboto"/>
              </a:rPr>
            </a:br>
            <a:endParaRPr sz="1100">
              <a:solidFill>
                <a:srgbClr val="434343"/>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s" sz="1100">
                <a:solidFill>
                  <a:srgbClr val="434343"/>
                </a:solidFill>
                <a:latin typeface="Roboto"/>
                <a:ea typeface="Roboto"/>
                <a:cs typeface="Roboto"/>
                <a:sym typeface="Roboto"/>
              </a:rPr>
              <a:t>Ken Schwaber - Co-creator of Scrum, another foundational Agile methodology.</a:t>
            </a:r>
            <a:br>
              <a:rPr lang="es" sz="1100">
                <a:solidFill>
                  <a:srgbClr val="434343"/>
                </a:solidFill>
                <a:latin typeface="Roboto"/>
                <a:ea typeface="Roboto"/>
                <a:cs typeface="Roboto"/>
                <a:sym typeface="Roboto"/>
              </a:rPr>
            </a:br>
            <a:endParaRPr sz="1100">
              <a:solidFill>
                <a:srgbClr val="434343"/>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s" sz="1100">
                <a:solidFill>
                  <a:srgbClr val="434343"/>
                </a:solidFill>
                <a:latin typeface="Roboto"/>
                <a:ea typeface="Roboto"/>
                <a:cs typeface="Roboto"/>
                <a:sym typeface="Roboto"/>
              </a:rPr>
              <a:t>Jeff Sutherland - Also a co-creator of Scrum, instrumental in its development and widespread adoption.</a:t>
            </a:r>
            <a:br>
              <a:rPr lang="es" sz="1100">
                <a:solidFill>
                  <a:srgbClr val="434343"/>
                </a:solidFill>
                <a:latin typeface="Roboto"/>
                <a:ea typeface="Roboto"/>
                <a:cs typeface="Roboto"/>
                <a:sym typeface="Roboto"/>
              </a:rPr>
            </a:br>
            <a:endParaRPr sz="1100">
              <a:solidFill>
                <a:srgbClr val="434343"/>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s" sz="1100">
                <a:solidFill>
                  <a:srgbClr val="434343"/>
                </a:solidFill>
                <a:latin typeface="Roboto"/>
                <a:ea typeface="Roboto"/>
                <a:cs typeface="Roboto"/>
                <a:sym typeface="Roboto"/>
              </a:rPr>
              <a:t>Ward Cunningham - Inventor of the wiki, contributing significantly to the way Agile teams communicate and collaborate</a:t>
            </a:r>
            <a:endParaRPr sz="1100">
              <a:solidFill>
                <a:srgbClr val="434343"/>
              </a:solidFill>
              <a:latin typeface="Roboto"/>
              <a:ea typeface="Roboto"/>
              <a:cs typeface="Roboto"/>
              <a:sym typeface="Roboto"/>
            </a:endParaRPr>
          </a:p>
          <a:p>
            <a:pPr indent="0" lvl="0" marL="0" rtl="0" algn="l">
              <a:spcBef>
                <a:spcPts val="0"/>
              </a:spcBef>
              <a:spcAft>
                <a:spcPts val="0"/>
              </a:spcAft>
              <a:buNone/>
            </a:pPr>
            <a:r>
              <a:t/>
            </a:r>
            <a:endParaRPr sz="1100">
              <a:solidFill>
                <a:srgbClr val="434343"/>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4"/>
          <p:cNvSpPr txBox="1"/>
          <p:nvPr>
            <p:ph type="title"/>
          </p:nvPr>
        </p:nvSpPr>
        <p:spPr>
          <a:xfrm>
            <a:off x="152400" y="293600"/>
            <a:ext cx="6836700" cy="4812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s"/>
              <a:t>The FOUR Agile Values:</a:t>
            </a:r>
            <a:endParaRPr/>
          </a:p>
        </p:txBody>
      </p:sp>
      <p:pic>
        <p:nvPicPr>
          <p:cNvPr id="646" name="Google Shape;646;p44"/>
          <p:cNvPicPr preferRelativeResize="0"/>
          <p:nvPr/>
        </p:nvPicPr>
        <p:blipFill>
          <a:blip r:embed="rId3">
            <a:alphaModFix/>
          </a:blip>
          <a:stretch>
            <a:fillRect/>
          </a:stretch>
        </p:blipFill>
        <p:spPr>
          <a:xfrm>
            <a:off x="152400" y="927200"/>
            <a:ext cx="1999200" cy="2460556"/>
          </a:xfrm>
          <a:prstGeom prst="rect">
            <a:avLst/>
          </a:prstGeom>
          <a:noFill/>
          <a:ln>
            <a:noFill/>
          </a:ln>
        </p:spPr>
      </p:pic>
      <p:sp>
        <p:nvSpPr>
          <p:cNvPr id="647" name="Google Shape;647;p44"/>
          <p:cNvSpPr txBox="1"/>
          <p:nvPr/>
        </p:nvSpPr>
        <p:spPr>
          <a:xfrm>
            <a:off x="294000" y="3492500"/>
            <a:ext cx="1999200" cy="8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Agile emphasizes the importance of people and collaboration in software development. </a:t>
            </a:r>
            <a:endParaRPr sz="1200">
              <a:solidFill>
                <a:srgbClr val="434343"/>
              </a:solidFill>
            </a:endParaRPr>
          </a:p>
        </p:txBody>
      </p:sp>
      <p:pic>
        <p:nvPicPr>
          <p:cNvPr id="648" name="Google Shape;648;p44"/>
          <p:cNvPicPr preferRelativeResize="0"/>
          <p:nvPr/>
        </p:nvPicPr>
        <p:blipFill>
          <a:blip r:embed="rId4">
            <a:alphaModFix/>
          </a:blip>
          <a:stretch>
            <a:fillRect/>
          </a:stretch>
        </p:blipFill>
        <p:spPr>
          <a:xfrm>
            <a:off x="2478687" y="903375"/>
            <a:ext cx="1999200" cy="2460550"/>
          </a:xfrm>
          <a:prstGeom prst="rect">
            <a:avLst/>
          </a:prstGeom>
          <a:noFill/>
          <a:ln>
            <a:noFill/>
          </a:ln>
        </p:spPr>
      </p:pic>
      <p:sp>
        <p:nvSpPr>
          <p:cNvPr id="649" name="Google Shape;649;p44"/>
          <p:cNvSpPr txBox="1"/>
          <p:nvPr/>
        </p:nvSpPr>
        <p:spPr>
          <a:xfrm>
            <a:off x="2478688" y="3492500"/>
            <a:ext cx="1999200" cy="9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It's more about getting results quickly than writing lots of paperwork. </a:t>
            </a:r>
            <a:endParaRPr sz="1200">
              <a:solidFill>
                <a:srgbClr val="434343"/>
              </a:solidFill>
            </a:endParaRPr>
          </a:p>
        </p:txBody>
      </p:sp>
      <p:pic>
        <p:nvPicPr>
          <p:cNvPr id="650" name="Google Shape;650;p44"/>
          <p:cNvPicPr preferRelativeResize="0"/>
          <p:nvPr/>
        </p:nvPicPr>
        <p:blipFill>
          <a:blip r:embed="rId5">
            <a:alphaModFix/>
          </a:blip>
          <a:stretch>
            <a:fillRect/>
          </a:stretch>
        </p:blipFill>
        <p:spPr>
          <a:xfrm>
            <a:off x="4804975" y="927200"/>
            <a:ext cx="1999200" cy="2460550"/>
          </a:xfrm>
          <a:prstGeom prst="rect">
            <a:avLst/>
          </a:prstGeom>
          <a:noFill/>
          <a:ln>
            <a:noFill/>
          </a:ln>
        </p:spPr>
      </p:pic>
      <p:pic>
        <p:nvPicPr>
          <p:cNvPr id="651" name="Google Shape;651;p44"/>
          <p:cNvPicPr preferRelativeResize="0"/>
          <p:nvPr/>
        </p:nvPicPr>
        <p:blipFill>
          <a:blip r:embed="rId6">
            <a:alphaModFix/>
          </a:blip>
          <a:stretch>
            <a:fillRect/>
          </a:stretch>
        </p:blipFill>
        <p:spPr>
          <a:xfrm>
            <a:off x="6989100" y="903375"/>
            <a:ext cx="1999200" cy="2460550"/>
          </a:xfrm>
          <a:prstGeom prst="rect">
            <a:avLst/>
          </a:prstGeom>
          <a:noFill/>
          <a:ln>
            <a:noFill/>
          </a:ln>
        </p:spPr>
      </p:pic>
      <p:sp>
        <p:nvSpPr>
          <p:cNvPr id="652" name="Google Shape;652;p44"/>
          <p:cNvSpPr txBox="1"/>
          <p:nvPr/>
        </p:nvSpPr>
        <p:spPr>
          <a:xfrm>
            <a:off x="4804975" y="3492500"/>
            <a:ext cx="1999200" cy="11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By involving customers in every stage of the project, teams can ensure that the final product meets their requirements..</a:t>
            </a:r>
            <a:endParaRPr sz="1200">
              <a:solidFill>
                <a:srgbClr val="434343"/>
              </a:solidFill>
            </a:endParaRPr>
          </a:p>
        </p:txBody>
      </p:sp>
      <p:sp>
        <p:nvSpPr>
          <p:cNvPr id="653" name="Google Shape;653;p44"/>
          <p:cNvSpPr txBox="1"/>
          <p:nvPr/>
        </p:nvSpPr>
        <p:spPr>
          <a:xfrm>
            <a:off x="6989100" y="3492500"/>
            <a:ext cx="1854000" cy="9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Teams should be flexible and adaptive, responding quickly to changing requirements and priorities to deliver.</a:t>
            </a:r>
            <a:endParaRPr sz="12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1106125"/>
            <a:ext cx="8520600" cy="1963500"/>
          </a:xfrm>
          <a:prstGeom prst="rect">
            <a:avLst/>
          </a:prstGeom>
          <a:solidFill>
            <a:schemeClr val="accent1"/>
          </a:solidFill>
        </p:spPr>
        <p:txBody>
          <a:bodyPr anchorCtr="0" anchor="b"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88" name="Google Shape;88;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900">
                <a:solidFill>
                  <a:schemeClr val="dk1"/>
                </a:solidFill>
              </a:rPr>
              <a:t>Introduction to Agile</a:t>
            </a:r>
            <a:endParaRPr sz="2900">
              <a:solidFill>
                <a:schemeClr val="dk1"/>
              </a:solidFill>
            </a:endParaRPr>
          </a:p>
          <a:p>
            <a:pPr indent="0" lvl="0" marL="457200" rtl="0" algn="l">
              <a:spcBef>
                <a:spcPts val="1600"/>
              </a:spcBef>
              <a:spcAft>
                <a:spcPts val="0"/>
              </a:spcAft>
              <a:buNone/>
            </a:pPr>
            <a:r>
              <a:t/>
            </a:r>
            <a:endParaRPr sz="1200">
              <a:solidFill>
                <a:srgbClr val="0D0D0D"/>
              </a:solidFill>
              <a:highlight>
                <a:srgbClr val="FFFFFF"/>
              </a:highlight>
            </a:endParaRPr>
          </a:p>
          <a:p>
            <a:pPr indent="0" lvl="0" marL="0" rtl="0" algn="ctr">
              <a:spcBef>
                <a:spcPts val="1200"/>
              </a:spcBef>
              <a:spcAft>
                <a:spcPts val="1600"/>
              </a:spcAft>
              <a:buNone/>
            </a:pPr>
            <a:r>
              <a:t/>
            </a:r>
            <a:endParaRPr sz="14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5"/>
          <p:cNvSpPr txBox="1"/>
          <p:nvPr>
            <p:ph type="title"/>
          </p:nvPr>
        </p:nvSpPr>
        <p:spPr>
          <a:xfrm>
            <a:off x="174500" y="1422875"/>
            <a:ext cx="2894700" cy="21753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s"/>
              <a:t>Now let’s </a:t>
            </a:r>
            <a:br>
              <a:rPr lang="es"/>
            </a:br>
            <a:r>
              <a:rPr lang="es"/>
              <a:t>talk about </a:t>
            </a:r>
            <a:br>
              <a:rPr lang="es"/>
            </a:br>
            <a:r>
              <a:rPr lang="es"/>
              <a:t>the </a:t>
            </a:r>
            <a:br>
              <a:rPr lang="es"/>
            </a:br>
            <a:r>
              <a:rPr lang="es"/>
              <a:t>12 principles:</a:t>
            </a:r>
            <a:endParaRPr/>
          </a:p>
        </p:txBody>
      </p:sp>
      <p:pic>
        <p:nvPicPr>
          <p:cNvPr id="659" name="Google Shape;659;p45"/>
          <p:cNvPicPr preferRelativeResize="0"/>
          <p:nvPr/>
        </p:nvPicPr>
        <p:blipFill rotWithShape="1">
          <a:blip r:embed="rId3">
            <a:alphaModFix/>
          </a:blip>
          <a:srcRect b="0" l="0" r="0" t="2018"/>
          <a:stretch/>
        </p:blipFill>
        <p:spPr>
          <a:xfrm>
            <a:off x="2625400" y="65850"/>
            <a:ext cx="6518600" cy="5002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6"/>
          <p:cNvSpPr txBox="1"/>
          <p:nvPr>
            <p:ph type="title"/>
          </p:nvPr>
        </p:nvSpPr>
        <p:spPr>
          <a:xfrm>
            <a:off x="143775" y="152400"/>
            <a:ext cx="8869200" cy="4929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s"/>
              <a:t>Some stats about the Adoption of Agile by various companies:</a:t>
            </a:r>
            <a:endParaRPr/>
          </a:p>
        </p:txBody>
      </p:sp>
      <p:pic>
        <p:nvPicPr>
          <p:cNvPr id="665" name="Google Shape;665;p46"/>
          <p:cNvPicPr preferRelativeResize="0"/>
          <p:nvPr/>
        </p:nvPicPr>
        <p:blipFill>
          <a:blip r:embed="rId3">
            <a:alphaModFix/>
          </a:blip>
          <a:stretch>
            <a:fillRect/>
          </a:stretch>
        </p:blipFill>
        <p:spPr>
          <a:xfrm>
            <a:off x="143775" y="941025"/>
            <a:ext cx="5319173" cy="2746075"/>
          </a:xfrm>
          <a:prstGeom prst="rect">
            <a:avLst/>
          </a:prstGeom>
          <a:noFill/>
          <a:ln>
            <a:noFill/>
          </a:ln>
        </p:spPr>
      </p:pic>
      <p:pic>
        <p:nvPicPr>
          <p:cNvPr id="666" name="Google Shape;666;p46"/>
          <p:cNvPicPr preferRelativeResize="0"/>
          <p:nvPr/>
        </p:nvPicPr>
        <p:blipFill>
          <a:blip r:embed="rId4">
            <a:alphaModFix/>
          </a:blip>
          <a:stretch>
            <a:fillRect/>
          </a:stretch>
        </p:blipFill>
        <p:spPr>
          <a:xfrm>
            <a:off x="4322100" y="2898275"/>
            <a:ext cx="4690875" cy="1999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7"/>
          <p:cNvSpPr txBox="1"/>
          <p:nvPr>
            <p:ph type="title"/>
          </p:nvPr>
        </p:nvSpPr>
        <p:spPr>
          <a:xfrm>
            <a:off x="311700" y="1106125"/>
            <a:ext cx="8520600" cy="1963500"/>
          </a:xfrm>
          <a:prstGeom prst="rect">
            <a:avLst/>
          </a:prstGeom>
          <a:solidFill>
            <a:srgbClr val="B0DB58"/>
          </a:solidFill>
        </p:spPr>
        <p:txBody>
          <a:bodyPr anchorCtr="0" anchor="b"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672" name="Google Shape;672;p4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2900">
                <a:solidFill>
                  <a:schemeClr val="dk1"/>
                </a:solidFill>
              </a:rPr>
              <a:t>Implementation Strategies </a:t>
            </a:r>
            <a:endParaRPr sz="1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48"/>
          <p:cNvSpPr/>
          <p:nvPr/>
        </p:nvSpPr>
        <p:spPr>
          <a:xfrm flipH="1" rot="10800000">
            <a:off x="189025" y="963725"/>
            <a:ext cx="635100" cy="3697200"/>
          </a:xfrm>
          <a:prstGeom prst="round2DiagRect">
            <a:avLst>
              <a:gd fmla="val 48326" name="adj1"/>
              <a:gd fmla="val 4506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8"/>
          <p:cNvSpPr txBox="1"/>
          <p:nvPr>
            <p:ph type="title"/>
          </p:nvPr>
        </p:nvSpPr>
        <p:spPr>
          <a:xfrm>
            <a:off x="1612875" y="336350"/>
            <a:ext cx="6343500" cy="5259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s"/>
              <a:t>Implementing Agile Strategies:</a:t>
            </a:r>
            <a:endParaRPr/>
          </a:p>
          <a:p>
            <a:pPr indent="0" lvl="0" marL="0" rtl="0" algn="ctr">
              <a:lnSpc>
                <a:spcPct val="90000"/>
              </a:lnSpc>
              <a:spcBef>
                <a:spcPts val="0"/>
              </a:spcBef>
              <a:spcAft>
                <a:spcPts val="0"/>
              </a:spcAft>
              <a:buClr>
                <a:schemeClr val="dk1"/>
              </a:buClr>
              <a:buSzPts val="1100"/>
              <a:buFont typeface="Arial"/>
              <a:buNone/>
            </a:pPr>
            <a:r>
              <a:t/>
            </a:r>
            <a:endParaRPr/>
          </a:p>
        </p:txBody>
      </p:sp>
      <p:grpSp>
        <p:nvGrpSpPr>
          <p:cNvPr id="679" name="Google Shape;679;p48"/>
          <p:cNvGrpSpPr/>
          <p:nvPr/>
        </p:nvGrpSpPr>
        <p:grpSpPr>
          <a:xfrm>
            <a:off x="144575" y="966126"/>
            <a:ext cx="717528" cy="739389"/>
            <a:chOff x="819150" y="1103575"/>
            <a:chExt cx="717528" cy="653979"/>
          </a:xfrm>
        </p:grpSpPr>
        <p:sp>
          <p:nvSpPr>
            <p:cNvPr id="680" name="Google Shape;680;p48"/>
            <p:cNvSpPr/>
            <p:nvPr/>
          </p:nvSpPr>
          <p:spPr>
            <a:xfrm>
              <a:off x="819150" y="1103575"/>
              <a:ext cx="717528" cy="653979"/>
            </a:xfrm>
            <a:custGeom>
              <a:rect b="b" l="l" r="r" t="t"/>
              <a:pathLst>
                <a:path extrusionOk="0" h="8243" w="9044">
                  <a:moveTo>
                    <a:pt x="4520" y="1"/>
                  </a:moveTo>
                  <a:cubicBezTo>
                    <a:pt x="3465" y="1"/>
                    <a:pt x="2411" y="404"/>
                    <a:pt x="1608" y="1210"/>
                  </a:cubicBezTo>
                  <a:cubicBezTo>
                    <a:pt x="1" y="2817"/>
                    <a:pt x="1" y="5426"/>
                    <a:pt x="1608" y="7033"/>
                  </a:cubicBezTo>
                  <a:cubicBezTo>
                    <a:pt x="2411" y="7839"/>
                    <a:pt x="3465" y="8242"/>
                    <a:pt x="4520" y="8242"/>
                  </a:cubicBezTo>
                  <a:cubicBezTo>
                    <a:pt x="5575" y="8242"/>
                    <a:pt x="6630" y="7839"/>
                    <a:pt x="7436" y="7033"/>
                  </a:cubicBezTo>
                  <a:cubicBezTo>
                    <a:pt x="9043" y="5426"/>
                    <a:pt x="9043" y="2817"/>
                    <a:pt x="7436" y="1210"/>
                  </a:cubicBezTo>
                  <a:cubicBezTo>
                    <a:pt x="6630" y="404"/>
                    <a:pt x="5575" y="1"/>
                    <a:pt x="45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109125" y="1303503"/>
              <a:ext cx="133208" cy="133208"/>
            </a:xfrm>
            <a:custGeom>
              <a:rect b="b" l="l" r="r" t="t"/>
              <a:pathLst>
                <a:path extrusionOk="0" h="1679" w="1679">
                  <a:moveTo>
                    <a:pt x="837" y="138"/>
                  </a:moveTo>
                  <a:cubicBezTo>
                    <a:pt x="1222" y="138"/>
                    <a:pt x="1541" y="457"/>
                    <a:pt x="1541" y="842"/>
                  </a:cubicBezTo>
                  <a:cubicBezTo>
                    <a:pt x="1541" y="1227"/>
                    <a:pt x="1222" y="1541"/>
                    <a:pt x="837" y="1541"/>
                  </a:cubicBezTo>
                  <a:cubicBezTo>
                    <a:pt x="452" y="1541"/>
                    <a:pt x="138" y="1227"/>
                    <a:pt x="138" y="842"/>
                  </a:cubicBezTo>
                  <a:cubicBezTo>
                    <a:pt x="138" y="457"/>
                    <a:pt x="452" y="138"/>
                    <a:pt x="837" y="138"/>
                  </a:cubicBezTo>
                  <a:close/>
                  <a:moveTo>
                    <a:pt x="837" y="0"/>
                  </a:moveTo>
                  <a:cubicBezTo>
                    <a:pt x="374" y="0"/>
                    <a:pt x="0" y="380"/>
                    <a:pt x="0" y="842"/>
                  </a:cubicBezTo>
                  <a:cubicBezTo>
                    <a:pt x="0" y="1304"/>
                    <a:pt x="374" y="1679"/>
                    <a:pt x="837" y="1679"/>
                  </a:cubicBezTo>
                  <a:cubicBezTo>
                    <a:pt x="1299" y="1679"/>
                    <a:pt x="1679" y="1304"/>
                    <a:pt x="1679" y="842"/>
                  </a:cubicBezTo>
                  <a:cubicBezTo>
                    <a:pt x="1679" y="380"/>
                    <a:pt x="1299"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070250" y="1453211"/>
              <a:ext cx="206198" cy="73863"/>
            </a:xfrm>
            <a:custGeom>
              <a:rect b="b" l="l" r="r" t="t"/>
              <a:pathLst>
                <a:path extrusionOk="0" h="931" w="2599">
                  <a:moveTo>
                    <a:pt x="1305" y="1"/>
                  </a:moveTo>
                  <a:cubicBezTo>
                    <a:pt x="754" y="1"/>
                    <a:pt x="248" y="326"/>
                    <a:pt x="17" y="832"/>
                  </a:cubicBezTo>
                  <a:cubicBezTo>
                    <a:pt x="0" y="865"/>
                    <a:pt x="17" y="909"/>
                    <a:pt x="50" y="920"/>
                  </a:cubicBezTo>
                  <a:cubicBezTo>
                    <a:pt x="61" y="925"/>
                    <a:pt x="72" y="931"/>
                    <a:pt x="77" y="931"/>
                  </a:cubicBezTo>
                  <a:cubicBezTo>
                    <a:pt x="105" y="931"/>
                    <a:pt x="133" y="914"/>
                    <a:pt x="144" y="887"/>
                  </a:cubicBezTo>
                  <a:cubicBezTo>
                    <a:pt x="353" y="436"/>
                    <a:pt x="809" y="138"/>
                    <a:pt x="1305" y="138"/>
                  </a:cubicBezTo>
                  <a:cubicBezTo>
                    <a:pt x="1795" y="138"/>
                    <a:pt x="2246" y="425"/>
                    <a:pt x="2460" y="865"/>
                  </a:cubicBezTo>
                  <a:cubicBezTo>
                    <a:pt x="2473" y="889"/>
                    <a:pt x="2496" y="904"/>
                    <a:pt x="2523" y="904"/>
                  </a:cubicBezTo>
                  <a:cubicBezTo>
                    <a:pt x="2533" y="904"/>
                    <a:pt x="2544" y="902"/>
                    <a:pt x="2554" y="898"/>
                  </a:cubicBezTo>
                  <a:cubicBezTo>
                    <a:pt x="2587" y="881"/>
                    <a:pt x="2598" y="843"/>
                    <a:pt x="2582" y="804"/>
                  </a:cubicBezTo>
                  <a:cubicBezTo>
                    <a:pt x="2350" y="320"/>
                    <a:pt x="1850" y="1"/>
                    <a:pt x="1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p:nvPr/>
          </p:nvSpPr>
          <p:spPr>
            <a:xfrm>
              <a:off x="989486" y="1243683"/>
              <a:ext cx="368126" cy="368126"/>
            </a:xfrm>
            <a:custGeom>
              <a:rect b="b" l="l" r="r" t="t"/>
              <a:pathLst>
                <a:path extrusionOk="0" h="4640" w="4640">
                  <a:moveTo>
                    <a:pt x="2317" y="138"/>
                  </a:moveTo>
                  <a:cubicBezTo>
                    <a:pt x="3522" y="138"/>
                    <a:pt x="4502" y="1117"/>
                    <a:pt x="4502" y="2317"/>
                  </a:cubicBezTo>
                  <a:cubicBezTo>
                    <a:pt x="4502" y="3522"/>
                    <a:pt x="3522" y="4502"/>
                    <a:pt x="2317" y="4502"/>
                  </a:cubicBezTo>
                  <a:cubicBezTo>
                    <a:pt x="1117" y="4502"/>
                    <a:pt x="138" y="3522"/>
                    <a:pt x="138" y="2317"/>
                  </a:cubicBezTo>
                  <a:cubicBezTo>
                    <a:pt x="138" y="1117"/>
                    <a:pt x="1117" y="138"/>
                    <a:pt x="2317" y="138"/>
                  </a:cubicBezTo>
                  <a:close/>
                  <a:moveTo>
                    <a:pt x="2317" y="0"/>
                  </a:moveTo>
                  <a:cubicBezTo>
                    <a:pt x="1040" y="0"/>
                    <a:pt x="0" y="1040"/>
                    <a:pt x="0" y="2317"/>
                  </a:cubicBezTo>
                  <a:cubicBezTo>
                    <a:pt x="0" y="3599"/>
                    <a:pt x="1040" y="4640"/>
                    <a:pt x="2317" y="4640"/>
                  </a:cubicBezTo>
                  <a:cubicBezTo>
                    <a:pt x="3600" y="4640"/>
                    <a:pt x="4640" y="3599"/>
                    <a:pt x="4640" y="2317"/>
                  </a:cubicBezTo>
                  <a:cubicBezTo>
                    <a:pt x="4640" y="1040"/>
                    <a:pt x="3600" y="0"/>
                    <a:pt x="2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p:nvPr/>
          </p:nvSpPr>
          <p:spPr>
            <a:xfrm>
              <a:off x="1140542" y="1462493"/>
              <a:ext cx="69024" cy="35385"/>
            </a:xfrm>
            <a:custGeom>
              <a:rect b="b" l="l" r="r" t="t"/>
              <a:pathLst>
                <a:path extrusionOk="0" h="446" w="870">
                  <a:moveTo>
                    <a:pt x="77" y="1"/>
                  </a:moveTo>
                  <a:cubicBezTo>
                    <a:pt x="60" y="1"/>
                    <a:pt x="42" y="8"/>
                    <a:pt x="28" y="21"/>
                  </a:cubicBezTo>
                  <a:cubicBezTo>
                    <a:pt x="0" y="49"/>
                    <a:pt x="0" y="93"/>
                    <a:pt x="28" y="115"/>
                  </a:cubicBezTo>
                  <a:lnTo>
                    <a:pt x="303" y="390"/>
                  </a:lnTo>
                  <a:cubicBezTo>
                    <a:pt x="342" y="429"/>
                    <a:pt x="386" y="445"/>
                    <a:pt x="435" y="445"/>
                  </a:cubicBezTo>
                  <a:cubicBezTo>
                    <a:pt x="485" y="445"/>
                    <a:pt x="529" y="429"/>
                    <a:pt x="562" y="390"/>
                  </a:cubicBezTo>
                  <a:lnTo>
                    <a:pt x="843" y="120"/>
                  </a:lnTo>
                  <a:cubicBezTo>
                    <a:pt x="870" y="93"/>
                    <a:pt x="870" y="49"/>
                    <a:pt x="843" y="21"/>
                  </a:cubicBezTo>
                  <a:cubicBezTo>
                    <a:pt x="832" y="8"/>
                    <a:pt x="815" y="1"/>
                    <a:pt x="798" y="1"/>
                  </a:cubicBezTo>
                  <a:cubicBezTo>
                    <a:pt x="781" y="1"/>
                    <a:pt x="763" y="8"/>
                    <a:pt x="749" y="21"/>
                  </a:cubicBezTo>
                  <a:lnTo>
                    <a:pt x="468" y="291"/>
                  </a:lnTo>
                  <a:cubicBezTo>
                    <a:pt x="460" y="302"/>
                    <a:pt x="448" y="308"/>
                    <a:pt x="435" y="308"/>
                  </a:cubicBezTo>
                  <a:cubicBezTo>
                    <a:pt x="423" y="308"/>
                    <a:pt x="410" y="302"/>
                    <a:pt x="402" y="291"/>
                  </a:cubicBezTo>
                  <a:lnTo>
                    <a:pt x="122" y="21"/>
                  </a:lnTo>
                  <a:cubicBezTo>
                    <a:pt x="111" y="8"/>
                    <a:pt x="94"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8"/>
            <p:cNvSpPr/>
            <p:nvPr/>
          </p:nvSpPr>
          <p:spPr>
            <a:xfrm>
              <a:off x="1168945" y="1489071"/>
              <a:ext cx="10949" cy="87827"/>
            </a:xfrm>
            <a:custGeom>
              <a:rect b="b" l="l" r="r" t="t"/>
              <a:pathLst>
                <a:path extrusionOk="0" h="1107" w="138">
                  <a:moveTo>
                    <a:pt x="66" y="0"/>
                  </a:moveTo>
                  <a:cubicBezTo>
                    <a:pt x="28" y="0"/>
                    <a:pt x="0" y="33"/>
                    <a:pt x="0" y="66"/>
                  </a:cubicBezTo>
                  <a:lnTo>
                    <a:pt x="0" y="1035"/>
                  </a:lnTo>
                  <a:cubicBezTo>
                    <a:pt x="0" y="1073"/>
                    <a:pt x="28" y="1106"/>
                    <a:pt x="66" y="1106"/>
                  </a:cubicBezTo>
                  <a:cubicBezTo>
                    <a:pt x="105" y="1106"/>
                    <a:pt x="138" y="1073"/>
                    <a:pt x="138" y="1035"/>
                  </a:cubicBezTo>
                  <a:lnTo>
                    <a:pt x="138" y="66"/>
                  </a:lnTo>
                  <a:cubicBezTo>
                    <a:pt x="138" y="33"/>
                    <a:pt x="105"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48"/>
          <p:cNvGrpSpPr/>
          <p:nvPr/>
        </p:nvGrpSpPr>
        <p:grpSpPr>
          <a:xfrm>
            <a:off x="144575" y="2417567"/>
            <a:ext cx="717528" cy="739120"/>
            <a:chOff x="819150" y="2063625"/>
            <a:chExt cx="717528" cy="653741"/>
          </a:xfrm>
        </p:grpSpPr>
        <p:sp>
          <p:nvSpPr>
            <p:cNvPr id="687" name="Google Shape;687;p48"/>
            <p:cNvSpPr/>
            <p:nvPr/>
          </p:nvSpPr>
          <p:spPr>
            <a:xfrm>
              <a:off x="819150" y="2063625"/>
              <a:ext cx="717528" cy="653741"/>
            </a:xfrm>
            <a:custGeom>
              <a:rect b="b" l="l" r="r" t="t"/>
              <a:pathLst>
                <a:path extrusionOk="0" h="8240" w="9044">
                  <a:moveTo>
                    <a:pt x="4520" y="1"/>
                  </a:moveTo>
                  <a:cubicBezTo>
                    <a:pt x="3465" y="1"/>
                    <a:pt x="2411" y="402"/>
                    <a:pt x="1608" y="1206"/>
                  </a:cubicBezTo>
                  <a:cubicBezTo>
                    <a:pt x="1" y="2813"/>
                    <a:pt x="1" y="5422"/>
                    <a:pt x="1608" y="7034"/>
                  </a:cubicBezTo>
                  <a:cubicBezTo>
                    <a:pt x="2411" y="7838"/>
                    <a:pt x="3465" y="8239"/>
                    <a:pt x="4520" y="8239"/>
                  </a:cubicBezTo>
                  <a:cubicBezTo>
                    <a:pt x="5575" y="8239"/>
                    <a:pt x="6630" y="7838"/>
                    <a:pt x="7436" y="7034"/>
                  </a:cubicBezTo>
                  <a:cubicBezTo>
                    <a:pt x="9043" y="5422"/>
                    <a:pt x="9043" y="2813"/>
                    <a:pt x="7436" y="1206"/>
                  </a:cubicBezTo>
                  <a:cubicBezTo>
                    <a:pt x="6630" y="402"/>
                    <a:pt x="5575" y="1"/>
                    <a:pt x="4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8"/>
            <p:cNvSpPr/>
            <p:nvPr/>
          </p:nvSpPr>
          <p:spPr>
            <a:xfrm>
              <a:off x="1065014" y="2249193"/>
              <a:ext cx="235394" cy="229761"/>
            </a:xfrm>
            <a:custGeom>
              <a:rect b="b" l="l" r="r" t="t"/>
              <a:pathLst>
                <a:path extrusionOk="0" h="2896" w="2967">
                  <a:moveTo>
                    <a:pt x="1481" y="1"/>
                  </a:moveTo>
                  <a:cubicBezTo>
                    <a:pt x="666" y="1"/>
                    <a:pt x="0" y="667"/>
                    <a:pt x="0" y="1481"/>
                  </a:cubicBezTo>
                  <a:cubicBezTo>
                    <a:pt x="0" y="2125"/>
                    <a:pt x="408" y="2686"/>
                    <a:pt x="1019" y="2890"/>
                  </a:cubicBezTo>
                  <a:cubicBezTo>
                    <a:pt x="1024" y="2890"/>
                    <a:pt x="1030" y="2895"/>
                    <a:pt x="1035" y="2895"/>
                  </a:cubicBezTo>
                  <a:cubicBezTo>
                    <a:pt x="1068" y="2895"/>
                    <a:pt x="1096" y="2873"/>
                    <a:pt x="1101" y="2846"/>
                  </a:cubicBezTo>
                  <a:cubicBezTo>
                    <a:pt x="1112" y="2813"/>
                    <a:pt x="1096" y="2774"/>
                    <a:pt x="1057" y="2758"/>
                  </a:cubicBezTo>
                  <a:cubicBezTo>
                    <a:pt x="507" y="2576"/>
                    <a:pt x="138" y="2064"/>
                    <a:pt x="138" y="1481"/>
                  </a:cubicBezTo>
                  <a:cubicBezTo>
                    <a:pt x="138" y="738"/>
                    <a:pt x="743" y="138"/>
                    <a:pt x="1481" y="138"/>
                  </a:cubicBezTo>
                  <a:cubicBezTo>
                    <a:pt x="2224" y="138"/>
                    <a:pt x="2829" y="738"/>
                    <a:pt x="2829" y="1481"/>
                  </a:cubicBezTo>
                  <a:cubicBezTo>
                    <a:pt x="2829" y="2059"/>
                    <a:pt x="2466" y="2565"/>
                    <a:pt x="1921" y="2752"/>
                  </a:cubicBezTo>
                  <a:cubicBezTo>
                    <a:pt x="1883" y="2769"/>
                    <a:pt x="1866" y="2807"/>
                    <a:pt x="1877" y="2840"/>
                  </a:cubicBezTo>
                  <a:cubicBezTo>
                    <a:pt x="1886" y="2871"/>
                    <a:pt x="1915" y="2888"/>
                    <a:pt x="1944" y="2888"/>
                  </a:cubicBezTo>
                  <a:cubicBezTo>
                    <a:pt x="1951" y="2888"/>
                    <a:pt x="1958" y="2887"/>
                    <a:pt x="1965" y="2884"/>
                  </a:cubicBezTo>
                  <a:cubicBezTo>
                    <a:pt x="2565" y="2681"/>
                    <a:pt x="2967" y="2114"/>
                    <a:pt x="2967" y="1481"/>
                  </a:cubicBezTo>
                  <a:cubicBezTo>
                    <a:pt x="2967" y="667"/>
                    <a:pt x="2301" y="1"/>
                    <a:pt x="14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1178545" y="2385017"/>
              <a:ext cx="10949" cy="169465"/>
            </a:xfrm>
            <a:custGeom>
              <a:rect b="b" l="l" r="r" t="t"/>
              <a:pathLst>
                <a:path extrusionOk="0" h="2136" w="138">
                  <a:moveTo>
                    <a:pt x="66" y="0"/>
                  </a:moveTo>
                  <a:cubicBezTo>
                    <a:pt x="33" y="0"/>
                    <a:pt x="0" y="28"/>
                    <a:pt x="0" y="66"/>
                  </a:cubicBezTo>
                  <a:lnTo>
                    <a:pt x="0" y="2064"/>
                  </a:lnTo>
                  <a:cubicBezTo>
                    <a:pt x="0" y="2102"/>
                    <a:pt x="33" y="2136"/>
                    <a:pt x="66" y="2136"/>
                  </a:cubicBezTo>
                  <a:cubicBezTo>
                    <a:pt x="105" y="2136"/>
                    <a:pt x="138" y="2102"/>
                    <a:pt x="138" y="2064"/>
                  </a:cubicBezTo>
                  <a:lnTo>
                    <a:pt x="138" y="66"/>
                  </a:lnTo>
                  <a:cubicBezTo>
                    <a:pt x="138" y="28"/>
                    <a:pt x="105"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p:nvPr/>
          </p:nvSpPr>
          <p:spPr>
            <a:xfrm>
              <a:off x="1141415" y="2467527"/>
              <a:ext cx="83939" cy="88699"/>
            </a:xfrm>
            <a:custGeom>
              <a:rect b="b" l="l" r="r" t="t"/>
              <a:pathLst>
                <a:path extrusionOk="0" h="1118" w="1058">
                  <a:moveTo>
                    <a:pt x="72" y="0"/>
                  </a:moveTo>
                  <a:cubicBezTo>
                    <a:pt x="34" y="0"/>
                    <a:pt x="0" y="33"/>
                    <a:pt x="0" y="72"/>
                  </a:cubicBezTo>
                  <a:lnTo>
                    <a:pt x="0" y="589"/>
                  </a:lnTo>
                  <a:cubicBezTo>
                    <a:pt x="0" y="677"/>
                    <a:pt x="39" y="765"/>
                    <a:pt x="111" y="820"/>
                  </a:cubicBezTo>
                  <a:lnTo>
                    <a:pt x="408" y="1068"/>
                  </a:lnTo>
                  <a:cubicBezTo>
                    <a:pt x="441" y="1101"/>
                    <a:pt x="490" y="1118"/>
                    <a:pt x="534" y="1118"/>
                  </a:cubicBezTo>
                  <a:cubicBezTo>
                    <a:pt x="578" y="1118"/>
                    <a:pt x="622" y="1101"/>
                    <a:pt x="655" y="1073"/>
                  </a:cubicBezTo>
                  <a:lnTo>
                    <a:pt x="947" y="842"/>
                  </a:lnTo>
                  <a:cubicBezTo>
                    <a:pt x="1019" y="787"/>
                    <a:pt x="1057" y="705"/>
                    <a:pt x="1057" y="622"/>
                  </a:cubicBezTo>
                  <a:lnTo>
                    <a:pt x="1057" y="83"/>
                  </a:lnTo>
                  <a:cubicBezTo>
                    <a:pt x="1057" y="44"/>
                    <a:pt x="1024" y="17"/>
                    <a:pt x="986" y="17"/>
                  </a:cubicBezTo>
                  <a:cubicBezTo>
                    <a:pt x="947" y="17"/>
                    <a:pt x="920" y="44"/>
                    <a:pt x="920" y="83"/>
                  </a:cubicBezTo>
                  <a:lnTo>
                    <a:pt x="920" y="622"/>
                  </a:lnTo>
                  <a:cubicBezTo>
                    <a:pt x="920" y="666"/>
                    <a:pt x="898" y="705"/>
                    <a:pt x="865" y="732"/>
                  </a:cubicBezTo>
                  <a:lnTo>
                    <a:pt x="573" y="963"/>
                  </a:lnTo>
                  <a:cubicBezTo>
                    <a:pt x="562" y="974"/>
                    <a:pt x="548" y="980"/>
                    <a:pt x="534" y="980"/>
                  </a:cubicBezTo>
                  <a:cubicBezTo>
                    <a:pt x="521" y="980"/>
                    <a:pt x="507" y="974"/>
                    <a:pt x="496" y="963"/>
                  </a:cubicBezTo>
                  <a:lnTo>
                    <a:pt x="199" y="716"/>
                  </a:lnTo>
                  <a:cubicBezTo>
                    <a:pt x="160" y="683"/>
                    <a:pt x="138" y="639"/>
                    <a:pt x="138" y="589"/>
                  </a:cubicBezTo>
                  <a:lnTo>
                    <a:pt x="138" y="72"/>
                  </a:lnTo>
                  <a:cubicBezTo>
                    <a:pt x="138" y="33"/>
                    <a:pt x="111" y="0"/>
                    <a:pt x="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8"/>
            <p:cNvSpPr/>
            <p:nvPr/>
          </p:nvSpPr>
          <p:spPr>
            <a:xfrm>
              <a:off x="1173705" y="2169698"/>
              <a:ext cx="11028" cy="54267"/>
            </a:xfrm>
            <a:custGeom>
              <a:rect b="b" l="l" r="r" t="t"/>
              <a:pathLst>
                <a:path extrusionOk="0" h="684" w="139">
                  <a:moveTo>
                    <a:pt x="72" y="1"/>
                  </a:moveTo>
                  <a:cubicBezTo>
                    <a:pt x="34" y="1"/>
                    <a:pt x="1" y="34"/>
                    <a:pt x="1" y="73"/>
                  </a:cubicBezTo>
                  <a:lnTo>
                    <a:pt x="1" y="617"/>
                  </a:lnTo>
                  <a:cubicBezTo>
                    <a:pt x="1" y="650"/>
                    <a:pt x="34" y="683"/>
                    <a:pt x="72" y="683"/>
                  </a:cubicBezTo>
                  <a:cubicBezTo>
                    <a:pt x="111" y="683"/>
                    <a:pt x="138" y="650"/>
                    <a:pt x="138" y="617"/>
                  </a:cubicBezTo>
                  <a:lnTo>
                    <a:pt x="138" y="73"/>
                  </a:lnTo>
                  <a:cubicBezTo>
                    <a:pt x="138" y="34"/>
                    <a:pt x="111" y="1"/>
                    <a:pt x="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8"/>
            <p:cNvSpPr/>
            <p:nvPr/>
          </p:nvSpPr>
          <p:spPr>
            <a:xfrm>
              <a:off x="1040578" y="2226583"/>
              <a:ext cx="42842" cy="41494"/>
            </a:xfrm>
            <a:custGeom>
              <a:rect b="b" l="l" r="r" t="t"/>
              <a:pathLst>
                <a:path extrusionOk="0" h="523" w="540">
                  <a:moveTo>
                    <a:pt x="77" y="1"/>
                  </a:moveTo>
                  <a:cubicBezTo>
                    <a:pt x="59" y="1"/>
                    <a:pt x="41" y="8"/>
                    <a:pt x="28" y="21"/>
                  </a:cubicBezTo>
                  <a:cubicBezTo>
                    <a:pt x="0" y="49"/>
                    <a:pt x="0" y="93"/>
                    <a:pt x="28" y="120"/>
                  </a:cubicBezTo>
                  <a:lnTo>
                    <a:pt x="413" y="506"/>
                  </a:lnTo>
                  <a:cubicBezTo>
                    <a:pt x="429" y="517"/>
                    <a:pt x="446" y="522"/>
                    <a:pt x="462" y="522"/>
                  </a:cubicBezTo>
                  <a:cubicBezTo>
                    <a:pt x="479" y="522"/>
                    <a:pt x="501" y="517"/>
                    <a:pt x="512" y="506"/>
                  </a:cubicBezTo>
                  <a:cubicBezTo>
                    <a:pt x="540" y="478"/>
                    <a:pt x="540" y="434"/>
                    <a:pt x="512" y="407"/>
                  </a:cubicBezTo>
                  <a:lnTo>
                    <a:pt x="127" y="21"/>
                  </a:lnTo>
                  <a:cubicBezTo>
                    <a:pt x="113" y="8"/>
                    <a:pt x="9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8"/>
            <p:cNvSpPr/>
            <p:nvPr/>
          </p:nvSpPr>
          <p:spPr>
            <a:xfrm>
              <a:off x="987740" y="2360503"/>
              <a:ext cx="54188" cy="11028"/>
            </a:xfrm>
            <a:custGeom>
              <a:rect b="b" l="l" r="r" t="t"/>
              <a:pathLst>
                <a:path extrusionOk="0" h="139" w="683">
                  <a:moveTo>
                    <a:pt x="66" y="1"/>
                  </a:moveTo>
                  <a:cubicBezTo>
                    <a:pt x="28" y="1"/>
                    <a:pt x="0" y="34"/>
                    <a:pt x="0" y="67"/>
                  </a:cubicBezTo>
                  <a:cubicBezTo>
                    <a:pt x="0" y="106"/>
                    <a:pt x="28" y="139"/>
                    <a:pt x="66" y="139"/>
                  </a:cubicBezTo>
                  <a:lnTo>
                    <a:pt x="611" y="139"/>
                  </a:lnTo>
                  <a:cubicBezTo>
                    <a:pt x="650" y="139"/>
                    <a:pt x="683" y="106"/>
                    <a:pt x="683" y="67"/>
                  </a:cubicBezTo>
                  <a:cubicBezTo>
                    <a:pt x="683" y="34"/>
                    <a:pt x="650" y="1"/>
                    <a:pt x="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8"/>
            <p:cNvSpPr/>
            <p:nvPr/>
          </p:nvSpPr>
          <p:spPr>
            <a:xfrm>
              <a:off x="1321271" y="2356139"/>
              <a:ext cx="54267" cy="11028"/>
            </a:xfrm>
            <a:custGeom>
              <a:rect b="b" l="l" r="r" t="t"/>
              <a:pathLst>
                <a:path extrusionOk="0" h="139" w="684">
                  <a:moveTo>
                    <a:pt x="72" y="1"/>
                  </a:moveTo>
                  <a:cubicBezTo>
                    <a:pt x="34" y="1"/>
                    <a:pt x="1" y="28"/>
                    <a:pt x="1" y="67"/>
                  </a:cubicBezTo>
                  <a:cubicBezTo>
                    <a:pt x="1" y="106"/>
                    <a:pt x="34" y="139"/>
                    <a:pt x="72" y="139"/>
                  </a:cubicBezTo>
                  <a:lnTo>
                    <a:pt x="617" y="139"/>
                  </a:lnTo>
                  <a:cubicBezTo>
                    <a:pt x="656" y="139"/>
                    <a:pt x="683" y="106"/>
                    <a:pt x="683" y="67"/>
                  </a:cubicBezTo>
                  <a:cubicBezTo>
                    <a:pt x="683" y="28"/>
                    <a:pt x="656" y="1"/>
                    <a:pt x="6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1276763" y="2223568"/>
              <a:ext cx="42446" cy="41414"/>
            </a:xfrm>
            <a:custGeom>
              <a:rect b="b" l="l" r="r" t="t"/>
              <a:pathLst>
                <a:path extrusionOk="0" h="522" w="535">
                  <a:moveTo>
                    <a:pt x="462" y="0"/>
                  </a:moveTo>
                  <a:cubicBezTo>
                    <a:pt x="445" y="0"/>
                    <a:pt x="427" y="7"/>
                    <a:pt x="413" y="21"/>
                  </a:cubicBezTo>
                  <a:lnTo>
                    <a:pt x="28" y="406"/>
                  </a:lnTo>
                  <a:cubicBezTo>
                    <a:pt x="1" y="434"/>
                    <a:pt x="1" y="472"/>
                    <a:pt x="28" y="500"/>
                  </a:cubicBezTo>
                  <a:cubicBezTo>
                    <a:pt x="39" y="516"/>
                    <a:pt x="56" y="522"/>
                    <a:pt x="78" y="522"/>
                  </a:cubicBezTo>
                  <a:cubicBezTo>
                    <a:pt x="94" y="522"/>
                    <a:pt x="111" y="516"/>
                    <a:pt x="122" y="500"/>
                  </a:cubicBezTo>
                  <a:lnTo>
                    <a:pt x="507" y="114"/>
                  </a:lnTo>
                  <a:cubicBezTo>
                    <a:pt x="534" y="87"/>
                    <a:pt x="534" y="48"/>
                    <a:pt x="507" y="21"/>
                  </a:cubicBezTo>
                  <a:cubicBezTo>
                    <a:pt x="496" y="7"/>
                    <a:pt x="479"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48"/>
          <p:cNvGrpSpPr/>
          <p:nvPr/>
        </p:nvGrpSpPr>
        <p:grpSpPr>
          <a:xfrm>
            <a:off x="144563" y="3921884"/>
            <a:ext cx="717528" cy="739030"/>
            <a:chOff x="819150" y="3023359"/>
            <a:chExt cx="717528" cy="653662"/>
          </a:xfrm>
        </p:grpSpPr>
        <p:sp>
          <p:nvSpPr>
            <p:cNvPr id="697" name="Google Shape;697;p48"/>
            <p:cNvSpPr/>
            <p:nvPr/>
          </p:nvSpPr>
          <p:spPr>
            <a:xfrm>
              <a:off x="819150" y="3023359"/>
              <a:ext cx="717528" cy="653662"/>
            </a:xfrm>
            <a:custGeom>
              <a:rect b="b" l="l" r="r" t="t"/>
              <a:pathLst>
                <a:path extrusionOk="0" h="8239" w="9044">
                  <a:moveTo>
                    <a:pt x="4520" y="0"/>
                  </a:moveTo>
                  <a:cubicBezTo>
                    <a:pt x="3465" y="0"/>
                    <a:pt x="2411" y="402"/>
                    <a:pt x="1608" y="1205"/>
                  </a:cubicBezTo>
                  <a:cubicBezTo>
                    <a:pt x="1" y="2818"/>
                    <a:pt x="1" y="5427"/>
                    <a:pt x="1608" y="7034"/>
                  </a:cubicBezTo>
                  <a:cubicBezTo>
                    <a:pt x="2411" y="7837"/>
                    <a:pt x="3465" y="8239"/>
                    <a:pt x="4520" y="8239"/>
                  </a:cubicBezTo>
                  <a:cubicBezTo>
                    <a:pt x="5575" y="8239"/>
                    <a:pt x="6630" y="7837"/>
                    <a:pt x="7436" y="7034"/>
                  </a:cubicBezTo>
                  <a:cubicBezTo>
                    <a:pt x="9043" y="5427"/>
                    <a:pt x="9043" y="2818"/>
                    <a:pt x="7436" y="1205"/>
                  </a:cubicBezTo>
                  <a:cubicBezTo>
                    <a:pt x="6630" y="402"/>
                    <a:pt x="5575" y="0"/>
                    <a:pt x="45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8"/>
            <p:cNvSpPr/>
            <p:nvPr/>
          </p:nvSpPr>
          <p:spPr>
            <a:xfrm>
              <a:off x="1009558" y="3223763"/>
              <a:ext cx="345039" cy="244121"/>
            </a:xfrm>
            <a:custGeom>
              <a:rect b="b" l="l" r="r" t="t"/>
              <a:pathLst>
                <a:path extrusionOk="0" h="3077" w="4349">
                  <a:moveTo>
                    <a:pt x="270" y="0"/>
                  </a:moveTo>
                  <a:cubicBezTo>
                    <a:pt x="122" y="0"/>
                    <a:pt x="0" y="116"/>
                    <a:pt x="0" y="264"/>
                  </a:cubicBezTo>
                  <a:lnTo>
                    <a:pt x="0" y="2807"/>
                  </a:lnTo>
                  <a:cubicBezTo>
                    <a:pt x="0" y="2956"/>
                    <a:pt x="122" y="3077"/>
                    <a:pt x="270" y="3077"/>
                  </a:cubicBezTo>
                  <a:lnTo>
                    <a:pt x="1316" y="3077"/>
                  </a:lnTo>
                  <a:cubicBezTo>
                    <a:pt x="1354" y="3077"/>
                    <a:pt x="1387" y="3044"/>
                    <a:pt x="1387" y="3005"/>
                  </a:cubicBezTo>
                  <a:cubicBezTo>
                    <a:pt x="1387" y="2967"/>
                    <a:pt x="1354" y="2939"/>
                    <a:pt x="1316" y="2939"/>
                  </a:cubicBezTo>
                  <a:lnTo>
                    <a:pt x="270" y="2939"/>
                  </a:lnTo>
                  <a:cubicBezTo>
                    <a:pt x="199" y="2939"/>
                    <a:pt x="138" y="2879"/>
                    <a:pt x="138" y="2807"/>
                  </a:cubicBezTo>
                  <a:lnTo>
                    <a:pt x="138" y="264"/>
                  </a:lnTo>
                  <a:cubicBezTo>
                    <a:pt x="138" y="193"/>
                    <a:pt x="199" y="138"/>
                    <a:pt x="270" y="138"/>
                  </a:cubicBezTo>
                  <a:lnTo>
                    <a:pt x="4084" y="138"/>
                  </a:lnTo>
                  <a:cubicBezTo>
                    <a:pt x="4156" y="138"/>
                    <a:pt x="4211" y="193"/>
                    <a:pt x="4211" y="264"/>
                  </a:cubicBezTo>
                  <a:lnTo>
                    <a:pt x="4211" y="2807"/>
                  </a:lnTo>
                  <a:cubicBezTo>
                    <a:pt x="4211" y="2879"/>
                    <a:pt x="4150" y="2939"/>
                    <a:pt x="4084" y="2939"/>
                  </a:cubicBezTo>
                  <a:lnTo>
                    <a:pt x="3132" y="2939"/>
                  </a:lnTo>
                  <a:cubicBezTo>
                    <a:pt x="3093" y="2939"/>
                    <a:pt x="3060" y="2967"/>
                    <a:pt x="3060" y="3005"/>
                  </a:cubicBezTo>
                  <a:cubicBezTo>
                    <a:pt x="3060" y="3044"/>
                    <a:pt x="3093" y="3077"/>
                    <a:pt x="3132" y="3077"/>
                  </a:cubicBezTo>
                  <a:lnTo>
                    <a:pt x="4084" y="3077"/>
                  </a:lnTo>
                  <a:cubicBezTo>
                    <a:pt x="4227" y="3077"/>
                    <a:pt x="4348" y="2956"/>
                    <a:pt x="4348" y="2807"/>
                  </a:cubicBezTo>
                  <a:lnTo>
                    <a:pt x="4348" y="264"/>
                  </a:lnTo>
                  <a:cubicBezTo>
                    <a:pt x="4348" y="116"/>
                    <a:pt x="4227" y="0"/>
                    <a:pt x="40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8"/>
            <p:cNvSpPr/>
            <p:nvPr/>
          </p:nvSpPr>
          <p:spPr>
            <a:xfrm>
              <a:off x="1108649" y="3459550"/>
              <a:ext cx="11028" cy="59900"/>
            </a:xfrm>
            <a:custGeom>
              <a:rect b="b" l="l" r="r" t="t"/>
              <a:pathLst>
                <a:path extrusionOk="0" h="755" w="139">
                  <a:moveTo>
                    <a:pt x="67" y="0"/>
                  </a:moveTo>
                  <a:cubicBezTo>
                    <a:pt x="28" y="0"/>
                    <a:pt x="1" y="33"/>
                    <a:pt x="1" y="72"/>
                  </a:cubicBezTo>
                  <a:lnTo>
                    <a:pt x="1" y="688"/>
                  </a:lnTo>
                  <a:cubicBezTo>
                    <a:pt x="1" y="721"/>
                    <a:pt x="28" y="754"/>
                    <a:pt x="67" y="754"/>
                  </a:cubicBezTo>
                  <a:cubicBezTo>
                    <a:pt x="105" y="754"/>
                    <a:pt x="138" y="721"/>
                    <a:pt x="138" y="688"/>
                  </a:cubicBezTo>
                  <a:lnTo>
                    <a:pt x="138" y="72"/>
                  </a:lnTo>
                  <a:cubicBezTo>
                    <a:pt x="138" y="33"/>
                    <a:pt x="105" y="0"/>
                    <a:pt x="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a:off x="1107380" y="3457805"/>
              <a:ext cx="153756" cy="61645"/>
            </a:xfrm>
            <a:custGeom>
              <a:rect b="b" l="l" r="r" t="t"/>
              <a:pathLst>
                <a:path extrusionOk="0" h="777" w="1938">
                  <a:moveTo>
                    <a:pt x="1863" y="0"/>
                  </a:moveTo>
                  <a:cubicBezTo>
                    <a:pt x="1854" y="0"/>
                    <a:pt x="1846" y="2"/>
                    <a:pt x="1838" y="6"/>
                  </a:cubicBezTo>
                  <a:lnTo>
                    <a:pt x="55" y="644"/>
                  </a:lnTo>
                  <a:cubicBezTo>
                    <a:pt x="22" y="655"/>
                    <a:pt x="0" y="694"/>
                    <a:pt x="17" y="732"/>
                  </a:cubicBezTo>
                  <a:cubicBezTo>
                    <a:pt x="28" y="760"/>
                    <a:pt x="50" y="776"/>
                    <a:pt x="77" y="776"/>
                  </a:cubicBezTo>
                  <a:cubicBezTo>
                    <a:pt x="88" y="776"/>
                    <a:pt x="94" y="776"/>
                    <a:pt x="105" y="771"/>
                  </a:cubicBezTo>
                  <a:lnTo>
                    <a:pt x="1888" y="132"/>
                  </a:lnTo>
                  <a:cubicBezTo>
                    <a:pt x="1921" y="121"/>
                    <a:pt x="1937" y="83"/>
                    <a:pt x="1926" y="44"/>
                  </a:cubicBezTo>
                  <a:cubicBezTo>
                    <a:pt x="1918" y="19"/>
                    <a:pt x="1890" y="0"/>
                    <a:pt x="18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p:nvPr/>
          </p:nvSpPr>
          <p:spPr>
            <a:xfrm>
              <a:off x="1076756" y="3304924"/>
              <a:ext cx="207071" cy="11028"/>
            </a:xfrm>
            <a:custGeom>
              <a:rect b="b" l="l" r="r" t="t"/>
              <a:pathLst>
                <a:path extrusionOk="0" h="139" w="2610">
                  <a:moveTo>
                    <a:pt x="67" y="1"/>
                  </a:moveTo>
                  <a:cubicBezTo>
                    <a:pt x="28" y="1"/>
                    <a:pt x="1" y="28"/>
                    <a:pt x="1" y="67"/>
                  </a:cubicBezTo>
                  <a:cubicBezTo>
                    <a:pt x="1" y="105"/>
                    <a:pt x="28" y="139"/>
                    <a:pt x="67" y="139"/>
                  </a:cubicBezTo>
                  <a:lnTo>
                    <a:pt x="2544" y="139"/>
                  </a:lnTo>
                  <a:cubicBezTo>
                    <a:pt x="2582" y="139"/>
                    <a:pt x="2610" y="105"/>
                    <a:pt x="2610" y="67"/>
                  </a:cubicBezTo>
                  <a:cubicBezTo>
                    <a:pt x="2610" y="28"/>
                    <a:pt x="2582" y="1"/>
                    <a:pt x="25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p:nvPr/>
          </p:nvSpPr>
          <p:spPr>
            <a:xfrm>
              <a:off x="1076756" y="3384419"/>
              <a:ext cx="207071" cy="11028"/>
            </a:xfrm>
            <a:custGeom>
              <a:rect b="b" l="l" r="r" t="t"/>
              <a:pathLst>
                <a:path extrusionOk="0" h="139" w="2610">
                  <a:moveTo>
                    <a:pt x="67" y="1"/>
                  </a:moveTo>
                  <a:cubicBezTo>
                    <a:pt x="28" y="1"/>
                    <a:pt x="1" y="34"/>
                    <a:pt x="1" y="72"/>
                  </a:cubicBezTo>
                  <a:cubicBezTo>
                    <a:pt x="1" y="111"/>
                    <a:pt x="28" y="138"/>
                    <a:pt x="67" y="138"/>
                  </a:cubicBezTo>
                  <a:lnTo>
                    <a:pt x="2544" y="138"/>
                  </a:lnTo>
                  <a:cubicBezTo>
                    <a:pt x="2582" y="138"/>
                    <a:pt x="2610" y="111"/>
                    <a:pt x="2610" y="72"/>
                  </a:cubicBezTo>
                  <a:cubicBezTo>
                    <a:pt x="2610" y="34"/>
                    <a:pt x="2582" y="1"/>
                    <a:pt x="25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48"/>
          <p:cNvSpPr txBox="1"/>
          <p:nvPr/>
        </p:nvSpPr>
        <p:spPr>
          <a:xfrm>
            <a:off x="930075" y="966125"/>
            <a:ext cx="3642000" cy="352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Roboto"/>
                <a:ea typeface="Roboto"/>
                <a:cs typeface="Roboto"/>
                <a:sym typeface="Roboto"/>
              </a:rPr>
              <a:t>Rather than rigidly planning and then executing, agile strategy is focused on identifying and testing possible solutions, then continually revising those solutions based on evidence and insights.</a:t>
            </a:r>
            <a:endParaRPr sz="1200">
              <a:solidFill>
                <a:schemeClr val="dk1"/>
              </a:solidFill>
              <a:latin typeface="Roboto"/>
              <a:ea typeface="Roboto"/>
              <a:cs typeface="Roboto"/>
              <a:sym typeface="Roboto"/>
            </a:endParaRPr>
          </a:p>
          <a:p>
            <a:pPr indent="0" lvl="0" marL="0" rtl="0" algn="l">
              <a:lnSpc>
                <a:spcPct val="115000"/>
              </a:lnSpc>
              <a:spcBef>
                <a:spcPts val="14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br>
              <a:rPr lang="es" sz="1200">
                <a:solidFill>
                  <a:schemeClr val="dk1"/>
                </a:solidFill>
                <a:latin typeface="Roboto"/>
                <a:ea typeface="Roboto"/>
                <a:cs typeface="Roboto"/>
                <a:sym typeface="Roboto"/>
              </a:rPr>
            </a:br>
            <a:r>
              <a:rPr lang="es" sz="1200">
                <a:solidFill>
                  <a:schemeClr val="dk1"/>
                </a:solidFill>
                <a:latin typeface="Roboto"/>
                <a:ea typeface="Roboto"/>
                <a:cs typeface="Roboto"/>
                <a:sym typeface="Roboto"/>
              </a:rPr>
              <a:t>Agile strategy relies on a “strategic discovery” process. Recognizing this as a discovery process versus a planning process frees leaders and teams to be open to new evidence and insights that will influence strategy in a continuing feedback loop.</a:t>
            </a:r>
            <a:br>
              <a:rPr lang="es" sz="1200">
                <a:solidFill>
                  <a:schemeClr val="dk1"/>
                </a:solidFill>
                <a:latin typeface="Roboto"/>
                <a:ea typeface="Roboto"/>
                <a:cs typeface="Roboto"/>
                <a:sym typeface="Roboto"/>
              </a:rPr>
            </a:br>
            <a:br>
              <a:rPr lang="es" sz="1200">
                <a:solidFill>
                  <a:schemeClr val="dk1"/>
                </a:solidFill>
                <a:latin typeface="Roboto"/>
                <a:ea typeface="Roboto"/>
                <a:cs typeface="Roboto"/>
                <a:sym typeface="Roboto"/>
              </a:rPr>
            </a:br>
            <a:br>
              <a:rPr lang="es" sz="1200">
                <a:solidFill>
                  <a:schemeClr val="dk1"/>
                </a:solidFill>
                <a:latin typeface="Roboto"/>
                <a:ea typeface="Roboto"/>
                <a:cs typeface="Roboto"/>
                <a:sym typeface="Roboto"/>
              </a:rPr>
            </a:br>
            <a:br>
              <a:rPr lang="es" sz="1200">
                <a:solidFill>
                  <a:schemeClr val="dk1"/>
                </a:solidFill>
                <a:latin typeface="Roboto"/>
                <a:ea typeface="Roboto"/>
                <a:cs typeface="Roboto"/>
                <a:sym typeface="Roboto"/>
              </a:rPr>
            </a:br>
            <a:r>
              <a:rPr lang="es" sz="1200">
                <a:solidFill>
                  <a:schemeClr val="dk1"/>
                </a:solidFill>
                <a:highlight>
                  <a:srgbClr val="FFFFFF"/>
                </a:highlight>
                <a:latin typeface="Roboto"/>
                <a:ea typeface="Roboto"/>
                <a:cs typeface="Roboto"/>
                <a:sym typeface="Roboto"/>
              </a:rPr>
              <a:t>The strategic discovery process should take 90 days. It should then be repeated, with revisions, in each subsequent 90-day period.</a:t>
            </a:r>
            <a:endParaRPr sz="1200">
              <a:solidFill>
                <a:srgbClr val="434343"/>
              </a:solidFill>
              <a:latin typeface="Roboto"/>
              <a:ea typeface="Roboto"/>
              <a:cs typeface="Roboto"/>
              <a:sym typeface="Roboto"/>
            </a:endParaRPr>
          </a:p>
        </p:txBody>
      </p:sp>
      <p:pic>
        <p:nvPicPr>
          <p:cNvPr id="704" name="Google Shape;704;p48"/>
          <p:cNvPicPr preferRelativeResize="0"/>
          <p:nvPr/>
        </p:nvPicPr>
        <p:blipFill rotWithShape="1">
          <a:blip r:embed="rId3">
            <a:alphaModFix/>
          </a:blip>
          <a:srcRect b="0" l="0" r="10602" t="0"/>
          <a:stretch/>
        </p:blipFill>
        <p:spPr>
          <a:xfrm>
            <a:off x="4572075" y="773200"/>
            <a:ext cx="4426249" cy="4191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9"/>
          <p:cNvSpPr txBox="1"/>
          <p:nvPr>
            <p:ph type="title"/>
          </p:nvPr>
        </p:nvSpPr>
        <p:spPr>
          <a:xfrm>
            <a:off x="92225" y="98525"/>
            <a:ext cx="7794000" cy="3315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s"/>
              <a:t>Key considerations while implementing agile strategies:</a:t>
            </a:r>
            <a:endParaRPr/>
          </a:p>
        </p:txBody>
      </p:sp>
      <p:sp>
        <p:nvSpPr>
          <p:cNvPr id="710" name="Google Shape;710;p49"/>
          <p:cNvSpPr/>
          <p:nvPr/>
        </p:nvSpPr>
        <p:spPr>
          <a:xfrm>
            <a:off x="92225" y="3581425"/>
            <a:ext cx="2708100" cy="123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64547"/>
                </a:solidFill>
                <a:highlight>
                  <a:srgbClr val="FFFFFF"/>
                </a:highlight>
                <a:latin typeface="Roboto"/>
                <a:ea typeface="Roboto"/>
                <a:cs typeface="Roboto"/>
                <a:sym typeface="Roboto"/>
              </a:rPr>
              <a:t>Agile methodologies emphasize collaboration and self-organizing teams. </a:t>
            </a:r>
            <a:br>
              <a:rPr lang="es" sz="1200">
                <a:solidFill>
                  <a:srgbClr val="464547"/>
                </a:solidFill>
                <a:highlight>
                  <a:srgbClr val="FFFFFF"/>
                </a:highlight>
                <a:latin typeface="Roboto"/>
                <a:ea typeface="Roboto"/>
                <a:cs typeface="Roboto"/>
                <a:sym typeface="Roboto"/>
              </a:rPr>
            </a:br>
            <a:br>
              <a:rPr lang="es" sz="1200">
                <a:solidFill>
                  <a:srgbClr val="464547"/>
                </a:solidFill>
                <a:highlight>
                  <a:srgbClr val="FFFFFF"/>
                </a:highlight>
                <a:latin typeface="Roboto"/>
                <a:ea typeface="Roboto"/>
                <a:cs typeface="Roboto"/>
                <a:sym typeface="Roboto"/>
              </a:rPr>
            </a:br>
            <a:r>
              <a:rPr lang="es" sz="1200">
                <a:solidFill>
                  <a:srgbClr val="464547"/>
                </a:solidFill>
                <a:highlight>
                  <a:srgbClr val="FFFFFF"/>
                </a:highlight>
                <a:latin typeface="Roboto"/>
                <a:ea typeface="Roboto"/>
                <a:cs typeface="Roboto"/>
                <a:sym typeface="Roboto"/>
              </a:rPr>
              <a:t>Projects that require cross-functional collaboration, where different expertise and skills are essential for success, are well-suited for agile.</a:t>
            </a:r>
            <a:endParaRPr sz="1200">
              <a:solidFill>
                <a:srgbClr val="000000"/>
              </a:solidFill>
              <a:latin typeface="Roboto"/>
              <a:ea typeface="Roboto"/>
              <a:cs typeface="Roboto"/>
              <a:sym typeface="Roboto"/>
            </a:endParaRPr>
          </a:p>
        </p:txBody>
      </p:sp>
      <p:sp>
        <p:nvSpPr>
          <p:cNvPr id="711" name="Google Shape;711;p49"/>
          <p:cNvSpPr txBox="1"/>
          <p:nvPr/>
        </p:nvSpPr>
        <p:spPr>
          <a:xfrm>
            <a:off x="92225" y="3128713"/>
            <a:ext cx="2940900" cy="33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accent1"/>
                </a:solidFill>
                <a:latin typeface="Roboto"/>
                <a:ea typeface="Roboto"/>
                <a:cs typeface="Roboto"/>
                <a:sym typeface="Roboto"/>
              </a:rPr>
              <a:t>Cross-Functional Collaboration</a:t>
            </a:r>
            <a:endParaRPr b="1" sz="1500">
              <a:solidFill>
                <a:schemeClr val="accent1"/>
              </a:solidFill>
              <a:latin typeface="Roboto"/>
              <a:ea typeface="Roboto"/>
              <a:cs typeface="Roboto"/>
              <a:sym typeface="Roboto"/>
            </a:endParaRPr>
          </a:p>
        </p:txBody>
      </p:sp>
      <p:sp>
        <p:nvSpPr>
          <p:cNvPr id="712" name="Google Shape;712;p49"/>
          <p:cNvSpPr/>
          <p:nvPr/>
        </p:nvSpPr>
        <p:spPr>
          <a:xfrm>
            <a:off x="92225" y="1881504"/>
            <a:ext cx="1686000" cy="665100"/>
          </a:xfrm>
          <a:prstGeom prst="rect">
            <a:avLst/>
          </a:prstGeom>
          <a:noFill/>
          <a:ln>
            <a:noFill/>
          </a:ln>
        </p:spPr>
        <p:txBody>
          <a:bodyPr anchorCtr="0" anchor="ctr" bIns="91425" lIns="91425" spcFirstLastPara="1" rIns="91425" wrap="square" tIns="91425">
            <a:noAutofit/>
          </a:bodyPr>
          <a:lstStyle/>
          <a:p>
            <a:pPr indent="0" lvl="0" marL="12700" rtl="0" algn="l">
              <a:spcBef>
                <a:spcPts val="0"/>
              </a:spcBef>
              <a:spcAft>
                <a:spcPts val="0"/>
              </a:spcAft>
              <a:buNone/>
            </a:pPr>
            <a:r>
              <a:t/>
            </a:r>
            <a:endParaRPr sz="1200">
              <a:latin typeface="Roboto"/>
              <a:ea typeface="Roboto"/>
              <a:cs typeface="Roboto"/>
              <a:sym typeface="Roboto"/>
            </a:endParaRPr>
          </a:p>
        </p:txBody>
      </p:sp>
      <p:sp>
        <p:nvSpPr>
          <p:cNvPr id="713" name="Google Shape;713;p49"/>
          <p:cNvSpPr txBox="1"/>
          <p:nvPr/>
        </p:nvSpPr>
        <p:spPr>
          <a:xfrm>
            <a:off x="92225" y="1093425"/>
            <a:ext cx="2708100" cy="481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accent2"/>
                </a:solidFill>
                <a:latin typeface="Roboto"/>
                <a:ea typeface="Roboto"/>
                <a:cs typeface="Roboto"/>
                <a:sym typeface="Roboto"/>
              </a:rPr>
              <a:t>Complexity &amp; Uncertainty </a:t>
            </a:r>
            <a:endParaRPr b="1" sz="1500">
              <a:solidFill>
                <a:schemeClr val="accent2"/>
              </a:solidFill>
              <a:latin typeface="Roboto"/>
              <a:ea typeface="Roboto"/>
              <a:cs typeface="Roboto"/>
              <a:sym typeface="Roboto"/>
            </a:endParaRPr>
          </a:p>
        </p:txBody>
      </p:sp>
      <p:pic>
        <p:nvPicPr>
          <p:cNvPr id="714" name="Google Shape;714;p49"/>
          <p:cNvPicPr preferRelativeResize="0"/>
          <p:nvPr/>
        </p:nvPicPr>
        <p:blipFill>
          <a:blip r:embed="rId3">
            <a:alphaModFix/>
          </a:blip>
          <a:stretch>
            <a:fillRect/>
          </a:stretch>
        </p:blipFill>
        <p:spPr>
          <a:xfrm>
            <a:off x="3175300" y="667325"/>
            <a:ext cx="5601799" cy="4248799"/>
          </a:xfrm>
          <a:prstGeom prst="rect">
            <a:avLst/>
          </a:prstGeom>
          <a:noFill/>
          <a:ln>
            <a:noFill/>
          </a:ln>
        </p:spPr>
      </p:pic>
      <p:sp>
        <p:nvSpPr>
          <p:cNvPr id="715" name="Google Shape;715;p49"/>
          <p:cNvSpPr txBox="1"/>
          <p:nvPr/>
        </p:nvSpPr>
        <p:spPr>
          <a:xfrm>
            <a:off x="92225" y="1411050"/>
            <a:ext cx="2606400" cy="15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Roboto"/>
                <a:ea typeface="Roboto"/>
                <a:cs typeface="Roboto"/>
                <a:sym typeface="Roboto"/>
              </a:rPr>
              <a:t>Agile is ideal for projects with unclear requirements, changing markets, or new technologies. </a:t>
            </a:r>
            <a:br>
              <a:rPr lang="es" sz="1200">
                <a:solidFill>
                  <a:srgbClr val="434343"/>
                </a:solidFill>
                <a:latin typeface="Roboto"/>
                <a:ea typeface="Roboto"/>
                <a:cs typeface="Roboto"/>
                <a:sym typeface="Roboto"/>
              </a:rPr>
            </a:br>
            <a:br>
              <a:rPr lang="es" sz="1200">
                <a:solidFill>
                  <a:srgbClr val="434343"/>
                </a:solidFill>
                <a:latin typeface="Roboto"/>
                <a:ea typeface="Roboto"/>
                <a:cs typeface="Roboto"/>
                <a:sym typeface="Roboto"/>
              </a:rPr>
            </a:br>
            <a:r>
              <a:rPr lang="es" sz="1200">
                <a:solidFill>
                  <a:srgbClr val="434343"/>
                </a:solidFill>
                <a:latin typeface="Roboto"/>
                <a:ea typeface="Roboto"/>
                <a:cs typeface="Roboto"/>
                <a:sym typeface="Roboto"/>
              </a:rPr>
              <a:t>It uses iterations and feedback to help teams adapt and ensure the final product meets customer needs.</a:t>
            </a:r>
            <a:endParaRPr sz="1200">
              <a:solidFill>
                <a:srgbClr val="434343"/>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0"/>
          <p:cNvSpPr txBox="1"/>
          <p:nvPr>
            <p:ph type="title"/>
          </p:nvPr>
        </p:nvSpPr>
        <p:spPr>
          <a:xfrm>
            <a:off x="198000" y="293075"/>
            <a:ext cx="8488800" cy="4812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s"/>
              <a:t>Key considerations while implementing agile strategies:</a:t>
            </a:r>
            <a:endParaRPr/>
          </a:p>
          <a:p>
            <a:pPr indent="0" lvl="0" marL="0" rtl="0" algn="l">
              <a:lnSpc>
                <a:spcPct val="90000"/>
              </a:lnSpc>
              <a:spcBef>
                <a:spcPts val="0"/>
              </a:spcBef>
              <a:spcAft>
                <a:spcPts val="0"/>
              </a:spcAft>
              <a:buClr>
                <a:schemeClr val="dk1"/>
              </a:buClr>
              <a:buSzPts val="1100"/>
              <a:buFont typeface="Arial"/>
              <a:buNone/>
            </a:pPr>
            <a:r>
              <a:t/>
            </a:r>
            <a:endParaRPr/>
          </a:p>
        </p:txBody>
      </p:sp>
      <p:pic>
        <p:nvPicPr>
          <p:cNvPr id="721" name="Google Shape;721;p50"/>
          <p:cNvPicPr preferRelativeResize="0"/>
          <p:nvPr/>
        </p:nvPicPr>
        <p:blipFill>
          <a:blip r:embed="rId3">
            <a:alphaModFix/>
          </a:blip>
          <a:stretch>
            <a:fillRect/>
          </a:stretch>
        </p:blipFill>
        <p:spPr>
          <a:xfrm>
            <a:off x="198000" y="774275"/>
            <a:ext cx="5635402" cy="4274300"/>
          </a:xfrm>
          <a:prstGeom prst="rect">
            <a:avLst/>
          </a:prstGeom>
          <a:noFill/>
          <a:ln>
            <a:noFill/>
          </a:ln>
        </p:spPr>
      </p:pic>
      <p:sp>
        <p:nvSpPr>
          <p:cNvPr id="722" name="Google Shape;722;p50"/>
          <p:cNvSpPr/>
          <p:nvPr/>
        </p:nvSpPr>
        <p:spPr>
          <a:xfrm>
            <a:off x="5978525" y="3139275"/>
            <a:ext cx="2940900" cy="176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46454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s" sz="1200">
                <a:solidFill>
                  <a:srgbClr val="464547"/>
                </a:solidFill>
                <a:highlight>
                  <a:srgbClr val="FFFFFF"/>
                </a:highlight>
                <a:latin typeface="Roboto"/>
                <a:ea typeface="Roboto"/>
                <a:cs typeface="Roboto"/>
                <a:sym typeface="Roboto"/>
              </a:rPr>
              <a:t>An agile approach is beneficial for projects with time-sensitive goals, where delivering key features or prototypes early is crucial. </a:t>
            </a:r>
            <a:br>
              <a:rPr lang="es" sz="1200">
                <a:solidFill>
                  <a:srgbClr val="464547"/>
                </a:solidFill>
                <a:highlight>
                  <a:srgbClr val="FFFFFF"/>
                </a:highlight>
                <a:latin typeface="Roboto"/>
                <a:ea typeface="Roboto"/>
                <a:cs typeface="Roboto"/>
                <a:sym typeface="Roboto"/>
              </a:rPr>
            </a:br>
            <a:br>
              <a:rPr lang="es" sz="1200">
                <a:solidFill>
                  <a:srgbClr val="464547"/>
                </a:solidFill>
                <a:highlight>
                  <a:srgbClr val="FFFFFF"/>
                </a:highlight>
                <a:latin typeface="Roboto"/>
                <a:ea typeface="Roboto"/>
                <a:cs typeface="Roboto"/>
                <a:sym typeface="Roboto"/>
              </a:rPr>
            </a:br>
            <a:r>
              <a:rPr lang="es" sz="1200">
                <a:solidFill>
                  <a:srgbClr val="464547"/>
                </a:solidFill>
                <a:highlight>
                  <a:srgbClr val="FFFFFF"/>
                </a:highlight>
                <a:latin typeface="Roboto"/>
                <a:ea typeface="Roboto"/>
                <a:cs typeface="Roboto"/>
                <a:sym typeface="Roboto"/>
              </a:rPr>
              <a:t>By dividing the project into smaller increments, teams can deliver tangible results to stakeholders promptly, while retaining flexibility for future iterations.</a:t>
            </a:r>
            <a:endParaRPr sz="1200">
              <a:solidFill>
                <a:srgbClr val="464547"/>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464547"/>
              </a:solidFill>
              <a:highlight>
                <a:srgbClr val="FFFFFF"/>
              </a:highlight>
              <a:latin typeface="Roboto"/>
              <a:ea typeface="Roboto"/>
              <a:cs typeface="Roboto"/>
              <a:sym typeface="Roboto"/>
            </a:endParaRPr>
          </a:p>
        </p:txBody>
      </p:sp>
      <p:sp>
        <p:nvSpPr>
          <p:cNvPr id="723" name="Google Shape;723;p50"/>
          <p:cNvSpPr txBox="1"/>
          <p:nvPr/>
        </p:nvSpPr>
        <p:spPr>
          <a:xfrm>
            <a:off x="5978525" y="2747706"/>
            <a:ext cx="2940900" cy="39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accent1"/>
                </a:solidFill>
                <a:latin typeface="Roboto"/>
                <a:ea typeface="Roboto"/>
                <a:cs typeface="Roboto"/>
                <a:sym typeface="Roboto"/>
              </a:rPr>
              <a:t>Time- to- Market Pressure:</a:t>
            </a:r>
            <a:endParaRPr b="1" sz="1500">
              <a:solidFill>
                <a:schemeClr val="accent1"/>
              </a:solidFill>
              <a:latin typeface="Roboto"/>
              <a:ea typeface="Roboto"/>
              <a:cs typeface="Roboto"/>
              <a:sym typeface="Roboto"/>
            </a:endParaRPr>
          </a:p>
        </p:txBody>
      </p:sp>
      <p:sp>
        <p:nvSpPr>
          <p:cNvPr id="724" name="Google Shape;724;p50"/>
          <p:cNvSpPr/>
          <p:nvPr/>
        </p:nvSpPr>
        <p:spPr>
          <a:xfrm>
            <a:off x="6137750" y="1561528"/>
            <a:ext cx="1686000" cy="790500"/>
          </a:xfrm>
          <a:prstGeom prst="rect">
            <a:avLst/>
          </a:prstGeom>
          <a:noFill/>
          <a:ln>
            <a:noFill/>
          </a:ln>
        </p:spPr>
        <p:txBody>
          <a:bodyPr anchorCtr="0" anchor="ctr" bIns="91425" lIns="91425" spcFirstLastPara="1" rIns="91425" wrap="square" tIns="91425">
            <a:noAutofit/>
          </a:bodyPr>
          <a:lstStyle/>
          <a:p>
            <a:pPr indent="0" lvl="0" marL="12700" rtl="0" algn="l">
              <a:spcBef>
                <a:spcPts val="0"/>
              </a:spcBef>
              <a:spcAft>
                <a:spcPts val="0"/>
              </a:spcAft>
              <a:buNone/>
            </a:pPr>
            <a:r>
              <a:t/>
            </a:r>
            <a:endParaRPr sz="1200">
              <a:latin typeface="Roboto"/>
              <a:ea typeface="Roboto"/>
              <a:cs typeface="Roboto"/>
              <a:sym typeface="Roboto"/>
            </a:endParaRPr>
          </a:p>
        </p:txBody>
      </p:sp>
      <p:sp>
        <p:nvSpPr>
          <p:cNvPr id="725" name="Google Shape;725;p50"/>
          <p:cNvSpPr txBox="1"/>
          <p:nvPr/>
        </p:nvSpPr>
        <p:spPr>
          <a:xfrm>
            <a:off x="5999375" y="684650"/>
            <a:ext cx="2606400" cy="481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accent2"/>
                </a:solidFill>
                <a:latin typeface="Roboto"/>
                <a:ea typeface="Roboto"/>
                <a:cs typeface="Roboto"/>
                <a:sym typeface="Roboto"/>
              </a:rPr>
              <a:t>Customer Engagement:</a:t>
            </a:r>
            <a:endParaRPr b="1" sz="1500">
              <a:solidFill>
                <a:schemeClr val="accent2"/>
              </a:solidFill>
              <a:latin typeface="Roboto"/>
              <a:ea typeface="Roboto"/>
              <a:cs typeface="Roboto"/>
              <a:sym typeface="Roboto"/>
            </a:endParaRPr>
          </a:p>
        </p:txBody>
      </p:sp>
      <p:sp>
        <p:nvSpPr>
          <p:cNvPr id="726" name="Google Shape;726;p50"/>
          <p:cNvSpPr txBox="1"/>
          <p:nvPr/>
        </p:nvSpPr>
        <p:spPr>
          <a:xfrm>
            <a:off x="5999375" y="999775"/>
            <a:ext cx="3076800" cy="16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64547"/>
                </a:solidFill>
                <a:highlight>
                  <a:srgbClr val="FFFFFF"/>
                </a:highlight>
                <a:latin typeface="Roboto"/>
                <a:ea typeface="Roboto"/>
                <a:cs typeface="Roboto"/>
                <a:sym typeface="Roboto"/>
              </a:rPr>
              <a:t>Agile emphasizes customer collaboration throughout the project life cycle. </a:t>
            </a:r>
            <a:br>
              <a:rPr lang="es" sz="1200">
                <a:solidFill>
                  <a:srgbClr val="464547"/>
                </a:solidFill>
                <a:highlight>
                  <a:srgbClr val="FFFFFF"/>
                </a:highlight>
                <a:latin typeface="Roboto"/>
                <a:ea typeface="Roboto"/>
                <a:cs typeface="Roboto"/>
                <a:sym typeface="Roboto"/>
              </a:rPr>
            </a:br>
            <a:br>
              <a:rPr lang="es" sz="1200">
                <a:solidFill>
                  <a:srgbClr val="464547"/>
                </a:solidFill>
                <a:highlight>
                  <a:srgbClr val="FFFFFF"/>
                </a:highlight>
                <a:latin typeface="Roboto"/>
                <a:ea typeface="Roboto"/>
                <a:cs typeface="Roboto"/>
                <a:sym typeface="Roboto"/>
              </a:rPr>
            </a:br>
            <a:r>
              <a:rPr lang="es" sz="1200">
                <a:solidFill>
                  <a:srgbClr val="464547"/>
                </a:solidFill>
                <a:highlight>
                  <a:srgbClr val="FFFFFF"/>
                </a:highlight>
                <a:latin typeface="Roboto"/>
                <a:ea typeface="Roboto"/>
                <a:cs typeface="Roboto"/>
                <a:sym typeface="Roboto"/>
              </a:rPr>
              <a:t>Hence, projects that involve a high level of customer interaction, such as software development or product design, are excellent fits for agile.</a:t>
            </a:r>
            <a:endParaRPr sz="1200">
              <a:solidFill>
                <a:srgbClr val="434343"/>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51"/>
          <p:cNvSpPr txBox="1"/>
          <p:nvPr>
            <p:ph type="title"/>
          </p:nvPr>
        </p:nvSpPr>
        <p:spPr>
          <a:xfrm>
            <a:off x="198000" y="354525"/>
            <a:ext cx="7760100" cy="2394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s"/>
              <a:t>Key considerations while implementing agile strategies:</a:t>
            </a:r>
            <a:endParaRPr/>
          </a:p>
          <a:p>
            <a:pPr indent="0" lvl="0" marL="0" rtl="0" algn="l">
              <a:lnSpc>
                <a:spcPct val="90000"/>
              </a:lnSpc>
              <a:spcBef>
                <a:spcPts val="0"/>
              </a:spcBef>
              <a:spcAft>
                <a:spcPts val="0"/>
              </a:spcAft>
              <a:buClr>
                <a:schemeClr val="dk1"/>
              </a:buClr>
              <a:buSzPts val="1100"/>
              <a:buFont typeface="Arial"/>
              <a:buNone/>
            </a:pPr>
            <a:r>
              <a:t/>
            </a:r>
            <a:endParaRPr/>
          </a:p>
        </p:txBody>
      </p:sp>
      <p:pic>
        <p:nvPicPr>
          <p:cNvPr id="732" name="Google Shape;732;p51"/>
          <p:cNvPicPr preferRelativeResize="0"/>
          <p:nvPr/>
        </p:nvPicPr>
        <p:blipFill>
          <a:blip r:embed="rId3">
            <a:alphaModFix/>
          </a:blip>
          <a:stretch>
            <a:fillRect/>
          </a:stretch>
        </p:blipFill>
        <p:spPr>
          <a:xfrm>
            <a:off x="198000" y="774275"/>
            <a:ext cx="5635402" cy="4274300"/>
          </a:xfrm>
          <a:prstGeom prst="rect">
            <a:avLst/>
          </a:prstGeom>
          <a:noFill/>
          <a:ln>
            <a:noFill/>
          </a:ln>
        </p:spPr>
      </p:pic>
      <p:sp>
        <p:nvSpPr>
          <p:cNvPr id="733" name="Google Shape;733;p51"/>
          <p:cNvSpPr txBox="1"/>
          <p:nvPr/>
        </p:nvSpPr>
        <p:spPr>
          <a:xfrm>
            <a:off x="5970500" y="774281"/>
            <a:ext cx="2940900" cy="39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accent1"/>
                </a:solidFill>
                <a:latin typeface="Roboto"/>
                <a:ea typeface="Roboto"/>
                <a:cs typeface="Roboto"/>
                <a:sym typeface="Roboto"/>
              </a:rPr>
              <a:t>Team Empowerment</a:t>
            </a:r>
            <a:r>
              <a:rPr b="1" lang="es" sz="1500">
                <a:solidFill>
                  <a:schemeClr val="accent1"/>
                </a:solidFill>
                <a:latin typeface="Roboto"/>
                <a:ea typeface="Roboto"/>
                <a:cs typeface="Roboto"/>
                <a:sym typeface="Roboto"/>
              </a:rPr>
              <a:t>:</a:t>
            </a:r>
            <a:endParaRPr b="1" sz="1500">
              <a:solidFill>
                <a:schemeClr val="accent1"/>
              </a:solidFill>
              <a:latin typeface="Roboto"/>
              <a:ea typeface="Roboto"/>
              <a:cs typeface="Roboto"/>
              <a:sym typeface="Roboto"/>
            </a:endParaRPr>
          </a:p>
        </p:txBody>
      </p:sp>
      <p:sp>
        <p:nvSpPr>
          <p:cNvPr id="734" name="Google Shape;734;p51"/>
          <p:cNvSpPr txBox="1"/>
          <p:nvPr/>
        </p:nvSpPr>
        <p:spPr>
          <a:xfrm>
            <a:off x="5978525" y="2704050"/>
            <a:ext cx="2606400" cy="481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500">
                <a:solidFill>
                  <a:schemeClr val="accent2"/>
                </a:solidFill>
                <a:latin typeface="Roboto"/>
                <a:ea typeface="Roboto"/>
                <a:cs typeface="Roboto"/>
                <a:sym typeface="Roboto"/>
              </a:rPr>
              <a:t>Scope Flexibility</a:t>
            </a:r>
            <a:r>
              <a:rPr b="1" lang="es" sz="1500">
                <a:solidFill>
                  <a:schemeClr val="accent2"/>
                </a:solidFill>
                <a:latin typeface="Roboto"/>
                <a:ea typeface="Roboto"/>
                <a:cs typeface="Roboto"/>
                <a:sym typeface="Roboto"/>
              </a:rPr>
              <a:t>:</a:t>
            </a:r>
            <a:endParaRPr b="1" sz="1500">
              <a:solidFill>
                <a:schemeClr val="accent2"/>
              </a:solidFill>
              <a:latin typeface="Roboto"/>
              <a:ea typeface="Roboto"/>
              <a:cs typeface="Roboto"/>
              <a:sym typeface="Roboto"/>
            </a:endParaRPr>
          </a:p>
        </p:txBody>
      </p:sp>
      <p:sp>
        <p:nvSpPr>
          <p:cNvPr id="735" name="Google Shape;735;p51"/>
          <p:cNvSpPr txBox="1"/>
          <p:nvPr/>
        </p:nvSpPr>
        <p:spPr>
          <a:xfrm>
            <a:off x="5978525" y="3102275"/>
            <a:ext cx="3005400" cy="180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100">
                <a:solidFill>
                  <a:srgbClr val="464547"/>
                </a:solidFill>
                <a:highlight>
                  <a:srgbClr val="FFFFFF"/>
                </a:highlight>
                <a:latin typeface="Roboto"/>
                <a:ea typeface="Roboto"/>
                <a:cs typeface="Roboto"/>
                <a:sym typeface="Roboto"/>
              </a:rPr>
              <a:t>Agile methodologies, ideal for projects with evolving requirements, prioritize customer value through incremental delivery and continuous feedback. </a:t>
            </a:r>
            <a:br>
              <a:rPr lang="es" sz="1100">
                <a:solidFill>
                  <a:srgbClr val="464547"/>
                </a:solidFill>
                <a:highlight>
                  <a:srgbClr val="FFFFFF"/>
                </a:highlight>
                <a:latin typeface="Roboto"/>
                <a:ea typeface="Roboto"/>
                <a:cs typeface="Roboto"/>
                <a:sym typeface="Roboto"/>
              </a:rPr>
            </a:br>
            <a:br>
              <a:rPr lang="es" sz="1100">
                <a:solidFill>
                  <a:srgbClr val="464547"/>
                </a:solidFill>
                <a:highlight>
                  <a:srgbClr val="FFFFFF"/>
                </a:highlight>
                <a:latin typeface="Roboto"/>
                <a:ea typeface="Roboto"/>
                <a:cs typeface="Roboto"/>
                <a:sym typeface="Roboto"/>
              </a:rPr>
            </a:br>
            <a:r>
              <a:rPr lang="es" sz="1100">
                <a:solidFill>
                  <a:srgbClr val="464547"/>
                </a:solidFill>
                <a:highlight>
                  <a:srgbClr val="FFFFFF"/>
                </a:highlight>
                <a:latin typeface="Roboto"/>
                <a:ea typeface="Roboto"/>
                <a:cs typeface="Roboto"/>
                <a:sym typeface="Roboto"/>
              </a:rPr>
              <a:t>Effective implementation involves investing in tooling, addressing change management, and defining clear KPIs to ensure project success.</a:t>
            </a:r>
            <a:endParaRPr sz="1100">
              <a:solidFill>
                <a:srgbClr val="464547"/>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464547"/>
              </a:solidFill>
              <a:highlight>
                <a:srgbClr val="FFFFFF"/>
              </a:highlight>
              <a:latin typeface="Roboto"/>
              <a:ea typeface="Roboto"/>
              <a:cs typeface="Roboto"/>
              <a:sym typeface="Roboto"/>
            </a:endParaRPr>
          </a:p>
        </p:txBody>
      </p:sp>
      <p:sp>
        <p:nvSpPr>
          <p:cNvPr id="736" name="Google Shape;736;p51"/>
          <p:cNvSpPr txBox="1"/>
          <p:nvPr/>
        </p:nvSpPr>
        <p:spPr>
          <a:xfrm>
            <a:off x="5978525" y="1168175"/>
            <a:ext cx="3005400" cy="14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464547"/>
                </a:solidFill>
                <a:highlight>
                  <a:srgbClr val="FFFFFF"/>
                </a:highlight>
                <a:latin typeface="Roboto"/>
                <a:ea typeface="Roboto"/>
                <a:cs typeface="Roboto"/>
                <a:sym typeface="Roboto"/>
              </a:rPr>
              <a:t>Agile teams excel in autonomous environments that foster creativity and value expertise. </a:t>
            </a:r>
            <a:br>
              <a:rPr lang="es" sz="1100">
                <a:solidFill>
                  <a:srgbClr val="464547"/>
                </a:solidFill>
                <a:highlight>
                  <a:srgbClr val="FFFFFF"/>
                </a:highlight>
                <a:latin typeface="Roboto"/>
                <a:ea typeface="Roboto"/>
                <a:cs typeface="Roboto"/>
                <a:sym typeface="Roboto"/>
              </a:rPr>
            </a:br>
            <a:br>
              <a:rPr lang="es" sz="1100">
                <a:solidFill>
                  <a:srgbClr val="464547"/>
                </a:solidFill>
                <a:highlight>
                  <a:srgbClr val="FFFFFF"/>
                </a:highlight>
                <a:latin typeface="Roboto"/>
                <a:ea typeface="Roboto"/>
                <a:cs typeface="Roboto"/>
                <a:sym typeface="Roboto"/>
              </a:rPr>
            </a:br>
            <a:r>
              <a:rPr lang="es" sz="1100">
                <a:solidFill>
                  <a:srgbClr val="464547"/>
                </a:solidFill>
                <a:highlight>
                  <a:srgbClr val="FFFFFF"/>
                </a:highlight>
                <a:latin typeface="Roboto"/>
                <a:ea typeface="Roboto"/>
                <a:cs typeface="Roboto"/>
                <a:sym typeface="Roboto"/>
              </a:rPr>
              <a:t>By promoting trust and empowerment, agile teams leverage collective knowledge to achieve outstanding outcomes.</a:t>
            </a:r>
            <a:endParaRPr sz="1200">
              <a:solidFill>
                <a:srgbClr val="464547"/>
              </a:solidFill>
              <a:highlight>
                <a:srgbClr val="FFFFFF"/>
              </a:highlight>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2"/>
          <p:cNvSpPr txBox="1"/>
          <p:nvPr>
            <p:ph type="title"/>
          </p:nvPr>
        </p:nvSpPr>
        <p:spPr>
          <a:xfrm>
            <a:off x="116001" y="5805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PM tools for Agile: KANBAN BOARDS</a:t>
            </a:r>
            <a:endParaRPr/>
          </a:p>
        </p:txBody>
      </p:sp>
      <p:pic>
        <p:nvPicPr>
          <p:cNvPr id="742" name="Google Shape;742;p52"/>
          <p:cNvPicPr preferRelativeResize="0"/>
          <p:nvPr/>
        </p:nvPicPr>
        <p:blipFill>
          <a:blip r:embed="rId3">
            <a:alphaModFix/>
          </a:blip>
          <a:stretch>
            <a:fillRect/>
          </a:stretch>
        </p:blipFill>
        <p:spPr>
          <a:xfrm>
            <a:off x="3002400" y="761150"/>
            <a:ext cx="5988323" cy="4024850"/>
          </a:xfrm>
          <a:prstGeom prst="rect">
            <a:avLst/>
          </a:prstGeom>
          <a:noFill/>
          <a:ln>
            <a:noFill/>
          </a:ln>
        </p:spPr>
      </p:pic>
      <p:sp>
        <p:nvSpPr>
          <p:cNvPr id="743" name="Google Shape;743;p52"/>
          <p:cNvSpPr txBox="1"/>
          <p:nvPr/>
        </p:nvSpPr>
        <p:spPr>
          <a:xfrm>
            <a:off x="57675" y="761150"/>
            <a:ext cx="2814000" cy="410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Roboto"/>
                <a:ea typeface="Roboto"/>
                <a:cs typeface="Roboto"/>
                <a:sym typeface="Roboto"/>
              </a:rPr>
              <a:t>Splitting Projects into User Stories:</a:t>
            </a:r>
            <a:endParaRPr b="1" sz="10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s" sz="1000">
                <a:solidFill>
                  <a:schemeClr val="dk1"/>
                </a:solidFill>
                <a:latin typeface="Roboto"/>
                <a:ea typeface="Roboto"/>
                <a:cs typeface="Roboto"/>
                <a:sym typeface="Roboto"/>
              </a:rPr>
              <a:t>Break down projects into user stories to deliver customer value quickly.</a:t>
            </a:r>
            <a:br>
              <a:rPr lang="es" sz="1000">
                <a:solidFill>
                  <a:schemeClr val="dk1"/>
                </a:solidFill>
                <a:latin typeface="Roboto"/>
                <a:ea typeface="Roboto"/>
                <a:cs typeface="Roboto"/>
                <a:sym typeface="Roboto"/>
              </a:rPr>
            </a:b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s" sz="1000">
                <a:solidFill>
                  <a:schemeClr val="dk1"/>
                </a:solidFill>
                <a:latin typeface="Roboto"/>
                <a:ea typeface="Roboto"/>
                <a:cs typeface="Roboto"/>
                <a:sym typeface="Roboto"/>
              </a:rPr>
              <a:t>Define process states like "To Do," "Doing," and "Done" to track progress.</a:t>
            </a:r>
            <a:br>
              <a:rPr lang="es" sz="1000">
                <a:solidFill>
                  <a:schemeClr val="dk1"/>
                </a:solidFill>
                <a:latin typeface="Roboto"/>
                <a:ea typeface="Roboto"/>
                <a:cs typeface="Roboto"/>
                <a:sym typeface="Roboto"/>
              </a:rPr>
            </a:b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Roboto"/>
                <a:ea typeface="Roboto"/>
                <a:cs typeface="Roboto"/>
                <a:sym typeface="Roboto"/>
              </a:rPr>
              <a:t>Applying Work In Progress  Limits:</a:t>
            </a:r>
            <a:endParaRPr b="1" sz="10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s" sz="1000">
                <a:solidFill>
                  <a:schemeClr val="dk1"/>
                </a:solidFill>
                <a:latin typeface="Roboto"/>
                <a:ea typeface="Roboto"/>
                <a:cs typeface="Roboto"/>
                <a:sym typeface="Roboto"/>
              </a:rPr>
              <a:t>Set WIP limits for each "Doing" state to prevent task overload.</a:t>
            </a:r>
            <a:br>
              <a:rPr lang="es" sz="1000">
                <a:solidFill>
                  <a:schemeClr val="dk1"/>
                </a:solidFill>
                <a:latin typeface="Roboto"/>
                <a:ea typeface="Roboto"/>
                <a:cs typeface="Roboto"/>
                <a:sym typeface="Roboto"/>
              </a:rPr>
            </a:b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s" sz="1000">
                <a:solidFill>
                  <a:schemeClr val="dk1"/>
                </a:solidFill>
                <a:latin typeface="Roboto"/>
                <a:ea typeface="Roboto"/>
                <a:cs typeface="Roboto"/>
                <a:sym typeface="Roboto"/>
              </a:rPr>
              <a:t>Maintaining WIP limits enhances team focus, reduces cycle times, and boosts customer satisfaction.</a:t>
            </a:r>
            <a:br>
              <a:rPr lang="es" sz="1000">
                <a:solidFill>
                  <a:schemeClr val="dk1"/>
                </a:solidFill>
                <a:latin typeface="Roboto"/>
                <a:ea typeface="Roboto"/>
                <a:cs typeface="Roboto"/>
                <a:sym typeface="Roboto"/>
              </a:rPr>
            </a:b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Roboto"/>
                <a:ea typeface="Roboto"/>
                <a:cs typeface="Roboto"/>
                <a:sym typeface="Roboto"/>
              </a:rPr>
              <a:t>Prioritizing Tasks:</a:t>
            </a:r>
            <a:endParaRPr b="1" sz="10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s" sz="1000">
                <a:solidFill>
                  <a:schemeClr val="dk1"/>
                </a:solidFill>
                <a:latin typeface="Roboto"/>
                <a:ea typeface="Roboto"/>
                <a:cs typeface="Roboto"/>
                <a:sym typeface="Roboto"/>
              </a:rPr>
              <a:t>Prioritize tasks from top to bottom based on their importance.</a:t>
            </a:r>
            <a:br>
              <a:rPr lang="es" sz="1000">
                <a:solidFill>
                  <a:schemeClr val="dk1"/>
                </a:solidFill>
                <a:latin typeface="Roboto"/>
                <a:ea typeface="Roboto"/>
                <a:cs typeface="Roboto"/>
                <a:sym typeface="Roboto"/>
              </a:rPr>
            </a:b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s" sz="1000">
                <a:solidFill>
                  <a:schemeClr val="dk1"/>
                </a:solidFill>
                <a:latin typeface="Roboto"/>
                <a:ea typeface="Roboto"/>
                <a:cs typeface="Roboto"/>
                <a:sym typeface="Roboto"/>
              </a:rPr>
              <a:t>When a "Doing" slot becomes available, move the highest-priority "To Do" task to maintain flow and increase team productivity.</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b="1" sz="1000">
              <a:solidFill>
                <a:srgbClr val="ECECEC"/>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3"/>
          <p:cNvSpPr txBox="1"/>
          <p:nvPr>
            <p:ph type="title"/>
          </p:nvPr>
        </p:nvSpPr>
        <p:spPr>
          <a:xfrm>
            <a:off x="116001" y="5805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PM tools for Agile: COLLABORATION PLATFORMS</a:t>
            </a:r>
            <a:endParaRPr/>
          </a:p>
        </p:txBody>
      </p:sp>
      <p:pic>
        <p:nvPicPr>
          <p:cNvPr id="749" name="Google Shape;749;p53"/>
          <p:cNvPicPr preferRelativeResize="0"/>
          <p:nvPr/>
        </p:nvPicPr>
        <p:blipFill>
          <a:blip r:embed="rId3">
            <a:alphaModFix/>
          </a:blip>
          <a:stretch>
            <a:fillRect/>
          </a:stretch>
        </p:blipFill>
        <p:spPr>
          <a:xfrm>
            <a:off x="144475" y="669325"/>
            <a:ext cx="8640215" cy="1843100"/>
          </a:xfrm>
          <a:prstGeom prst="rect">
            <a:avLst/>
          </a:prstGeom>
          <a:noFill/>
          <a:ln>
            <a:noFill/>
          </a:ln>
        </p:spPr>
      </p:pic>
      <p:sp>
        <p:nvSpPr>
          <p:cNvPr id="750" name="Google Shape;750;p53"/>
          <p:cNvSpPr txBox="1"/>
          <p:nvPr/>
        </p:nvSpPr>
        <p:spPr>
          <a:xfrm>
            <a:off x="116000" y="2642500"/>
            <a:ext cx="8968500" cy="2420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100">
                <a:solidFill>
                  <a:schemeClr val="dk1"/>
                </a:solidFill>
                <a:latin typeface="Roboto"/>
                <a:ea typeface="Roboto"/>
                <a:cs typeface="Roboto"/>
                <a:sym typeface="Roboto"/>
              </a:rPr>
              <a:t>Collaboration tools are crucial to enable teams to work together. These include:</a:t>
            </a:r>
            <a:br>
              <a:rPr lang="es" sz="1100">
                <a:solidFill>
                  <a:schemeClr val="dk1"/>
                </a:solidFill>
                <a:latin typeface="Roboto"/>
                <a:ea typeface="Roboto"/>
                <a:cs typeface="Roboto"/>
                <a:sym typeface="Roboto"/>
              </a:rPr>
            </a:br>
            <a:r>
              <a:rPr lang="es" sz="1100">
                <a:solidFill>
                  <a:schemeClr val="dk1"/>
                </a:solidFill>
                <a:latin typeface="Roboto"/>
                <a:ea typeface="Roboto"/>
                <a:cs typeface="Roboto"/>
                <a:sym typeface="Roboto"/>
              </a:rPr>
              <a:t>Collaborative dashboards to track work and provide details of sub-tasks as part of the bigger project picture </a:t>
            </a:r>
            <a:endParaRPr sz="1100">
              <a:solidFill>
                <a:schemeClr val="dk1"/>
              </a:solidFill>
              <a:latin typeface="Roboto"/>
              <a:ea typeface="Roboto"/>
              <a:cs typeface="Roboto"/>
              <a:sym typeface="Roboto"/>
            </a:endParaRPr>
          </a:p>
          <a:p>
            <a:pPr indent="0" lvl="0" marL="0" rtl="0" algn="l">
              <a:lnSpc>
                <a:spcPct val="150000"/>
              </a:lnSpc>
              <a:spcBef>
                <a:spcPts val="900"/>
              </a:spcBef>
              <a:spcAft>
                <a:spcPts val="0"/>
              </a:spcAft>
              <a:buNone/>
            </a:pPr>
            <a:r>
              <a:rPr lang="es" sz="1100">
                <a:solidFill>
                  <a:schemeClr val="dk1"/>
                </a:solidFill>
                <a:latin typeface="Roboto"/>
                <a:ea typeface="Roboto"/>
                <a:cs typeface="Roboto"/>
                <a:sym typeface="Roboto"/>
              </a:rPr>
              <a:t>Communication tools that connect team members, including office-based and deskless workers wherever they are in the world. This is even more important with hybrid working and also means teams can work internationally with fewer barriers </a:t>
            </a:r>
            <a:endParaRPr sz="1100">
              <a:solidFill>
                <a:schemeClr val="dk1"/>
              </a:solidFill>
              <a:latin typeface="Roboto"/>
              <a:ea typeface="Roboto"/>
              <a:cs typeface="Roboto"/>
              <a:sym typeface="Roboto"/>
            </a:endParaRPr>
          </a:p>
          <a:p>
            <a:pPr indent="0" lvl="0" marL="0" rtl="0" algn="l">
              <a:lnSpc>
                <a:spcPct val="150000"/>
              </a:lnSpc>
              <a:spcBef>
                <a:spcPts val="900"/>
              </a:spcBef>
              <a:spcAft>
                <a:spcPts val="0"/>
              </a:spcAft>
              <a:buNone/>
            </a:pPr>
            <a:r>
              <a:rPr lang="es" sz="1100">
                <a:solidFill>
                  <a:schemeClr val="dk1"/>
                </a:solidFill>
                <a:latin typeface="Roboto"/>
                <a:ea typeface="Roboto"/>
                <a:cs typeface="Roboto"/>
                <a:sym typeface="Roboto"/>
              </a:rPr>
              <a:t>File sharing tools to give every team member access to the documents they need. Integration tools to bring all software and applications together, so there’s no wasting time when continually moving between them</a:t>
            </a:r>
            <a:endParaRPr sz="1100">
              <a:solidFill>
                <a:schemeClr val="dk1"/>
              </a:solidFill>
              <a:latin typeface="Roboto"/>
              <a:ea typeface="Roboto"/>
              <a:cs typeface="Roboto"/>
              <a:sym typeface="Roboto"/>
            </a:endParaRPr>
          </a:p>
          <a:p>
            <a:pPr indent="0" lvl="0" marL="0" rtl="0" algn="l">
              <a:lnSpc>
                <a:spcPct val="150000"/>
              </a:lnSpc>
              <a:spcBef>
                <a:spcPts val="900"/>
              </a:spcBef>
              <a:spcAft>
                <a:spcPts val="0"/>
              </a:spcAft>
              <a:buNone/>
            </a:pPr>
            <a:r>
              <a:rPr lang="es" sz="1100">
                <a:solidFill>
                  <a:schemeClr val="dk1"/>
                </a:solidFill>
                <a:latin typeface="Roboto"/>
                <a:ea typeface="Roboto"/>
                <a:cs typeface="Roboto"/>
                <a:sym typeface="Roboto"/>
              </a:rPr>
              <a:t>Progress monitoring tools help project managers plan more effectively and keep teams on schedule by tracking progress in real time</a:t>
            </a:r>
            <a:endParaRPr sz="1100">
              <a:solidFill>
                <a:schemeClr val="dk1"/>
              </a:solidFill>
              <a:latin typeface="Roboto"/>
              <a:ea typeface="Roboto"/>
              <a:cs typeface="Roboto"/>
              <a:sym typeface="Roboto"/>
            </a:endParaRPr>
          </a:p>
          <a:p>
            <a:pPr indent="0" lvl="0" marL="0" rtl="0" algn="l">
              <a:lnSpc>
                <a:spcPct val="150000"/>
              </a:lnSpc>
              <a:spcBef>
                <a:spcPts val="90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solidFill>
                <a:srgbClr val="434343"/>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4"/>
          <p:cNvSpPr txBox="1"/>
          <p:nvPr>
            <p:ph type="title"/>
          </p:nvPr>
        </p:nvSpPr>
        <p:spPr>
          <a:xfrm>
            <a:off x="116001" y="5805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PM tools for Agile: COLLABORATION PLATFORMS</a:t>
            </a:r>
            <a:endParaRPr/>
          </a:p>
        </p:txBody>
      </p:sp>
      <p:sp>
        <p:nvSpPr>
          <p:cNvPr id="756" name="Google Shape;756;p54"/>
          <p:cNvSpPr txBox="1"/>
          <p:nvPr/>
        </p:nvSpPr>
        <p:spPr>
          <a:xfrm>
            <a:off x="196050" y="3240625"/>
            <a:ext cx="8730000" cy="16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434343"/>
              </a:solidFill>
              <a:latin typeface="Roboto"/>
              <a:ea typeface="Roboto"/>
              <a:cs typeface="Roboto"/>
              <a:sym typeface="Roboto"/>
            </a:endParaRPr>
          </a:p>
        </p:txBody>
      </p:sp>
      <p:pic>
        <p:nvPicPr>
          <p:cNvPr id="757" name="Google Shape;757;p54"/>
          <p:cNvPicPr preferRelativeResize="0"/>
          <p:nvPr/>
        </p:nvPicPr>
        <p:blipFill>
          <a:blip r:embed="rId3">
            <a:alphaModFix/>
          </a:blip>
          <a:stretch>
            <a:fillRect/>
          </a:stretch>
        </p:blipFill>
        <p:spPr>
          <a:xfrm>
            <a:off x="265250" y="691650"/>
            <a:ext cx="4173430" cy="2417389"/>
          </a:xfrm>
          <a:prstGeom prst="rect">
            <a:avLst/>
          </a:prstGeom>
          <a:noFill/>
          <a:ln>
            <a:noFill/>
          </a:ln>
        </p:spPr>
      </p:pic>
      <p:pic>
        <p:nvPicPr>
          <p:cNvPr id="758" name="Google Shape;758;p54"/>
          <p:cNvPicPr preferRelativeResize="0"/>
          <p:nvPr/>
        </p:nvPicPr>
        <p:blipFill>
          <a:blip r:embed="rId4">
            <a:alphaModFix/>
          </a:blip>
          <a:stretch>
            <a:fillRect/>
          </a:stretch>
        </p:blipFill>
        <p:spPr>
          <a:xfrm>
            <a:off x="4572000" y="2525600"/>
            <a:ext cx="4370349" cy="246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p:nvPr/>
        </p:nvSpPr>
        <p:spPr>
          <a:xfrm flipH="1" rot="10800000">
            <a:off x="863600" y="965200"/>
            <a:ext cx="635100" cy="3314700"/>
          </a:xfrm>
          <a:prstGeom prst="round2DiagRect">
            <a:avLst>
              <a:gd fmla="val 48326" name="adj1"/>
              <a:gd fmla="val 4717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a:off x="879325" y="1019100"/>
            <a:ext cx="7233000" cy="525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776099" rtl="0" algn="r">
              <a:spcBef>
                <a:spcPts val="0"/>
              </a:spcBef>
              <a:spcAft>
                <a:spcPts val="0"/>
              </a:spcAft>
              <a:buClr>
                <a:srgbClr val="000000"/>
              </a:buClr>
              <a:buSzPts val="1100"/>
              <a:buFont typeface="Arial"/>
              <a:buNone/>
            </a:pPr>
            <a:r>
              <a:rPr lang="es" sz="1200">
                <a:latin typeface="Roboto"/>
                <a:ea typeface="Roboto"/>
                <a:cs typeface="Roboto"/>
                <a:sym typeface="Roboto"/>
              </a:rPr>
              <a:t>Emerged in the early 2000s to speed up software delivery.</a:t>
            </a:r>
            <a:endParaRPr>
              <a:latin typeface="Roboto"/>
              <a:ea typeface="Roboto"/>
              <a:cs typeface="Roboto"/>
              <a:sym typeface="Roboto"/>
            </a:endParaRPr>
          </a:p>
        </p:txBody>
      </p:sp>
      <p:sp>
        <p:nvSpPr>
          <p:cNvPr id="95" name="Google Shape;95;p19"/>
          <p:cNvSpPr/>
          <p:nvPr/>
        </p:nvSpPr>
        <p:spPr>
          <a:xfrm>
            <a:off x="879325" y="1908800"/>
            <a:ext cx="7233000" cy="525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776099" rtl="0" algn="r">
              <a:spcBef>
                <a:spcPts val="0"/>
              </a:spcBef>
              <a:spcAft>
                <a:spcPts val="0"/>
              </a:spcAft>
              <a:buClr>
                <a:srgbClr val="000000"/>
              </a:buClr>
              <a:buSzPts val="1100"/>
              <a:buFont typeface="Arial"/>
              <a:buNone/>
            </a:pPr>
            <a:r>
              <a:rPr lang="es" sz="1200">
                <a:latin typeface="Roboto"/>
                <a:ea typeface="Roboto"/>
                <a:cs typeface="Roboto"/>
                <a:sym typeface="Roboto"/>
              </a:rPr>
              <a:t>  Defined by the Agile Manifesto in 2001 by 17 developers.</a:t>
            </a:r>
            <a:endParaRPr sz="1200">
              <a:latin typeface="Roboto"/>
              <a:ea typeface="Roboto"/>
              <a:cs typeface="Roboto"/>
              <a:sym typeface="Roboto"/>
            </a:endParaRPr>
          </a:p>
        </p:txBody>
      </p:sp>
      <p:sp>
        <p:nvSpPr>
          <p:cNvPr id="96" name="Google Shape;96;p19"/>
          <p:cNvSpPr/>
          <p:nvPr/>
        </p:nvSpPr>
        <p:spPr>
          <a:xfrm>
            <a:off x="879325" y="2798500"/>
            <a:ext cx="7233000" cy="525900"/>
          </a:xfrm>
          <a:prstGeom prst="roundRect">
            <a:avLst>
              <a:gd fmla="val 50000" name="adj"/>
            </a:avLst>
          </a:prstGeom>
          <a:solidFill>
            <a:schemeClr val="lt2"/>
          </a:solidFill>
          <a:ln>
            <a:noFill/>
          </a:ln>
        </p:spPr>
        <p:txBody>
          <a:bodyPr anchorCtr="0" anchor="t" bIns="91425" lIns="91425" spcFirstLastPara="1" rIns="91425" wrap="square" tIns="91425">
            <a:noAutofit/>
          </a:bodyPr>
          <a:lstStyle/>
          <a:p>
            <a:pPr indent="0" lvl="0" marL="0" marR="776099" rtl="0" algn="r">
              <a:lnSpc>
                <a:spcPct val="100000"/>
              </a:lnSpc>
              <a:spcBef>
                <a:spcPts val="0"/>
              </a:spcBef>
              <a:spcAft>
                <a:spcPts val="1600"/>
              </a:spcAft>
              <a:buNone/>
            </a:pPr>
            <a:r>
              <a:t/>
            </a:r>
            <a:endParaRPr sz="1200">
              <a:solidFill>
                <a:srgbClr val="000000"/>
              </a:solidFill>
              <a:latin typeface="Roboto"/>
              <a:ea typeface="Roboto"/>
              <a:cs typeface="Roboto"/>
              <a:sym typeface="Roboto"/>
            </a:endParaRPr>
          </a:p>
        </p:txBody>
      </p:sp>
      <p:sp>
        <p:nvSpPr>
          <p:cNvPr id="97" name="Google Shape;97;p19"/>
          <p:cNvSpPr/>
          <p:nvPr/>
        </p:nvSpPr>
        <p:spPr>
          <a:xfrm>
            <a:off x="879325" y="3688200"/>
            <a:ext cx="7233000" cy="525900"/>
          </a:xfrm>
          <a:prstGeom prst="roundRect">
            <a:avLst>
              <a:gd fmla="val 50000" name="adj"/>
            </a:avLst>
          </a:prstGeom>
          <a:solidFill>
            <a:schemeClr val="lt2"/>
          </a:solidFill>
          <a:ln>
            <a:noFill/>
          </a:ln>
        </p:spPr>
        <p:txBody>
          <a:bodyPr anchorCtr="0" anchor="t" bIns="91425" lIns="91425" spcFirstLastPara="1" rIns="91425" wrap="square" tIns="91425">
            <a:noAutofit/>
          </a:bodyPr>
          <a:lstStyle/>
          <a:p>
            <a:pPr indent="0" lvl="0" marL="0" marR="776099" rtl="0" algn="r">
              <a:lnSpc>
                <a:spcPct val="100000"/>
              </a:lnSpc>
              <a:spcBef>
                <a:spcPts val="0"/>
              </a:spcBef>
              <a:spcAft>
                <a:spcPts val="1600"/>
              </a:spcAft>
              <a:buNone/>
            </a:pPr>
            <a:r>
              <a:t/>
            </a:r>
            <a:endParaRPr/>
          </a:p>
        </p:txBody>
      </p:sp>
      <p:sp>
        <p:nvSpPr>
          <p:cNvPr id="98" name="Google Shape;98;p19"/>
          <p:cNvSpPr txBox="1"/>
          <p:nvPr>
            <p:ph type="title"/>
          </p:nvPr>
        </p:nvSpPr>
        <p:spPr>
          <a:xfrm>
            <a:off x="2802964" y="233725"/>
            <a:ext cx="3429000" cy="4812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s"/>
              <a:t>Agile Essentials </a:t>
            </a:r>
            <a:endParaRPr/>
          </a:p>
        </p:txBody>
      </p:sp>
      <p:sp>
        <p:nvSpPr>
          <p:cNvPr id="99" name="Google Shape;99;p19"/>
          <p:cNvSpPr/>
          <p:nvPr/>
        </p:nvSpPr>
        <p:spPr>
          <a:xfrm>
            <a:off x="7765308" y="1193328"/>
            <a:ext cx="177319" cy="177399"/>
          </a:xfrm>
          <a:custGeom>
            <a:rect b="b" l="l" r="r" t="t"/>
            <a:pathLst>
              <a:path extrusionOk="0" h="2236" w="2235">
                <a:moveTo>
                  <a:pt x="1118" y="1"/>
                </a:moveTo>
                <a:cubicBezTo>
                  <a:pt x="501" y="1"/>
                  <a:pt x="0" y="502"/>
                  <a:pt x="0" y="1118"/>
                </a:cubicBezTo>
                <a:cubicBezTo>
                  <a:pt x="0" y="1735"/>
                  <a:pt x="501" y="2235"/>
                  <a:pt x="1118" y="2235"/>
                </a:cubicBezTo>
                <a:cubicBezTo>
                  <a:pt x="1734" y="2235"/>
                  <a:pt x="2235" y="1735"/>
                  <a:pt x="2235" y="1118"/>
                </a:cubicBezTo>
                <a:cubicBezTo>
                  <a:pt x="2235" y="502"/>
                  <a:pt x="1734" y="1"/>
                  <a:pt x="1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p:nvPr/>
        </p:nvSpPr>
        <p:spPr>
          <a:xfrm>
            <a:off x="7765308" y="2082860"/>
            <a:ext cx="177319" cy="177795"/>
          </a:xfrm>
          <a:custGeom>
            <a:rect b="b" l="l" r="r" t="t"/>
            <a:pathLst>
              <a:path extrusionOk="0" h="2241" w="2235">
                <a:moveTo>
                  <a:pt x="1118" y="1"/>
                </a:moveTo>
                <a:cubicBezTo>
                  <a:pt x="501" y="1"/>
                  <a:pt x="0" y="502"/>
                  <a:pt x="0" y="1118"/>
                </a:cubicBezTo>
                <a:cubicBezTo>
                  <a:pt x="0" y="1740"/>
                  <a:pt x="501" y="2241"/>
                  <a:pt x="1118" y="2241"/>
                </a:cubicBezTo>
                <a:cubicBezTo>
                  <a:pt x="1734" y="2241"/>
                  <a:pt x="2235" y="1740"/>
                  <a:pt x="2235" y="1118"/>
                </a:cubicBezTo>
                <a:cubicBezTo>
                  <a:pt x="2235" y="502"/>
                  <a:pt x="1734" y="1"/>
                  <a:pt x="11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a:off x="7765308" y="2972781"/>
            <a:ext cx="177319" cy="177319"/>
          </a:xfrm>
          <a:custGeom>
            <a:rect b="b" l="l" r="r" t="t"/>
            <a:pathLst>
              <a:path extrusionOk="0" h="2235" w="2235">
                <a:moveTo>
                  <a:pt x="1118" y="1"/>
                </a:moveTo>
                <a:cubicBezTo>
                  <a:pt x="501" y="1"/>
                  <a:pt x="0" y="501"/>
                  <a:pt x="0" y="1118"/>
                </a:cubicBezTo>
                <a:cubicBezTo>
                  <a:pt x="0" y="1734"/>
                  <a:pt x="501" y="2235"/>
                  <a:pt x="1118" y="2235"/>
                </a:cubicBezTo>
                <a:cubicBezTo>
                  <a:pt x="1734" y="2235"/>
                  <a:pt x="2235" y="1734"/>
                  <a:pt x="2235" y="1118"/>
                </a:cubicBezTo>
                <a:cubicBezTo>
                  <a:pt x="2235" y="501"/>
                  <a:pt x="1734"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a:off x="7765308" y="3873900"/>
            <a:ext cx="177319" cy="177399"/>
          </a:xfrm>
          <a:custGeom>
            <a:rect b="b" l="l" r="r" t="t"/>
            <a:pathLst>
              <a:path extrusionOk="0" h="2236" w="2235">
                <a:moveTo>
                  <a:pt x="1118" y="1"/>
                </a:moveTo>
                <a:cubicBezTo>
                  <a:pt x="501" y="1"/>
                  <a:pt x="0" y="501"/>
                  <a:pt x="0" y="1118"/>
                </a:cubicBezTo>
                <a:cubicBezTo>
                  <a:pt x="0" y="1734"/>
                  <a:pt x="501" y="2235"/>
                  <a:pt x="1118" y="2235"/>
                </a:cubicBezTo>
                <a:cubicBezTo>
                  <a:pt x="1734" y="2235"/>
                  <a:pt x="2235" y="1734"/>
                  <a:pt x="2235" y="1118"/>
                </a:cubicBezTo>
                <a:cubicBezTo>
                  <a:pt x="2235" y="501"/>
                  <a:pt x="1734"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19"/>
          <p:cNvGrpSpPr/>
          <p:nvPr/>
        </p:nvGrpSpPr>
        <p:grpSpPr>
          <a:xfrm>
            <a:off x="819150" y="920113"/>
            <a:ext cx="717528" cy="653979"/>
            <a:chOff x="819150" y="1103575"/>
            <a:chExt cx="717528" cy="653979"/>
          </a:xfrm>
        </p:grpSpPr>
        <p:sp>
          <p:nvSpPr>
            <p:cNvPr id="104" name="Google Shape;104;p19"/>
            <p:cNvSpPr/>
            <p:nvPr/>
          </p:nvSpPr>
          <p:spPr>
            <a:xfrm>
              <a:off x="819150" y="1103575"/>
              <a:ext cx="717528" cy="653979"/>
            </a:xfrm>
            <a:custGeom>
              <a:rect b="b" l="l" r="r" t="t"/>
              <a:pathLst>
                <a:path extrusionOk="0" h="8243" w="9044">
                  <a:moveTo>
                    <a:pt x="4520" y="1"/>
                  </a:moveTo>
                  <a:cubicBezTo>
                    <a:pt x="3465" y="1"/>
                    <a:pt x="2411" y="404"/>
                    <a:pt x="1608" y="1210"/>
                  </a:cubicBezTo>
                  <a:cubicBezTo>
                    <a:pt x="1" y="2817"/>
                    <a:pt x="1" y="5426"/>
                    <a:pt x="1608" y="7033"/>
                  </a:cubicBezTo>
                  <a:cubicBezTo>
                    <a:pt x="2411" y="7839"/>
                    <a:pt x="3465" y="8242"/>
                    <a:pt x="4520" y="8242"/>
                  </a:cubicBezTo>
                  <a:cubicBezTo>
                    <a:pt x="5575" y="8242"/>
                    <a:pt x="6630" y="7839"/>
                    <a:pt x="7436" y="7033"/>
                  </a:cubicBezTo>
                  <a:cubicBezTo>
                    <a:pt x="9043" y="5426"/>
                    <a:pt x="9043" y="2817"/>
                    <a:pt x="7436" y="1210"/>
                  </a:cubicBezTo>
                  <a:cubicBezTo>
                    <a:pt x="6630" y="404"/>
                    <a:pt x="5575" y="1"/>
                    <a:pt x="45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1109125" y="1303503"/>
              <a:ext cx="133208" cy="133208"/>
            </a:xfrm>
            <a:custGeom>
              <a:rect b="b" l="l" r="r" t="t"/>
              <a:pathLst>
                <a:path extrusionOk="0" h="1679" w="1679">
                  <a:moveTo>
                    <a:pt x="837" y="138"/>
                  </a:moveTo>
                  <a:cubicBezTo>
                    <a:pt x="1222" y="138"/>
                    <a:pt x="1541" y="457"/>
                    <a:pt x="1541" y="842"/>
                  </a:cubicBezTo>
                  <a:cubicBezTo>
                    <a:pt x="1541" y="1227"/>
                    <a:pt x="1222" y="1541"/>
                    <a:pt x="837" y="1541"/>
                  </a:cubicBezTo>
                  <a:cubicBezTo>
                    <a:pt x="452" y="1541"/>
                    <a:pt x="138" y="1227"/>
                    <a:pt x="138" y="842"/>
                  </a:cubicBezTo>
                  <a:cubicBezTo>
                    <a:pt x="138" y="457"/>
                    <a:pt x="452" y="138"/>
                    <a:pt x="837" y="138"/>
                  </a:cubicBezTo>
                  <a:close/>
                  <a:moveTo>
                    <a:pt x="837" y="0"/>
                  </a:moveTo>
                  <a:cubicBezTo>
                    <a:pt x="374" y="0"/>
                    <a:pt x="0" y="380"/>
                    <a:pt x="0" y="842"/>
                  </a:cubicBezTo>
                  <a:cubicBezTo>
                    <a:pt x="0" y="1304"/>
                    <a:pt x="374" y="1679"/>
                    <a:pt x="837" y="1679"/>
                  </a:cubicBezTo>
                  <a:cubicBezTo>
                    <a:pt x="1299" y="1679"/>
                    <a:pt x="1679" y="1304"/>
                    <a:pt x="1679" y="842"/>
                  </a:cubicBezTo>
                  <a:cubicBezTo>
                    <a:pt x="1679" y="380"/>
                    <a:pt x="1299"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a:off x="1070250" y="1453211"/>
              <a:ext cx="206198" cy="73863"/>
            </a:xfrm>
            <a:custGeom>
              <a:rect b="b" l="l" r="r" t="t"/>
              <a:pathLst>
                <a:path extrusionOk="0" h="931" w="2599">
                  <a:moveTo>
                    <a:pt x="1305" y="1"/>
                  </a:moveTo>
                  <a:cubicBezTo>
                    <a:pt x="754" y="1"/>
                    <a:pt x="248" y="326"/>
                    <a:pt x="17" y="832"/>
                  </a:cubicBezTo>
                  <a:cubicBezTo>
                    <a:pt x="0" y="865"/>
                    <a:pt x="17" y="909"/>
                    <a:pt x="50" y="920"/>
                  </a:cubicBezTo>
                  <a:cubicBezTo>
                    <a:pt x="61" y="925"/>
                    <a:pt x="72" y="931"/>
                    <a:pt x="77" y="931"/>
                  </a:cubicBezTo>
                  <a:cubicBezTo>
                    <a:pt x="105" y="931"/>
                    <a:pt x="133" y="914"/>
                    <a:pt x="144" y="887"/>
                  </a:cubicBezTo>
                  <a:cubicBezTo>
                    <a:pt x="353" y="436"/>
                    <a:pt x="809" y="138"/>
                    <a:pt x="1305" y="138"/>
                  </a:cubicBezTo>
                  <a:cubicBezTo>
                    <a:pt x="1795" y="138"/>
                    <a:pt x="2246" y="425"/>
                    <a:pt x="2460" y="865"/>
                  </a:cubicBezTo>
                  <a:cubicBezTo>
                    <a:pt x="2473" y="889"/>
                    <a:pt x="2496" y="904"/>
                    <a:pt x="2523" y="904"/>
                  </a:cubicBezTo>
                  <a:cubicBezTo>
                    <a:pt x="2533" y="904"/>
                    <a:pt x="2544" y="902"/>
                    <a:pt x="2554" y="898"/>
                  </a:cubicBezTo>
                  <a:cubicBezTo>
                    <a:pt x="2587" y="881"/>
                    <a:pt x="2598" y="843"/>
                    <a:pt x="2582" y="804"/>
                  </a:cubicBezTo>
                  <a:cubicBezTo>
                    <a:pt x="2350" y="320"/>
                    <a:pt x="1850" y="1"/>
                    <a:pt x="1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989486" y="1243683"/>
              <a:ext cx="368126" cy="368126"/>
            </a:xfrm>
            <a:custGeom>
              <a:rect b="b" l="l" r="r" t="t"/>
              <a:pathLst>
                <a:path extrusionOk="0" h="4640" w="4640">
                  <a:moveTo>
                    <a:pt x="2317" y="138"/>
                  </a:moveTo>
                  <a:cubicBezTo>
                    <a:pt x="3522" y="138"/>
                    <a:pt x="4502" y="1117"/>
                    <a:pt x="4502" y="2317"/>
                  </a:cubicBezTo>
                  <a:cubicBezTo>
                    <a:pt x="4502" y="3522"/>
                    <a:pt x="3522" y="4502"/>
                    <a:pt x="2317" y="4502"/>
                  </a:cubicBezTo>
                  <a:cubicBezTo>
                    <a:pt x="1117" y="4502"/>
                    <a:pt x="138" y="3522"/>
                    <a:pt x="138" y="2317"/>
                  </a:cubicBezTo>
                  <a:cubicBezTo>
                    <a:pt x="138" y="1117"/>
                    <a:pt x="1117" y="138"/>
                    <a:pt x="2317" y="138"/>
                  </a:cubicBezTo>
                  <a:close/>
                  <a:moveTo>
                    <a:pt x="2317" y="0"/>
                  </a:moveTo>
                  <a:cubicBezTo>
                    <a:pt x="1040" y="0"/>
                    <a:pt x="0" y="1040"/>
                    <a:pt x="0" y="2317"/>
                  </a:cubicBezTo>
                  <a:cubicBezTo>
                    <a:pt x="0" y="3599"/>
                    <a:pt x="1040" y="4640"/>
                    <a:pt x="2317" y="4640"/>
                  </a:cubicBezTo>
                  <a:cubicBezTo>
                    <a:pt x="3600" y="4640"/>
                    <a:pt x="4640" y="3599"/>
                    <a:pt x="4640" y="2317"/>
                  </a:cubicBezTo>
                  <a:cubicBezTo>
                    <a:pt x="4640" y="1040"/>
                    <a:pt x="3600" y="0"/>
                    <a:pt x="2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a:off x="1140542" y="1462493"/>
              <a:ext cx="69024" cy="35385"/>
            </a:xfrm>
            <a:custGeom>
              <a:rect b="b" l="l" r="r" t="t"/>
              <a:pathLst>
                <a:path extrusionOk="0" h="446" w="870">
                  <a:moveTo>
                    <a:pt x="77" y="1"/>
                  </a:moveTo>
                  <a:cubicBezTo>
                    <a:pt x="60" y="1"/>
                    <a:pt x="42" y="8"/>
                    <a:pt x="28" y="21"/>
                  </a:cubicBezTo>
                  <a:cubicBezTo>
                    <a:pt x="0" y="49"/>
                    <a:pt x="0" y="93"/>
                    <a:pt x="28" y="115"/>
                  </a:cubicBezTo>
                  <a:lnTo>
                    <a:pt x="303" y="390"/>
                  </a:lnTo>
                  <a:cubicBezTo>
                    <a:pt x="342" y="429"/>
                    <a:pt x="386" y="445"/>
                    <a:pt x="435" y="445"/>
                  </a:cubicBezTo>
                  <a:cubicBezTo>
                    <a:pt x="485" y="445"/>
                    <a:pt x="529" y="429"/>
                    <a:pt x="562" y="390"/>
                  </a:cubicBezTo>
                  <a:lnTo>
                    <a:pt x="843" y="120"/>
                  </a:lnTo>
                  <a:cubicBezTo>
                    <a:pt x="870" y="93"/>
                    <a:pt x="870" y="49"/>
                    <a:pt x="843" y="21"/>
                  </a:cubicBezTo>
                  <a:cubicBezTo>
                    <a:pt x="832" y="8"/>
                    <a:pt x="815" y="1"/>
                    <a:pt x="798" y="1"/>
                  </a:cubicBezTo>
                  <a:cubicBezTo>
                    <a:pt x="781" y="1"/>
                    <a:pt x="763" y="8"/>
                    <a:pt x="749" y="21"/>
                  </a:cubicBezTo>
                  <a:lnTo>
                    <a:pt x="468" y="291"/>
                  </a:lnTo>
                  <a:cubicBezTo>
                    <a:pt x="460" y="302"/>
                    <a:pt x="448" y="308"/>
                    <a:pt x="435" y="308"/>
                  </a:cubicBezTo>
                  <a:cubicBezTo>
                    <a:pt x="423" y="308"/>
                    <a:pt x="410" y="302"/>
                    <a:pt x="402" y="291"/>
                  </a:cubicBezTo>
                  <a:lnTo>
                    <a:pt x="122" y="21"/>
                  </a:lnTo>
                  <a:cubicBezTo>
                    <a:pt x="111" y="8"/>
                    <a:pt x="94"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a:off x="1168945" y="1489071"/>
              <a:ext cx="10949" cy="87827"/>
            </a:xfrm>
            <a:custGeom>
              <a:rect b="b" l="l" r="r" t="t"/>
              <a:pathLst>
                <a:path extrusionOk="0" h="1107" w="138">
                  <a:moveTo>
                    <a:pt x="66" y="0"/>
                  </a:moveTo>
                  <a:cubicBezTo>
                    <a:pt x="28" y="0"/>
                    <a:pt x="0" y="33"/>
                    <a:pt x="0" y="66"/>
                  </a:cubicBezTo>
                  <a:lnTo>
                    <a:pt x="0" y="1035"/>
                  </a:lnTo>
                  <a:cubicBezTo>
                    <a:pt x="0" y="1073"/>
                    <a:pt x="28" y="1106"/>
                    <a:pt x="66" y="1106"/>
                  </a:cubicBezTo>
                  <a:cubicBezTo>
                    <a:pt x="105" y="1106"/>
                    <a:pt x="138" y="1073"/>
                    <a:pt x="138" y="1035"/>
                  </a:cubicBezTo>
                  <a:lnTo>
                    <a:pt x="138" y="66"/>
                  </a:lnTo>
                  <a:cubicBezTo>
                    <a:pt x="138" y="33"/>
                    <a:pt x="105"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9"/>
          <p:cNvGrpSpPr/>
          <p:nvPr/>
        </p:nvGrpSpPr>
        <p:grpSpPr>
          <a:xfrm>
            <a:off x="819150" y="1843000"/>
            <a:ext cx="717528" cy="653741"/>
            <a:chOff x="819150" y="2063625"/>
            <a:chExt cx="717528" cy="653741"/>
          </a:xfrm>
        </p:grpSpPr>
        <p:sp>
          <p:nvSpPr>
            <p:cNvPr id="111" name="Google Shape;111;p19"/>
            <p:cNvSpPr/>
            <p:nvPr/>
          </p:nvSpPr>
          <p:spPr>
            <a:xfrm>
              <a:off x="819150" y="2063625"/>
              <a:ext cx="717528" cy="653741"/>
            </a:xfrm>
            <a:custGeom>
              <a:rect b="b" l="l" r="r" t="t"/>
              <a:pathLst>
                <a:path extrusionOk="0" h="8240" w="9044">
                  <a:moveTo>
                    <a:pt x="4520" y="1"/>
                  </a:moveTo>
                  <a:cubicBezTo>
                    <a:pt x="3465" y="1"/>
                    <a:pt x="2411" y="402"/>
                    <a:pt x="1608" y="1206"/>
                  </a:cubicBezTo>
                  <a:cubicBezTo>
                    <a:pt x="1" y="2813"/>
                    <a:pt x="1" y="5422"/>
                    <a:pt x="1608" y="7034"/>
                  </a:cubicBezTo>
                  <a:cubicBezTo>
                    <a:pt x="2411" y="7838"/>
                    <a:pt x="3465" y="8239"/>
                    <a:pt x="4520" y="8239"/>
                  </a:cubicBezTo>
                  <a:cubicBezTo>
                    <a:pt x="5575" y="8239"/>
                    <a:pt x="6630" y="7838"/>
                    <a:pt x="7436" y="7034"/>
                  </a:cubicBezTo>
                  <a:cubicBezTo>
                    <a:pt x="9043" y="5422"/>
                    <a:pt x="9043" y="2813"/>
                    <a:pt x="7436" y="1206"/>
                  </a:cubicBezTo>
                  <a:cubicBezTo>
                    <a:pt x="6630" y="402"/>
                    <a:pt x="5575" y="1"/>
                    <a:pt x="4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1065014" y="2249193"/>
              <a:ext cx="235394" cy="229761"/>
            </a:xfrm>
            <a:custGeom>
              <a:rect b="b" l="l" r="r" t="t"/>
              <a:pathLst>
                <a:path extrusionOk="0" h="2896" w="2967">
                  <a:moveTo>
                    <a:pt x="1481" y="1"/>
                  </a:moveTo>
                  <a:cubicBezTo>
                    <a:pt x="666" y="1"/>
                    <a:pt x="0" y="667"/>
                    <a:pt x="0" y="1481"/>
                  </a:cubicBezTo>
                  <a:cubicBezTo>
                    <a:pt x="0" y="2125"/>
                    <a:pt x="408" y="2686"/>
                    <a:pt x="1019" y="2890"/>
                  </a:cubicBezTo>
                  <a:cubicBezTo>
                    <a:pt x="1024" y="2890"/>
                    <a:pt x="1030" y="2895"/>
                    <a:pt x="1035" y="2895"/>
                  </a:cubicBezTo>
                  <a:cubicBezTo>
                    <a:pt x="1068" y="2895"/>
                    <a:pt x="1096" y="2873"/>
                    <a:pt x="1101" y="2846"/>
                  </a:cubicBezTo>
                  <a:cubicBezTo>
                    <a:pt x="1112" y="2813"/>
                    <a:pt x="1096" y="2774"/>
                    <a:pt x="1057" y="2758"/>
                  </a:cubicBezTo>
                  <a:cubicBezTo>
                    <a:pt x="507" y="2576"/>
                    <a:pt x="138" y="2064"/>
                    <a:pt x="138" y="1481"/>
                  </a:cubicBezTo>
                  <a:cubicBezTo>
                    <a:pt x="138" y="738"/>
                    <a:pt x="743" y="138"/>
                    <a:pt x="1481" y="138"/>
                  </a:cubicBezTo>
                  <a:cubicBezTo>
                    <a:pt x="2224" y="138"/>
                    <a:pt x="2829" y="738"/>
                    <a:pt x="2829" y="1481"/>
                  </a:cubicBezTo>
                  <a:cubicBezTo>
                    <a:pt x="2829" y="2059"/>
                    <a:pt x="2466" y="2565"/>
                    <a:pt x="1921" y="2752"/>
                  </a:cubicBezTo>
                  <a:cubicBezTo>
                    <a:pt x="1883" y="2769"/>
                    <a:pt x="1866" y="2807"/>
                    <a:pt x="1877" y="2840"/>
                  </a:cubicBezTo>
                  <a:cubicBezTo>
                    <a:pt x="1886" y="2871"/>
                    <a:pt x="1915" y="2888"/>
                    <a:pt x="1944" y="2888"/>
                  </a:cubicBezTo>
                  <a:cubicBezTo>
                    <a:pt x="1951" y="2888"/>
                    <a:pt x="1958" y="2887"/>
                    <a:pt x="1965" y="2884"/>
                  </a:cubicBezTo>
                  <a:cubicBezTo>
                    <a:pt x="2565" y="2681"/>
                    <a:pt x="2967" y="2114"/>
                    <a:pt x="2967" y="1481"/>
                  </a:cubicBezTo>
                  <a:cubicBezTo>
                    <a:pt x="2967" y="667"/>
                    <a:pt x="2301" y="1"/>
                    <a:pt x="14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1178545" y="2385017"/>
              <a:ext cx="10949" cy="169465"/>
            </a:xfrm>
            <a:custGeom>
              <a:rect b="b" l="l" r="r" t="t"/>
              <a:pathLst>
                <a:path extrusionOk="0" h="2136" w="138">
                  <a:moveTo>
                    <a:pt x="66" y="0"/>
                  </a:moveTo>
                  <a:cubicBezTo>
                    <a:pt x="33" y="0"/>
                    <a:pt x="0" y="28"/>
                    <a:pt x="0" y="66"/>
                  </a:cubicBezTo>
                  <a:lnTo>
                    <a:pt x="0" y="2064"/>
                  </a:lnTo>
                  <a:cubicBezTo>
                    <a:pt x="0" y="2102"/>
                    <a:pt x="33" y="2136"/>
                    <a:pt x="66" y="2136"/>
                  </a:cubicBezTo>
                  <a:cubicBezTo>
                    <a:pt x="105" y="2136"/>
                    <a:pt x="138" y="2102"/>
                    <a:pt x="138" y="2064"/>
                  </a:cubicBezTo>
                  <a:lnTo>
                    <a:pt x="138" y="66"/>
                  </a:lnTo>
                  <a:cubicBezTo>
                    <a:pt x="138" y="28"/>
                    <a:pt x="105"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1141415" y="2467527"/>
              <a:ext cx="83939" cy="88699"/>
            </a:xfrm>
            <a:custGeom>
              <a:rect b="b" l="l" r="r" t="t"/>
              <a:pathLst>
                <a:path extrusionOk="0" h="1118" w="1058">
                  <a:moveTo>
                    <a:pt x="72" y="0"/>
                  </a:moveTo>
                  <a:cubicBezTo>
                    <a:pt x="34" y="0"/>
                    <a:pt x="0" y="33"/>
                    <a:pt x="0" y="72"/>
                  </a:cubicBezTo>
                  <a:lnTo>
                    <a:pt x="0" y="589"/>
                  </a:lnTo>
                  <a:cubicBezTo>
                    <a:pt x="0" y="677"/>
                    <a:pt x="39" y="765"/>
                    <a:pt x="111" y="820"/>
                  </a:cubicBezTo>
                  <a:lnTo>
                    <a:pt x="408" y="1068"/>
                  </a:lnTo>
                  <a:cubicBezTo>
                    <a:pt x="441" y="1101"/>
                    <a:pt x="490" y="1118"/>
                    <a:pt x="534" y="1118"/>
                  </a:cubicBezTo>
                  <a:cubicBezTo>
                    <a:pt x="578" y="1118"/>
                    <a:pt x="622" y="1101"/>
                    <a:pt x="655" y="1073"/>
                  </a:cubicBezTo>
                  <a:lnTo>
                    <a:pt x="947" y="842"/>
                  </a:lnTo>
                  <a:cubicBezTo>
                    <a:pt x="1019" y="787"/>
                    <a:pt x="1057" y="705"/>
                    <a:pt x="1057" y="622"/>
                  </a:cubicBezTo>
                  <a:lnTo>
                    <a:pt x="1057" y="83"/>
                  </a:lnTo>
                  <a:cubicBezTo>
                    <a:pt x="1057" y="44"/>
                    <a:pt x="1024" y="17"/>
                    <a:pt x="986" y="17"/>
                  </a:cubicBezTo>
                  <a:cubicBezTo>
                    <a:pt x="947" y="17"/>
                    <a:pt x="920" y="44"/>
                    <a:pt x="920" y="83"/>
                  </a:cubicBezTo>
                  <a:lnTo>
                    <a:pt x="920" y="622"/>
                  </a:lnTo>
                  <a:cubicBezTo>
                    <a:pt x="920" y="666"/>
                    <a:pt x="898" y="705"/>
                    <a:pt x="865" y="732"/>
                  </a:cubicBezTo>
                  <a:lnTo>
                    <a:pt x="573" y="963"/>
                  </a:lnTo>
                  <a:cubicBezTo>
                    <a:pt x="562" y="974"/>
                    <a:pt x="548" y="980"/>
                    <a:pt x="534" y="980"/>
                  </a:cubicBezTo>
                  <a:cubicBezTo>
                    <a:pt x="521" y="980"/>
                    <a:pt x="507" y="974"/>
                    <a:pt x="496" y="963"/>
                  </a:cubicBezTo>
                  <a:lnTo>
                    <a:pt x="199" y="716"/>
                  </a:lnTo>
                  <a:cubicBezTo>
                    <a:pt x="160" y="683"/>
                    <a:pt x="138" y="639"/>
                    <a:pt x="138" y="589"/>
                  </a:cubicBezTo>
                  <a:lnTo>
                    <a:pt x="138" y="72"/>
                  </a:lnTo>
                  <a:cubicBezTo>
                    <a:pt x="138" y="33"/>
                    <a:pt x="111" y="0"/>
                    <a:pt x="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1173705" y="2169698"/>
              <a:ext cx="11028" cy="54267"/>
            </a:xfrm>
            <a:custGeom>
              <a:rect b="b" l="l" r="r" t="t"/>
              <a:pathLst>
                <a:path extrusionOk="0" h="684" w="139">
                  <a:moveTo>
                    <a:pt x="72" y="1"/>
                  </a:moveTo>
                  <a:cubicBezTo>
                    <a:pt x="34" y="1"/>
                    <a:pt x="1" y="34"/>
                    <a:pt x="1" y="73"/>
                  </a:cubicBezTo>
                  <a:lnTo>
                    <a:pt x="1" y="617"/>
                  </a:lnTo>
                  <a:cubicBezTo>
                    <a:pt x="1" y="650"/>
                    <a:pt x="34" y="683"/>
                    <a:pt x="72" y="683"/>
                  </a:cubicBezTo>
                  <a:cubicBezTo>
                    <a:pt x="111" y="683"/>
                    <a:pt x="138" y="650"/>
                    <a:pt x="138" y="617"/>
                  </a:cubicBezTo>
                  <a:lnTo>
                    <a:pt x="138" y="73"/>
                  </a:lnTo>
                  <a:cubicBezTo>
                    <a:pt x="138" y="34"/>
                    <a:pt x="111" y="1"/>
                    <a:pt x="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1040578" y="2226583"/>
              <a:ext cx="42842" cy="41494"/>
            </a:xfrm>
            <a:custGeom>
              <a:rect b="b" l="l" r="r" t="t"/>
              <a:pathLst>
                <a:path extrusionOk="0" h="523" w="540">
                  <a:moveTo>
                    <a:pt x="77" y="1"/>
                  </a:moveTo>
                  <a:cubicBezTo>
                    <a:pt x="59" y="1"/>
                    <a:pt x="41" y="8"/>
                    <a:pt x="28" y="21"/>
                  </a:cubicBezTo>
                  <a:cubicBezTo>
                    <a:pt x="0" y="49"/>
                    <a:pt x="0" y="93"/>
                    <a:pt x="28" y="120"/>
                  </a:cubicBezTo>
                  <a:lnTo>
                    <a:pt x="413" y="506"/>
                  </a:lnTo>
                  <a:cubicBezTo>
                    <a:pt x="429" y="517"/>
                    <a:pt x="446" y="522"/>
                    <a:pt x="462" y="522"/>
                  </a:cubicBezTo>
                  <a:cubicBezTo>
                    <a:pt x="479" y="522"/>
                    <a:pt x="501" y="517"/>
                    <a:pt x="512" y="506"/>
                  </a:cubicBezTo>
                  <a:cubicBezTo>
                    <a:pt x="540" y="478"/>
                    <a:pt x="540" y="434"/>
                    <a:pt x="512" y="407"/>
                  </a:cubicBezTo>
                  <a:lnTo>
                    <a:pt x="127" y="21"/>
                  </a:lnTo>
                  <a:cubicBezTo>
                    <a:pt x="113" y="8"/>
                    <a:pt x="9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987740" y="2360503"/>
              <a:ext cx="54188" cy="11028"/>
            </a:xfrm>
            <a:custGeom>
              <a:rect b="b" l="l" r="r" t="t"/>
              <a:pathLst>
                <a:path extrusionOk="0" h="139" w="683">
                  <a:moveTo>
                    <a:pt x="66" y="1"/>
                  </a:moveTo>
                  <a:cubicBezTo>
                    <a:pt x="28" y="1"/>
                    <a:pt x="0" y="34"/>
                    <a:pt x="0" y="67"/>
                  </a:cubicBezTo>
                  <a:cubicBezTo>
                    <a:pt x="0" y="106"/>
                    <a:pt x="28" y="139"/>
                    <a:pt x="66" y="139"/>
                  </a:cubicBezTo>
                  <a:lnTo>
                    <a:pt x="611" y="139"/>
                  </a:lnTo>
                  <a:cubicBezTo>
                    <a:pt x="650" y="139"/>
                    <a:pt x="683" y="106"/>
                    <a:pt x="683" y="67"/>
                  </a:cubicBezTo>
                  <a:cubicBezTo>
                    <a:pt x="683" y="34"/>
                    <a:pt x="650" y="1"/>
                    <a:pt x="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1321271" y="2356139"/>
              <a:ext cx="54267" cy="11028"/>
            </a:xfrm>
            <a:custGeom>
              <a:rect b="b" l="l" r="r" t="t"/>
              <a:pathLst>
                <a:path extrusionOk="0" h="139" w="684">
                  <a:moveTo>
                    <a:pt x="72" y="1"/>
                  </a:moveTo>
                  <a:cubicBezTo>
                    <a:pt x="34" y="1"/>
                    <a:pt x="1" y="28"/>
                    <a:pt x="1" y="67"/>
                  </a:cubicBezTo>
                  <a:cubicBezTo>
                    <a:pt x="1" y="106"/>
                    <a:pt x="34" y="139"/>
                    <a:pt x="72" y="139"/>
                  </a:cubicBezTo>
                  <a:lnTo>
                    <a:pt x="617" y="139"/>
                  </a:lnTo>
                  <a:cubicBezTo>
                    <a:pt x="656" y="139"/>
                    <a:pt x="683" y="106"/>
                    <a:pt x="683" y="67"/>
                  </a:cubicBezTo>
                  <a:cubicBezTo>
                    <a:pt x="683" y="28"/>
                    <a:pt x="656" y="1"/>
                    <a:pt x="6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1276763" y="2223568"/>
              <a:ext cx="42446" cy="41414"/>
            </a:xfrm>
            <a:custGeom>
              <a:rect b="b" l="l" r="r" t="t"/>
              <a:pathLst>
                <a:path extrusionOk="0" h="522" w="535">
                  <a:moveTo>
                    <a:pt x="462" y="0"/>
                  </a:moveTo>
                  <a:cubicBezTo>
                    <a:pt x="445" y="0"/>
                    <a:pt x="427" y="7"/>
                    <a:pt x="413" y="21"/>
                  </a:cubicBezTo>
                  <a:lnTo>
                    <a:pt x="28" y="406"/>
                  </a:lnTo>
                  <a:cubicBezTo>
                    <a:pt x="1" y="434"/>
                    <a:pt x="1" y="472"/>
                    <a:pt x="28" y="500"/>
                  </a:cubicBezTo>
                  <a:cubicBezTo>
                    <a:pt x="39" y="516"/>
                    <a:pt x="56" y="522"/>
                    <a:pt x="78" y="522"/>
                  </a:cubicBezTo>
                  <a:cubicBezTo>
                    <a:pt x="94" y="522"/>
                    <a:pt x="111" y="516"/>
                    <a:pt x="122" y="500"/>
                  </a:cubicBezTo>
                  <a:lnTo>
                    <a:pt x="507" y="114"/>
                  </a:lnTo>
                  <a:cubicBezTo>
                    <a:pt x="534" y="87"/>
                    <a:pt x="534" y="48"/>
                    <a:pt x="507" y="21"/>
                  </a:cubicBezTo>
                  <a:cubicBezTo>
                    <a:pt x="496" y="7"/>
                    <a:pt x="479"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9"/>
          <p:cNvSpPr txBox="1"/>
          <p:nvPr/>
        </p:nvSpPr>
        <p:spPr>
          <a:xfrm>
            <a:off x="1689100" y="1019100"/>
            <a:ext cx="1638300" cy="525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accent3"/>
                </a:solidFill>
                <a:latin typeface="Roboto"/>
                <a:ea typeface="Roboto"/>
                <a:cs typeface="Roboto"/>
                <a:sym typeface="Roboto"/>
              </a:rPr>
              <a:t>Origin</a:t>
            </a:r>
            <a:endParaRPr b="1" sz="1800">
              <a:solidFill>
                <a:schemeClr val="accent3"/>
              </a:solidFill>
              <a:latin typeface="Roboto"/>
              <a:ea typeface="Roboto"/>
              <a:cs typeface="Roboto"/>
              <a:sym typeface="Roboto"/>
            </a:endParaRPr>
          </a:p>
        </p:txBody>
      </p:sp>
      <p:sp>
        <p:nvSpPr>
          <p:cNvPr id="121" name="Google Shape;121;p19"/>
          <p:cNvSpPr txBox="1"/>
          <p:nvPr/>
        </p:nvSpPr>
        <p:spPr>
          <a:xfrm>
            <a:off x="1689100" y="1908800"/>
            <a:ext cx="1638300" cy="525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accent4"/>
                </a:solidFill>
                <a:latin typeface="Roboto"/>
                <a:ea typeface="Roboto"/>
                <a:cs typeface="Roboto"/>
                <a:sym typeface="Roboto"/>
              </a:rPr>
              <a:t>Evolution</a:t>
            </a:r>
            <a:endParaRPr b="1" sz="1800">
              <a:solidFill>
                <a:schemeClr val="accent4"/>
              </a:solidFill>
              <a:latin typeface="Roboto"/>
              <a:ea typeface="Roboto"/>
              <a:cs typeface="Roboto"/>
              <a:sym typeface="Roboto"/>
            </a:endParaRPr>
          </a:p>
        </p:txBody>
      </p:sp>
      <p:sp>
        <p:nvSpPr>
          <p:cNvPr id="122" name="Google Shape;122;p19"/>
          <p:cNvSpPr txBox="1"/>
          <p:nvPr/>
        </p:nvSpPr>
        <p:spPr>
          <a:xfrm>
            <a:off x="1689100" y="2798500"/>
            <a:ext cx="1793100" cy="525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accent1"/>
                </a:solidFill>
                <a:latin typeface="Roboto"/>
                <a:ea typeface="Roboto"/>
                <a:cs typeface="Roboto"/>
                <a:sym typeface="Roboto"/>
              </a:rPr>
              <a:t>Core Principles</a:t>
            </a:r>
            <a:endParaRPr b="1" sz="1800">
              <a:solidFill>
                <a:schemeClr val="accent1"/>
              </a:solidFill>
              <a:latin typeface="Roboto"/>
              <a:ea typeface="Roboto"/>
              <a:cs typeface="Roboto"/>
              <a:sym typeface="Roboto"/>
            </a:endParaRPr>
          </a:p>
        </p:txBody>
      </p:sp>
      <p:sp>
        <p:nvSpPr>
          <p:cNvPr id="123" name="Google Shape;123;p19"/>
          <p:cNvSpPr txBox="1"/>
          <p:nvPr/>
        </p:nvSpPr>
        <p:spPr>
          <a:xfrm>
            <a:off x="1689100" y="3688200"/>
            <a:ext cx="1638300" cy="525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accent5"/>
                </a:solidFill>
                <a:latin typeface="Roboto"/>
                <a:ea typeface="Roboto"/>
                <a:cs typeface="Roboto"/>
                <a:sym typeface="Roboto"/>
              </a:rPr>
              <a:t>Key Concepts </a:t>
            </a:r>
            <a:endParaRPr b="1" sz="1800">
              <a:solidFill>
                <a:schemeClr val="accent5"/>
              </a:solidFill>
              <a:latin typeface="Roboto"/>
              <a:ea typeface="Roboto"/>
              <a:cs typeface="Roboto"/>
              <a:sym typeface="Roboto"/>
            </a:endParaRPr>
          </a:p>
        </p:txBody>
      </p:sp>
      <p:sp>
        <p:nvSpPr>
          <p:cNvPr id="124" name="Google Shape;124;p19"/>
          <p:cNvSpPr txBox="1"/>
          <p:nvPr/>
        </p:nvSpPr>
        <p:spPr>
          <a:xfrm>
            <a:off x="3482200" y="2798500"/>
            <a:ext cx="5549400" cy="275400"/>
          </a:xfrm>
          <a:prstGeom prst="rect">
            <a:avLst/>
          </a:prstGeom>
          <a:noFill/>
          <a:ln>
            <a:noFill/>
          </a:ln>
        </p:spPr>
        <p:txBody>
          <a:bodyPr anchorCtr="0" anchor="t" bIns="91425" lIns="91425" spcFirstLastPara="1" rIns="91425" wrap="square" tIns="91425">
            <a:noAutofit/>
          </a:bodyPr>
          <a:lstStyle/>
          <a:p>
            <a:pPr indent="0" lvl="0" marL="0" marR="776099" rtl="0" algn="l">
              <a:spcBef>
                <a:spcPts val="0"/>
              </a:spcBef>
              <a:spcAft>
                <a:spcPts val="0"/>
              </a:spcAft>
              <a:buNone/>
            </a:pPr>
            <a:r>
              <a:rPr lang="es" sz="1200">
                <a:latin typeface="Roboto"/>
                <a:ea typeface="Roboto"/>
                <a:cs typeface="Roboto"/>
                <a:sym typeface="Roboto"/>
              </a:rPr>
              <a:t>Prioritizes people, deliver functional s/w, customer</a:t>
            </a:r>
            <a:br>
              <a:rPr lang="es" sz="1200">
                <a:latin typeface="Roboto"/>
                <a:ea typeface="Roboto"/>
                <a:cs typeface="Roboto"/>
                <a:sym typeface="Roboto"/>
              </a:rPr>
            </a:br>
            <a:r>
              <a:rPr lang="es" sz="1200">
                <a:latin typeface="Roboto"/>
                <a:ea typeface="Roboto"/>
                <a:cs typeface="Roboto"/>
                <a:sym typeface="Roboto"/>
              </a:rPr>
              <a:t>cooperation and flexibility.</a:t>
            </a:r>
            <a:endParaRPr sz="1200">
              <a:latin typeface="Roboto"/>
              <a:ea typeface="Roboto"/>
              <a:cs typeface="Roboto"/>
              <a:sym typeface="Roboto"/>
            </a:endParaRPr>
          </a:p>
          <a:p>
            <a:pPr indent="0" lvl="0" marL="0" rtl="0" algn="l">
              <a:spcBef>
                <a:spcPts val="1600"/>
              </a:spcBef>
              <a:spcAft>
                <a:spcPts val="0"/>
              </a:spcAft>
              <a:buNone/>
            </a:pPr>
            <a:r>
              <a:t/>
            </a:r>
            <a:endParaRPr sz="1200">
              <a:solidFill>
                <a:srgbClr val="434343"/>
              </a:solidFill>
              <a:latin typeface="Roboto"/>
              <a:ea typeface="Roboto"/>
              <a:cs typeface="Roboto"/>
              <a:sym typeface="Roboto"/>
            </a:endParaRPr>
          </a:p>
        </p:txBody>
      </p:sp>
      <p:sp>
        <p:nvSpPr>
          <p:cNvPr id="125" name="Google Shape;125;p19"/>
          <p:cNvSpPr txBox="1"/>
          <p:nvPr/>
        </p:nvSpPr>
        <p:spPr>
          <a:xfrm>
            <a:off x="3517800" y="3736300"/>
            <a:ext cx="5174700" cy="315000"/>
          </a:xfrm>
          <a:prstGeom prst="rect">
            <a:avLst/>
          </a:prstGeom>
          <a:noFill/>
          <a:ln>
            <a:noFill/>
          </a:ln>
        </p:spPr>
        <p:txBody>
          <a:bodyPr anchorCtr="0" anchor="t" bIns="91425" lIns="91425" spcFirstLastPara="1" rIns="91425" wrap="square" tIns="91425">
            <a:noAutofit/>
          </a:bodyPr>
          <a:lstStyle/>
          <a:p>
            <a:pPr indent="0" lvl="0" marL="0" marR="776099" rtl="0" algn="l">
              <a:spcBef>
                <a:spcPts val="0"/>
              </a:spcBef>
              <a:spcAft>
                <a:spcPts val="0"/>
              </a:spcAft>
              <a:buClr>
                <a:schemeClr val="dk1"/>
              </a:buClr>
              <a:buSzPts val="1100"/>
              <a:buFont typeface="Arial"/>
              <a:buNone/>
            </a:pPr>
            <a:r>
              <a:rPr lang="es" sz="1200">
                <a:solidFill>
                  <a:schemeClr val="dk1"/>
                </a:solidFill>
                <a:latin typeface="Roboto"/>
                <a:ea typeface="Roboto"/>
                <a:cs typeface="Roboto"/>
                <a:sym typeface="Roboto"/>
              </a:rPr>
              <a:t>Emphasizes iterative development &amp; continuous </a:t>
            </a:r>
            <a:br>
              <a:rPr lang="es" sz="1200">
                <a:solidFill>
                  <a:schemeClr val="dk1"/>
                </a:solidFill>
                <a:latin typeface="Roboto"/>
                <a:ea typeface="Roboto"/>
                <a:cs typeface="Roboto"/>
                <a:sym typeface="Roboto"/>
              </a:rPr>
            </a:br>
            <a:r>
              <a:rPr lang="es" sz="1200">
                <a:solidFill>
                  <a:schemeClr val="dk1"/>
                </a:solidFill>
                <a:latin typeface="Roboto"/>
                <a:ea typeface="Roboto"/>
                <a:cs typeface="Roboto"/>
                <a:sym typeface="Roboto"/>
              </a:rPr>
              <a:t>plan adaptation.</a:t>
            </a:r>
            <a:endParaRPr>
              <a:solidFill>
                <a:schemeClr val="dk1"/>
              </a:solidFill>
            </a:endParaRPr>
          </a:p>
          <a:p>
            <a:pPr indent="0" lvl="0" marL="0" rtl="0" algn="l">
              <a:spcBef>
                <a:spcPts val="1600"/>
              </a:spcBef>
              <a:spcAft>
                <a:spcPts val="0"/>
              </a:spcAft>
              <a:buNone/>
            </a:pPr>
            <a:r>
              <a:t/>
            </a:r>
            <a:endParaRPr sz="1800">
              <a:solidFill>
                <a:srgbClr val="434343"/>
              </a:solidFill>
              <a:latin typeface="Roboto"/>
              <a:ea typeface="Roboto"/>
              <a:cs typeface="Roboto"/>
              <a:sym typeface="Roboto"/>
            </a:endParaRPr>
          </a:p>
        </p:txBody>
      </p:sp>
      <p:sp>
        <p:nvSpPr>
          <p:cNvPr id="126" name="Google Shape;126;p19"/>
          <p:cNvSpPr/>
          <p:nvPr/>
        </p:nvSpPr>
        <p:spPr>
          <a:xfrm>
            <a:off x="819150" y="3626143"/>
            <a:ext cx="717528" cy="653741"/>
          </a:xfrm>
          <a:custGeom>
            <a:rect b="b" l="l" r="r" t="t"/>
            <a:pathLst>
              <a:path extrusionOk="0" h="8240" w="9044">
                <a:moveTo>
                  <a:pt x="4520" y="1"/>
                </a:moveTo>
                <a:cubicBezTo>
                  <a:pt x="3465" y="1"/>
                  <a:pt x="2411" y="402"/>
                  <a:pt x="1608" y="1206"/>
                </a:cubicBezTo>
                <a:cubicBezTo>
                  <a:pt x="1" y="2818"/>
                  <a:pt x="1" y="5427"/>
                  <a:pt x="1608" y="7034"/>
                </a:cubicBezTo>
                <a:cubicBezTo>
                  <a:pt x="2411" y="7838"/>
                  <a:pt x="3465" y="8239"/>
                  <a:pt x="4520" y="8239"/>
                </a:cubicBezTo>
                <a:cubicBezTo>
                  <a:pt x="5575" y="8239"/>
                  <a:pt x="6630" y="7838"/>
                  <a:pt x="7436" y="7034"/>
                </a:cubicBezTo>
                <a:cubicBezTo>
                  <a:pt x="9043" y="5427"/>
                  <a:pt x="9043" y="2818"/>
                  <a:pt x="7436" y="1206"/>
                </a:cubicBezTo>
                <a:cubicBezTo>
                  <a:pt x="6630" y="402"/>
                  <a:pt x="5575" y="1"/>
                  <a:pt x="45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819150" y="2765646"/>
            <a:ext cx="717528" cy="653662"/>
          </a:xfrm>
          <a:custGeom>
            <a:rect b="b" l="l" r="r" t="t"/>
            <a:pathLst>
              <a:path extrusionOk="0" h="8239" w="9044">
                <a:moveTo>
                  <a:pt x="4520" y="0"/>
                </a:moveTo>
                <a:cubicBezTo>
                  <a:pt x="3465" y="0"/>
                  <a:pt x="2411" y="402"/>
                  <a:pt x="1608" y="1205"/>
                </a:cubicBezTo>
                <a:cubicBezTo>
                  <a:pt x="1" y="2818"/>
                  <a:pt x="1" y="5427"/>
                  <a:pt x="1608" y="7034"/>
                </a:cubicBezTo>
                <a:cubicBezTo>
                  <a:pt x="2411" y="7837"/>
                  <a:pt x="3465" y="8239"/>
                  <a:pt x="4520" y="8239"/>
                </a:cubicBezTo>
                <a:cubicBezTo>
                  <a:pt x="5575" y="8239"/>
                  <a:pt x="6630" y="7837"/>
                  <a:pt x="7436" y="7034"/>
                </a:cubicBezTo>
                <a:cubicBezTo>
                  <a:pt x="9043" y="5427"/>
                  <a:pt x="9043" y="2818"/>
                  <a:pt x="7436" y="1205"/>
                </a:cubicBezTo>
                <a:cubicBezTo>
                  <a:pt x="6630" y="402"/>
                  <a:pt x="5575" y="0"/>
                  <a:pt x="45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9"/>
          <p:cNvGrpSpPr/>
          <p:nvPr/>
        </p:nvGrpSpPr>
        <p:grpSpPr>
          <a:xfrm>
            <a:off x="975371" y="2898355"/>
            <a:ext cx="405102" cy="388227"/>
            <a:chOff x="5049725" y="1435050"/>
            <a:chExt cx="486550" cy="481850"/>
          </a:xfrm>
        </p:grpSpPr>
        <p:sp>
          <p:nvSpPr>
            <p:cNvPr id="129" name="Google Shape;129;p1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 name="Google Shape;130;p1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 name="Google Shape;131;p1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 name="Google Shape;132;p1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3" name="Google Shape;133;p19"/>
          <p:cNvGrpSpPr/>
          <p:nvPr/>
        </p:nvGrpSpPr>
        <p:grpSpPr>
          <a:xfrm>
            <a:off x="1027993" y="3788902"/>
            <a:ext cx="306314" cy="347403"/>
            <a:chOff x="1310655" y="3360527"/>
            <a:chExt cx="306314" cy="347403"/>
          </a:xfrm>
        </p:grpSpPr>
        <p:sp>
          <p:nvSpPr>
            <p:cNvPr id="134" name="Google Shape;134;p19"/>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9"/>
          <p:cNvSpPr txBox="1"/>
          <p:nvPr>
            <p:ph type="title"/>
          </p:nvPr>
        </p:nvSpPr>
        <p:spPr>
          <a:xfrm>
            <a:off x="819148" y="4500925"/>
            <a:ext cx="7293300" cy="4812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s" sz="2400"/>
              <a:t>AGILE = CONCURRENCE + COLLABORATION + </a:t>
            </a:r>
            <a:r>
              <a:rPr lang="es" sz="2400"/>
              <a:t>COMMUNICATION +</a:t>
            </a:r>
            <a:r>
              <a:rPr lang="es" sz="2400"/>
              <a:t> </a:t>
            </a:r>
            <a:r>
              <a:rPr lang="es" sz="2400"/>
              <a:t>CONTINUOUS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55"/>
          <p:cNvSpPr txBox="1"/>
          <p:nvPr>
            <p:ph type="title"/>
          </p:nvPr>
        </p:nvSpPr>
        <p:spPr>
          <a:xfrm>
            <a:off x="116001" y="5805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PM tools for Agile: BURNDOWN CHARTS</a:t>
            </a:r>
            <a:endParaRPr/>
          </a:p>
        </p:txBody>
      </p:sp>
      <p:sp>
        <p:nvSpPr>
          <p:cNvPr id="764" name="Google Shape;764;p55"/>
          <p:cNvSpPr txBox="1"/>
          <p:nvPr/>
        </p:nvSpPr>
        <p:spPr>
          <a:xfrm>
            <a:off x="116000" y="626625"/>
            <a:ext cx="4508700" cy="4298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900"/>
              </a:spcBef>
              <a:spcAft>
                <a:spcPts val="0"/>
              </a:spcAft>
              <a:buNone/>
            </a:pPr>
            <a:r>
              <a:rPr lang="es" sz="1350">
                <a:solidFill>
                  <a:srgbClr val="1D2B36"/>
                </a:solidFill>
                <a:highlight>
                  <a:srgbClr val="FFFFFF"/>
                </a:highlight>
              </a:rPr>
              <a:t>Burndown charts graphically illustrate how fast your team is working by plotting user stories against time. It works from the end user’s perspective, so the chart is only updated after the successful completion of a</a:t>
            </a:r>
            <a:r>
              <a:rPr lang="es" sz="1350">
                <a:solidFill>
                  <a:srgbClr val="1D2B36"/>
                </a:solidFill>
              </a:rPr>
              <a:t> </a:t>
            </a:r>
            <a:r>
              <a:rPr lang="es" sz="1350">
                <a:solidFill>
                  <a:srgbClr val="0D6EFD"/>
                </a:solidFill>
                <a:uFill>
                  <a:noFill/>
                </a:uFill>
                <a:hlinkClick r:id="rId3">
                  <a:extLst>
                    <a:ext uri="{A12FA001-AC4F-418D-AE19-62706E023703}">
                      <ahyp:hlinkClr val="tx"/>
                    </a:ext>
                  </a:extLst>
                </a:hlinkClick>
              </a:rPr>
              <a:t>user story</a:t>
            </a:r>
            <a:r>
              <a:rPr lang="es" sz="1350">
                <a:solidFill>
                  <a:srgbClr val="1D2B36"/>
                </a:solidFill>
                <a:highlight>
                  <a:srgbClr val="FFFFFF"/>
                </a:highlight>
              </a:rPr>
              <a:t>. The burndown chart is also used to record a team’s pace, called</a:t>
            </a:r>
            <a:r>
              <a:rPr lang="es" sz="1350">
                <a:solidFill>
                  <a:srgbClr val="1D2B36"/>
                </a:solidFill>
              </a:rPr>
              <a:t> </a:t>
            </a:r>
            <a:r>
              <a:rPr lang="es" sz="1350">
                <a:solidFill>
                  <a:srgbClr val="0D6EFD"/>
                </a:solidFill>
                <a:uFill>
                  <a:noFill/>
                </a:uFill>
                <a:hlinkClick r:id="rId4">
                  <a:extLst>
                    <a:ext uri="{A12FA001-AC4F-418D-AE19-62706E023703}">
                      <ahyp:hlinkClr val="tx"/>
                    </a:ext>
                  </a:extLst>
                </a:hlinkClick>
              </a:rPr>
              <a:t>velocity</a:t>
            </a:r>
            <a:r>
              <a:rPr lang="es" sz="1350">
                <a:solidFill>
                  <a:srgbClr val="1D2B36"/>
                </a:solidFill>
                <a:highlight>
                  <a:srgbClr val="FFFFFF"/>
                </a:highlight>
              </a:rPr>
              <a:t>, and predict their performance.</a:t>
            </a:r>
            <a:br>
              <a:rPr lang="es" sz="1350">
                <a:solidFill>
                  <a:srgbClr val="1D2B36"/>
                </a:solidFill>
                <a:highlight>
                  <a:srgbClr val="FFFFFF"/>
                </a:highlight>
              </a:rPr>
            </a:br>
            <a:br>
              <a:rPr lang="es" sz="1350">
                <a:solidFill>
                  <a:srgbClr val="1D2B36"/>
                </a:solidFill>
                <a:highlight>
                  <a:srgbClr val="FFFFFF"/>
                </a:highlight>
              </a:rPr>
            </a:br>
            <a:r>
              <a:rPr lang="es" sz="1350">
                <a:solidFill>
                  <a:srgbClr val="1D2B36"/>
                </a:solidFill>
                <a:highlight>
                  <a:srgbClr val="FFFFFF"/>
                </a:highlight>
              </a:rPr>
              <a:t>In agile projects, burndown charts are generally of two types – product burndown charts and sprint burndown charts. Product burndown charts focus on the big picture and visualize the entire project. The chart tells you how many of the</a:t>
            </a:r>
            <a:r>
              <a:rPr lang="es" sz="1350">
                <a:solidFill>
                  <a:srgbClr val="1D2B36"/>
                </a:solidFill>
              </a:rPr>
              <a:t> </a:t>
            </a:r>
            <a:r>
              <a:rPr lang="es" sz="1350">
                <a:solidFill>
                  <a:srgbClr val="0D6EFD"/>
                </a:solidFill>
                <a:uFill>
                  <a:noFill/>
                </a:uFill>
                <a:hlinkClick r:id="rId5">
                  <a:extLst>
                    <a:ext uri="{A12FA001-AC4F-418D-AE19-62706E023703}">
                      <ahyp:hlinkClr val="tx"/>
                    </a:ext>
                  </a:extLst>
                </a:hlinkClick>
              </a:rPr>
              <a:t>product goals your team</a:t>
            </a:r>
            <a:r>
              <a:rPr lang="es" sz="1350">
                <a:solidFill>
                  <a:srgbClr val="1D2B36"/>
                </a:solidFill>
              </a:rPr>
              <a:t> </a:t>
            </a:r>
            <a:r>
              <a:rPr lang="es" sz="1350">
                <a:solidFill>
                  <a:srgbClr val="1D2B36"/>
                </a:solidFill>
                <a:highlight>
                  <a:srgbClr val="FFFFFF"/>
                </a:highlight>
              </a:rPr>
              <a:t>has achieved so far and how much work is left.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rgbClr val="434343"/>
              </a:solidFill>
              <a:latin typeface="Roboto"/>
              <a:ea typeface="Roboto"/>
              <a:cs typeface="Roboto"/>
              <a:sym typeface="Roboto"/>
            </a:endParaRPr>
          </a:p>
        </p:txBody>
      </p:sp>
      <p:pic>
        <p:nvPicPr>
          <p:cNvPr id="765" name="Google Shape;765;p55"/>
          <p:cNvPicPr preferRelativeResize="0"/>
          <p:nvPr/>
        </p:nvPicPr>
        <p:blipFill>
          <a:blip r:embed="rId6">
            <a:alphaModFix/>
          </a:blip>
          <a:stretch>
            <a:fillRect/>
          </a:stretch>
        </p:blipFill>
        <p:spPr>
          <a:xfrm>
            <a:off x="4572000" y="839700"/>
            <a:ext cx="4571999" cy="38350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6"/>
          <p:cNvSpPr txBox="1"/>
          <p:nvPr>
            <p:ph type="title"/>
          </p:nvPr>
        </p:nvSpPr>
        <p:spPr>
          <a:xfrm>
            <a:off x="87776" y="7852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Advantages of Implementing Agile</a:t>
            </a:r>
            <a:endParaRPr/>
          </a:p>
        </p:txBody>
      </p:sp>
      <p:sp>
        <p:nvSpPr>
          <p:cNvPr id="771" name="Google Shape;771;p56"/>
          <p:cNvSpPr/>
          <p:nvPr/>
        </p:nvSpPr>
        <p:spPr>
          <a:xfrm>
            <a:off x="3040350" y="672525"/>
            <a:ext cx="3063300" cy="481200"/>
          </a:xfrm>
          <a:prstGeom prst="roundRect">
            <a:avLst>
              <a:gd fmla="val 0" name="adj"/>
            </a:avLst>
          </a:prstGeom>
          <a:solidFill>
            <a:schemeClr val="accent1"/>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000546"/>
                </a:solidFill>
                <a:latin typeface="Roboto Medium"/>
                <a:ea typeface="Roboto Medium"/>
                <a:cs typeface="Roboto Medium"/>
                <a:sym typeface="Roboto Medium"/>
              </a:rPr>
              <a:t>Advantages </a:t>
            </a:r>
            <a:endParaRPr>
              <a:solidFill>
                <a:srgbClr val="000546"/>
              </a:solidFill>
              <a:latin typeface="Roboto Medium"/>
              <a:ea typeface="Roboto Medium"/>
              <a:cs typeface="Roboto Medium"/>
              <a:sym typeface="Roboto Medium"/>
            </a:endParaRPr>
          </a:p>
        </p:txBody>
      </p:sp>
      <p:sp>
        <p:nvSpPr>
          <p:cNvPr id="772" name="Google Shape;772;p56"/>
          <p:cNvSpPr/>
          <p:nvPr/>
        </p:nvSpPr>
        <p:spPr>
          <a:xfrm>
            <a:off x="83575" y="1289151"/>
            <a:ext cx="2803500" cy="18966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900"/>
              </a:spcAft>
              <a:buNone/>
            </a:pPr>
            <a:r>
              <a:rPr b="1" lang="es" sz="1350">
                <a:solidFill>
                  <a:schemeClr val="dk1"/>
                </a:solidFill>
                <a:latin typeface="Roboto"/>
                <a:ea typeface="Roboto"/>
                <a:cs typeface="Roboto"/>
                <a:sym typeface="Roboto"/>
              </a:rPr>
              <a:t>Satisfied customers:</a:t>
            </a:r>
            <a:br>
              <a:rPr b="1" lang="es" sz="1350">
                <a:solidFill>
                  <a:schemeClr val="dk1"/>
                </a:solidFill>
                <a:latin typeface="Roboto"/>
                <a:ea typeface="Roboto"/>
                <a:cs typeface="Roboto"/>
                <a:sym typeface="Roboto"/>
              </a:rPr>
            </a:br>
            <a:br>
              <a:rPr b="1" lang="es" sz="1200">
                <a:solidFill>
                  <a:schemeClr val="dk1"/>
                </a:solidFill>
                <a:latin typeface="Roboto"/>
                <a:ea typeface="Roboto"/>
                <a:cs typeface="Roboto"/>
                <a:sym typeface="Roboto"/>
              </a:rPr>
            </a:br>
            <a:r>
              <a:rPr lang="es" sz="1200">
                <a:solidFill>
                  <a:schemeClr val="dk1"/>
                </a:solidFill>
                <a:latin typeface="Roboto"/>
                <a:ea typeface="Roboto"/>
                <a:cs typeface="Roboto"/>
                <a:sym typeface="Roboto"/>
              </a:rPr>
              <a:t>Agile's customer involvement fosters engagement and feedback throughout the project, ensuring tailored solutions that enhance user experience and increase customer retention.</a:t>
            </a:r>
            <a:endParaRPr sz="1200">
              <a:solidFill>
                <a:srgbClr val="000546"/>
              </a:solidFill>
              <a:latin typeface="Lato"/>
              <a:ea typeface="Lato"/>
              <a:cs typeface="Lato"/>
              <a:sym typeface="Lato"/>
            </a:endParaRPr>
          </a:p>
        </p:txBody>
      </p:sp>
      <p:sp>
        <p:nvSpPr>
          <p:cNvPr id="773" name="Google Shape;773;p56"/>
          <p:cNvSpPr/>
          <p:nvPr/>
        </p:nvSpPr>
        <p:spPr>
          <a:xfrm>
            <a:off x="3338975" y="1266525"/>
            <a:ext cx="2618400" cy="1990200"/>
          </a:xfrm>
          <a:prstGeom prst="roundRect">
            <a:avLst>
              <a:gd fmla="val 765"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0546"/>
                </a:solidFill>
                <a:latin typeface="Lato"/>
                <a:ea typeface="Lato"/>
                <a:cs typeface="Lato"/>
                <a:sym typeface="Lato"/>
              </a:rPr>
              <a:t>Flexibility:</a:t>
            </a:r>
            <a:br>
              <a:rPr lang="es" sz="1200">
                <a:solidFill>
                  <a:srgbClr val="000546"/>
                </a:solidFill>
                <a:latin typeface="Lato"/>
                <a:ea typeface="Lato"/>
                <a:cs typeface="Lato"/>
                <a:sym typeface="Lato"/>
              </a:rPr>
            </a:br>
            <a:endParaRPr sz="1200">
              <a:solidFill>
                <a:srgbClr val="000546"/>
              </a:solidFill>
              <a:latin typeface="Lato"/>
              <a:ea typeface="Lato"/>
              <a:cs typeface="Lato"/>
              <a:sym typeface="Lato"/>
            </a:endParaRPr>
          </a:p>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Agile prioritizes adaptability and responsiveness, enabling frequent adjustments based on evolving requirements, leading to products better suited to stakeholder needs and market demands.</a:t>
            </a:r>
            <a:br>
              <a:rPr lang="es" sz="1200">
                <a:solidFill>
                  <a:srgbClr val="000546"/>
                </a:solidFill>
                <a:latin typeface="Lato"/>
                <a:ea typeface="Lato"/>
                <a:cs typeface="Lato"/>
                <a:sym typeface="Lato"/>
              </a:rPr>
            </a:br>
            <a:endParaRPr sz="1200">
              <a:solidFill>
                <a:srgbClr val="000546"/>
              </a:solidFill>
              <a:latin typeface="Lato"/>
              <a:ea typeface="Lato"/>
              <a:cs typeface="Lato"/>
              <a:sym typeface="Lato"/>
            </a:endParaRPr>
          </a:p>
        </p:txBody>
      </p:sp>
      <p:sp>
        <p:nvSpPr>
          <p:cNvPr id="774" name="Google Shape;774;p56"/>
          <p:cNvSpPr/>
          <p:nvPr/>
        </p:nvSpPr>
        <p:spPr>
          <a:xfrm>
            <a:off x="87775" y="3634550"/>
            <a:ext cx="3063300" cy="13296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rgbClr val="000546"/>
                </a:solidFill>
                <a:latin typeface="Lato"/>
                <a:ea typeface="Lato"/>
                <a:cs typeface="Lato"/>
                <a:sym typeface="Lato"/>
              </a:rPr>
              <a:t>Predictability:</a:t>
            </a:r>
            <a:br>
              <a:rPr lang="es" sz="1200">
                <a:solidFill>
                  <a:srgbClr val="000546"/>
                </a:solidFill>
                <a:latin typeface="Lato"/>
                <a:ea typeface="Lato"/>
                <a:cs typeface="Lato"/>
                <a:sym typeface="Lato"/>
              </a:rPr>
            </a:br>
            <a:endParaRPr sz="1200">
              <a:solidFill>
                <a:srgbClr val="000546"/>
              </a:solidFill>
              <a:latin typeface="Lato"/>
              <a:ea typeface="Lato"/>
              <a:cs typeface="Lato"/>
              <a:sym typeface="Lato"/>
            </a:endParaRPr>
          </a:p>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Fixed-duration sprints enable better measurement of team performance and cost estimation, enhancing predictability in project delivery.</a:t>
            </a:r>
            <a:endParaRPr sz="1200">
              <a:solidFill>
                <a:srgbClr val="000546"/>
              </a:solidFill>
              <a:latin typeface="Lato"/>
              <a:ea typeface="Lato"/>
              <a:cs typeface="Lato"/>
              <a:sym typeface="Lato"/>
            </a:endParaRPr>
          </a:p>
        </p:txBody>
      </p:sp>
      <p:sp>
        <p:nvSpPr>
          <p:cNvPr id="775" name="Google Shape;775;p56"/>
          <p:cNvSpPr/>
          <p:nvPr/>
        </p:nvSpPr>
        <p:spPr>
          <a:xfrm>
            <a:off x="6409275" y="1289150"/>
            <a:ext cx="2434200" cy="14682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rgbClr val="000546"/>
                </a:solidFill>
                <a:latin typeface="Lato"/>
                <a:ea typeface="Lato"/>
                <a:cs typeface="Lato"/>
                <a:sym typeface="Lato"/>
              </a:rPr>
              <a:t>Improved Quality:</a:t>
            </a:r>
            <a:br>
              <a:rPr lang="es" sz="1200">
                <a:solidFill>
                  <a:srgbClr val="000546"/>
                </a:solidFill>
                <a:latin typeface="Lato"/>
                <a:ea typeface="Lato"/>
                <a:cs typeface="Lato"/>
                <a:sym typeface="Lato"/>
              </a:rPr>
            </a:br>
            <a:endParaRPr sz="1200">
              <a:solidFill>
                <a:srgbClr val="000546"/>
              </a:solidFill>
              <a:latin typeface="Lato"/>
              <a:ea typeface="Lato"/>
              <a:cs typeface="Lato"/>
              <a:sym typeface="Lato"/>
            </a:endParaRPr>
          </a:p>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Agile's iterative approach focuses on continual improvement, enhancing product quality over time.</a:t>
            </a:r>
            <a:endParaRPr sz="1200">
              <a:solidFill>
                <a:srgbClr val="000546"/>
              </a:solidFill>
              <a:latin typeface="Lato"/>
              <a:ea typeface="Lato"/>
              <a:cs typeface="Lato"/>
              <a:sym typeface="Lato"/>
            </a:endParaRPr>
          </a:p>
        </p:txBody>
      </p:sp>
      <p:sp>
        <p:nvSpPr>
          <p:cNvPr id="776" name="Google Shape;776;p56"/>
          <p:cNvSpPr/>
          <p:nvPr/>
        </p:nvSpPr>
        <p:spPr>
          <a:xfrm>
            <a:off x="3342550" y="3446550"/>
            <a:ext cx="3011700" cy="15870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rgbClr val="000546"/>
                </a:solidFill>
                <a:latin typeface="Lato"/>
                <a:ea typeface="Lato"/>
                <a:cs typeface="Lato"/>
                <a:sym typeface="Lato"/>
              </a:rPr>
              <a:t>Reduced Risk:</a:t>
            </a:r>
            <a:br>
              <a:rPr lang="es" sz="1200">
                <a:solidFill>
                  <a:srgbClr val="000546"/>
                </a:solidFill>
                <a:latin typeface="Lato"/>
                <a:ea typeface="Lato"/>
                <a:cs typeface="Lato"/>
                <a:sym typeface="Lato"/>
              </a:rPr>
            </a:br>
            <a:endParaRPr sz="1200">
              <a:solidFill>
                <a:srgbClr val="000546"/>
              </a:solidFill>
              <a:latin typeface="Lato"/>
              <a:ea typeface="Lato"/>
              <a:cs typeface="Lato"/>
              <a:sym typeface="Lato"/>
            </a:endParaRPr>
          </a:p>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Regular progress assessments during sprints allow for early detection and mitigation of potential obstacles, minimizing project risks and increasing chances of success.</a:t>
            </a:r>
            <a:endParaRPr sz="1200">
              <a:solidFill>
                <a:srgbClr val="000546"/>
              </a:solidFill>
              <a:latin typeface="Lato"/>
              <a:ea typeface="Lato"/>
              <a:cs typeface="Lato"/>
              <a:sym typeface="Lato"/>
            </a:endParaRPr>
          </a:p>
        </p:txBody>
      </p:sp>
      <p:sp>
        <p:nvSpPr>
          <p:cNvPr id="777" name="Google Shape;777;p56"/>
          <p:cNvSpPr/>
          <p:nvPr/>
        </p:nvSpPr>
        <p:spPr>
          <a:xfrm>
            <a:off x="6545725" y="3067475"/>
            <a:ext cx="2434200" cy="18966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rgbClr val="000546"/>
                </a:solidFill>
                <a:latin typeface="Lato"/>
                <a:ea typeface="Lato"/>
                <a:cs typeface="Lato"/>
                <a:sym typeface="Lato"/>
              </a:rPr>
              <a:t>Better Communication:</a:t>
            </a:r>
            <a:br>
              <a:rPr lang="es" sz="1200">
                <a:solidFill>
                  <a:srgbClr val="000546"/>
                </a:solidFill>
                <a:latin typeface="Lato"/>
                <a:ea typeface="Lato"/>
                <a:cs typeface="Lato"/>
                <a:sym typeface="Lato"/>
              </a:rPr>
            </a:br>
            <a:endParaRPr sz="1200">
              <a:solidFill>
                <a:srgbClr val="000546"/>
              </a:solidFill>
              <a:latin typeface="Lato"/>
              <a:ea typeface="Lato"/>
              <a:cs typeface="Lato"/>
              <a:sym typeface="Lato"/>
            </a:endParaRPr>
          </a:p>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Agile teams prioritize face-to-face communication and daily meetings to ensure alignment and eliminate confusion, fostering effective collaboration towards shared objectives.</a:t>
            </a:r>
            <a:endParaRPr sz="1200">
              <a:solidFill>
                <a:srgbClr val="000546"/>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57"/>
          <p:cNvSpPr txBox="1"/>
          <p:nvPr>
            <p:ph type="title"/>
          </p:nvPr>
        </p:nvSpPr>
        <p:spPr>
          <a:xfrm>
            <a:off x="87776" y="7852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Challenges </a:t>
            </a:r>
            <a:r>
              <a:rPr lang="es"/>
              <a:t>of Implementing Agile</a:t>
            </a:r>
            <a:endParaRPr/>
          </a:p>
        </p:txBody>
      </p:sp>
      <p:sp>
        <p:nvSpPr>
          <p:cNvPr id="783" name="Google Shape;783;p57"/>
          <p:cNvSpPr/>
          <p:nvPr/>
        </p:nvSpPr>
        <p:spPr>
          <a:xfrm>
            <a:off x="3040350" y="672525"/>
            <a:ext cx="3063300" cy="481200"/>
          </a:xfrm>
          <a:prstGeom prst="roundRect">
            <a:avLst>
              <a:gd fmla="val 0" name="adj"/>
            </a:avLst>
          </a:prstGeom>
          <a:solidFill>
            <a:schemeClr val="accent1"/>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000546"/>
                </a:solidFill>
                <a:latin typeface="Roboto Medium"/>
                <a:ea typeface="Roboto Medium"/>
                <a:cs typeface="Roboto Medium"/>
                <a:sym typeface="Roboto Medium"/>
              </a:rPr>
              <a:t>Challenges</a:t>
            </a:r>
            <a:endParaRPr>
              <a:solidFill>
                <a:srgbClr val="000546"/>
              </a:solidFill>
              <a:latin typeface="Roboto Medium"/>
              <a:ea typeface="Roboto Medium"/>
              <a:cs typeface="Roboto Medium"/>
              <a:sym typeface="Roboto Medium"/>
            </a:endParaRPr>
          </a:p>
        </p:txBody>
      </p:sp>
      <p:sp>
        <p:nvSpPr>
          <p:cNvPr id="784" name="Google Shape;784;p57"/>
          <p:cNvSpPr/>
          <p:nvPr/>
        </p:nvSpPr>
        <p:spPr>
          <a:xfrm>
            <a:off x="83575" y="1289151"/>
            <a:ext cx="2803500" cy="18966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900"/>
              </a:spcAft>
              <a:buNone/>
            </a:pPr>
            <a:r>
              <a:rPr b="1" lang="es" sz="1350">
                <a:solidFill>
                  <a:schemeClr val="dk1"/>
                </a:solidFill>
                <a:latin typeface="Roboto"/>
                <a:ea typeface="Roboto"/>
                <a:cs typeface="Roboto"/>
                <a:sym typeface="Roboto"/>
              </a:rPr>
              <a:t>Resistance to Change</a:t>
            </a:r>
            <a:r>
              <a:rPr b="1" lang="es" sz="1350">
                <a:solidFill>
                  <a:schemeClr val="dk1"/>
                </a:solidFill>
                <a:latin typeface="Roboto"/>
                <a:ea typeface="Roboto"/>
                <a:cs typeface="Roboto"/>
                <a:sym typeface="Roboto"/>
              </a:rPr>
              <a:t>:</a:t>
            </a:r>
            <a:br>
              <a:rPr b="1" lang="es" sz="1350">
                <a:solidFill>
                  <a:schemeClr val="dk1"/>
                </a:solidFill>
                <a:latin typeface="Roboto"/>
                <a:ea typeface="Roboto"/>
                <a:cs typeface="Roboto"/>
                <a:sym typeface="Roboto"/>
              </a:rPr>
            </a:br>
            <a:br>
              <a:rPr b="1" lang="es" sz="1200">
                <a:solidFill>
                  <a:schemeClr val="dk1"/>
                </a:solidFill>
                <a:latin typeface="Roboto"/>
                <a:ea typeface="Roboto"/>
                <a:cs typeface="Roboto"/>
                <a:sym typeface="Roboto"/>
              </a:rPr>
            </a:br>
            <a:r>
              <a:rPr lang="es" sz="1200">
                <a:solidFill>
                  <a:schemeClr val="dk1"/>
                </a:solidFill>
                <a:latin typeface="Roboto"/>
                <a:ea typeface="Roboto"/>
                <a:cs typeface="Roboto"/>
                <a:sym typeface="Roboto"/>
              </a:rPr>
              <a:t>Integrating Agile into rigid frameworks poses challenges due to differing operational styles, requiring effective change management and careful consideration for optimal implementation.</a:t>
            </a:r>
            <a:endParaRPr sz="1200">
              <a:solidFill>
                <a:schemeClr val="dk1"/>
              </a:solidFill>
              <a:latin typeface="Roboto"/>
              <a:ea typeface="Roboto"/>
              <a:cs typeface="Roboto"/>
              <a:sym typeface="Roboto"/>
            </a:endParaRPr>
          </a:p>
        </p:txBody>
      </p:sp>
      <p:sp>
        <p:nvSpPr>
          <p:cNvPr id="785" name="Google Shape;785;p57"/>
          <p:cNvSpPr/>
          <p:nvPr/>
        </p:nvSpPr>
        <p:spPr>
          <a:xfrm>
            <a:off x="3130775" y="1266525"/>
            <a:ext cx="3011700" cy="1990200"/>
          </a:xfrm>
          <a:prstGeom prst="roundRect">
            <a:avLst>
              <a:gd fmla="val 765"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000546"/>
                </a:solidFill>
                <a:latin typeface="Lato"/>
                <a:ea typeface="Lato"/>
                <a:cs typeface="Lato"/>
                <a:sym typeface="Lato"/>
              </a:rPr>
              <a:t>Implementation across a hybrid workforce</a:t>
            </a:r>
            <a:r>
              <a:rPr b="1" lang="es" sz="1200">
                <a:solidFill>
                  <a:srgbClr val="000546"/>
                </a:solidFill>
                <a:latin typeface="Lato"/>
                <a:ea typeface="Lato"/>
                <a:cs typeface="Lato"/>
                <a:sym typeface="Lato"/>
              </a:rPr>
              <a:t>:</a:t>
            </a:r>
            <a:br>
              <a:rPr lang="es" sz="1200">
                <a:solidFill>
                  <a:srgbClr val="000546"/>
                </a:solidFill>
                <a:latin typeface="Lato"/>
                <a:ea typeface="Lato"/>
                <a:cs typeface="Lato"/>
                <a:sym typeface="Lato"/>
              </a:rPr>
            </a:br>
            <a:endParaRPr sz="1200">
              <a:solidFill>
                <a:srgbClr val="000546"/>
              </a:solidFill>
              <a:latin typeface="Lato"/>
              <a:ea typeface="Lato"/>
              <a:cs typeface="Lato"/>
              <a:sym typeface="Lato"/>
            </a:endParaRPr>
          </a:p>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Implementing Agile in a hybrid workforce resembles scheduling a game with diverse players, requiring clear planning for successful collaboration despite varied participation modes.</a:t>
            </a:r>
            <a:endParaRPr sz="1200">
              <a:solidFill>
                <a:srgbClr val="000546"/>
              </a:solidFill>
              <a:latin typeface="Lato"/>
              <a:ea typeface="Lato"/>
              <a:cs typeface="Lato"/>
              <a:sym typeface="Lato"/>
            </a:endParaRPr>
          </a:p>
        </p:txBody>
      </p:sp>
      <p:sp>
        <p:nvSpPr>
          <p:cNvPr id="786" name="Google Shape;786;p57"/>
          <p:cNvSpPr/>
          <p:nvPr/>
        </p:nvSpPr>
        <p:spPr>
          <a:xfrm>
            <a:off x="87775" y="3634550"/>
            <a:ext cx="3063300" cy="15090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000546"/>
                </a:solidFill>
                <a:latin typeface="Lato"/>
                <a:ea typeface="Lato"/>
                <a:cs typeface="Lato"/>
                <a:sym typeface="Lato"/>
              </a:rPr>
              <a:t>Maintaining</a:t>
            </a:r>
            <a:r>
              <a:rPr b="1" lang="es" sz="1200">
                <a:solidFill>
                  <a:srgbClr val="000546"/>
                </a:solidFill>
                <a:latin typeface="Lato"/>
                <a:ea typeface="Lato"/>
                <a:cs typeface="Lato"/>
                <a:sym typeface="Lato"/>
              </a:rPr>
              <a:t> up-to-date documentation</a:t>
            </a:r>
            <a:r>
              <a:rPr b="1" lang="es" sz="1200">
                <a:solidFill>
                  <a:srgbClr val="000546"/>
                </a:solidFill>
                <a:latin typeface="Lato"/>
                <a:ea typeface="Lato"/>
                <a:cs typeface="Lato"/>
                <a:sym typeface="Lato"/>
              </a:rPr>
              <a:t>:</a:t>
            </a:r>
            <a:br>
              <a:rPr b="1" lang="es" sz="1200">
                <a:solidFill>
                  <a:srgbClr val="000546"/>
                </a:solidFill>
                <a:latin typeface="Lato"/>
                <a:ea typeface="Lato"/>
                <a:cs typeface="Lato"/>
                <a:sym typeface="Lato"/>
              </a:rPr>
            </a:br>
            <a:endParaRPr sz="1200">
              <a:solidFill>
                <a:srgbClr val="000546"/>
              </a:solidFill>
              <a:latin typeface="Lato"/>
              <a:ea typeface="Lato"/>
              <a:cs typeface="Lato"/>
              <a:sym typeface="Lato"/>
            </a:endParaRPr>
          </a:p>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Documentation maintenance is important in Agile for cohesive collaboration, ensuring streamlined processes and avoiding chaos. </a:t>
            </a:r>
            <a:endParaRPr sz="1200">
              <a:solidFill>
                <a:srgbClr val="000546"/>
              </a:solidFill>
              <a:latin typeface="Lato"/>
              <a:ea typeface="Lato"/>
              <a:cs typeface="Lato"/>
              <a:sym typeface="Lato"/>
            </a:endParaRPr>
          </a:p>
        </p:txBody>
      </p:sp>
      <p:sp>
        <p:nvSpPr>
          <p:cNvPr id="787" name="Google Shape;787;p57"/>
          <p:cNvSpPr/>
          <p:nvPr/>
        </p:nvSpPr>
        <p:spPr>
          <a:xfrm>
            <a:off x="6386175" y="818500"/>
            <a:ext cx="2570700" cy="19902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000546"/>
                </a:solidFill>
                <a:latin typeface="Lato"/>
                <a:ea typeface="Lato"/>
                <a:cs typeface="Lato"/>
                <a:sym typeface="Lato"/>
              </a:rPr>
              <a:t>Scaling Agile for large teams</a:t>
            </a:r>
            <a:r>
              <a:rPr b="1" lang="es" sz="1200">
                <a:solidFill>
                  <a:srgbClr val="000546"/>
                </a:solidFill>
                <a:latin typeface="Lato"/>
                <a:ea typeface="Lato"/>
                <a:cs typeface="Lato"/>
                <a:sym typeface="Lato"/>
              </a:rPr>
              <a:t>:</a:t>
            </a:r>
            <a:br>
              <a:rPr lang="es" sz="1200">
                <a:solidFill>
                  <a:srgbClr val="000546"/>
                </a:solidFill>
                <a:latin typeface="Lato"/>
                <a:ea typeface="Lato"/>
                <a:cs typeface="Lato"/>
                <a:sym typeface="Lato"/>
              </a:rPr>
            </a:br>
            <a:endParaRPr sz="1200">
              <a:solidFill>
                <a:srgbClr val="000546"/>
              </a:solidFill>
              <a:latin typeface="Lato"/>
              <a:ea typeface="Lato"/>
              <a:cs typeface="Lato"/>
              <a:sym typeface="Lato"/>
            </a:endParaRPr>
          </a:p>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Scaling Agile adoption in enterprises reveals a gap between business leaders' focus on customer value and Agile's original intent, potentially causing culture clashes and alignment challenges.</a:t>
            </a:r>
            <a:endParaRPr sz="1200">
              <a:solidFill>
                <a:srgbClr val="000546"/>
              </a:solidFill>
              <a:latin typeface="Lato"/>
              <a:ea typeface="Lato"/>
              <a:cs typeface="Lato"/>
              <a:sym typeface="Lato"/>
            </a:endParaRPr>
          </a:p>
        </p:txBody>
      </p:sp>
      <p:sp>
        <p:nvSpPr>
          <p:cNvPr id="788" name="Google Shape;788;p57"/>
          <p:cNvSpPr/>
          <p:nvPr/>
        </p:nvSpPr>
        <p:spPr>
          <a:xfrm>
            <a:off x="3342550" y="3446550"/>
            <a:ext cx="3011700" cy="15870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000546"/>
                </a:solidFill>
                <a:latin typeface="Lato"/>
                <a:ea typeface="Lato"/>
                <a:cs typeface="Lato"/>
                <a:sym typeface="Lato"/>
              </a:rPr>
              <a:t>Not everyone knows Agile</a:t>
            </a:r>
            <a:r>
              <a:rPr b="1" lang="es" sz="1200">
                <a:solidFill>
                  <a:srgbClr val="000546"/>
                </a:solidFill>
                <a:latin typeface="Lato"/>
                <a:ea typeface="Lato"/>
                <a:cs typeface="Lato"/>
                <a:sym typeface="Lato"/>
              </a:rPr>
              <a:t>:</a:t>
            </a:r>
            <a:br>
              <a:rPr lang="es" sz="1200">
                <a:solidFill>
                  <a:srgbClr val="000546"/>
                </a:solidFill>
                <a:latin typeface="Lato"/>
                <a:ea typeface="Lato"/>
                <a:cs typeface="Lato"/>
                <a:sym typeface="Lato"/>
              </a:rPr>
            </a:br>
            <a:endParaRPr sz="1200">
              <a:solidFill>
                <a:srgbClr val="000546"/>
              </a:solidFill>
              <a:latin typeface="Lato"/>
              <a:ea typeface="Lato"/>
              <a:cs typeface="Lato"/>
              <a:sym typeface="Lato"/>
            </a:endParaRPr>
          </a:p>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According to the 17th State of Agile Report, “37% [of respondents] said business teams simply don’t understand what Agile is or what it can do, while 27% said there is not enough training.”</a:t>
            </a:r>
            <a:endParaRPr sz="1200">
              <a:solidFill>
                <a:srgbClr val="000546"/>
              </a:solidFill>
              <a:latin typeface="Lato"/>
              <a:ea typeface="Lato"/>
              <a:cs typeface="Lato"/>
              <a:sym typeface="Lato"/>
            </a:endParaRPr>
          </a:p>
        </p:txBody>
      </p:sp>
      <p:sp>
        <p:nvSpPr>
          <p:cNvPr id="789" name="Google Shape;789;p57"/>
          <p:cNvSpPr/>
          <p:nvPr/>
        </p:nvSpPr>
        <p:spPr>
          <a:xfrm>
            <a:off x="6545725" y="3067475"/>
            <a:ext cx="2434200" cy="18966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000546"/>
                </a:solidFill>
                <a:latin typeface="Lato"/>
                <a:ea typeface="Lato"/>
                <a:cs typeface="Lato"/>
                <a:sym typeface="Lato"/>
              </a:rPr>
              <a:t>Quality Control:</a:t>
            </a:r>
            <a:br>
              <a:rPr lang="es" sz="1200">
                <a:solidFill>
                  <a:srgbClr val="000546"/>
                </a:solidFill>
                <a:latin typeface="Lato"/>
                <a:ea typeface="Lato"/>
                <a:cs typeface="Lato"/>
                <a:sym typeface="Lato"/>
              </a:rPr>
            </a:br>
            <a:endParaRPr sz="1200">
              <a:solidFill>
                <a:srgbClr val="000546"/>
              </a:solidFill>
              <a:latin typeface="Lato"/>
              <a:ea typeface="Lato"/>
              <a:cs typeface="Lato"/>
              <a:sym typeface="Lato"/>
            </a:endParaRPr>
          </a:p>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Implementing rigorous testing, automation, and code reviews ensures Agile deliverable quality. Balancing speed and quality is vital for customer value and product excellence.</a:t>
            </a:r>
            <a:endParaRPr sz="1200">
              <a:solidFill>
                <a:srgbClr val="000546"/>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8"/>
          <p:cNvSpPr txBox="1"/>
          <p:nvPr>
            <p:ph type="title"/>
          </p:nvPr>
        </p:nvSpPr>
        <p:spPr>
          <a:xfrm>
            <a:off x="87776" y="7852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Emerging Practices/Recommendations for Implementing Agile:</a:t>
            </a:r>
            <a:endParaRPr/>
          </a:p>
        </p:txBody>
      </p:sp>
      <p:pic>
        <p:nvPicPr>
          <p:cNvPr id="795" name="Google Shape;795;p58"/>
          <p:cNvPicPr preferRelativeResize="0"/>
          <p:nvPr/>
        </p:nvPicPr>
        <p:blipFill>
          <a:blip r:embed="rId3">
            <a:alphaModFix/>
          </a:blip>
          <a:stretch>
            <a:fillRect/>
          </a:stretch>
        </p:blipFill>
        <p:spPr>
          <a:xfrm>
            <a:off x="3032825" y="802100"/>
            <a:ext cx="5815373" cy="4048225"/>
          </a:xfrm>
          <a:prstGeom prst="rect">
            <a:avLst/>
          </a:prstGeom>
          <a:noFill/>
          <a:ln>
            <a:noFill/>
          </a:ln>
        </p:spPr>
      </p:pic>
      <p:sp>
        <p:nvSpPr>
          <p:cNvPr id="796" name="Google Shape;796;p58"/>
          <p:cNvSpPr txBox="1"/>
          <p:nvPr/>
        </p:nvSpPr>
        <p:spPr>
          <a:xfrm>
            <a:off x="200525" y="1114800"/>
            <a:ext cx="2832300" cy="36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Define Clear Project Goals:</a:t>
            </a:r>
            <a:br>
              <a:rPr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s" sz="1300">
                <a:solidFill>
                  <a:srgbClr val="434343"/>
                </a:solidFill>
                <a:latin typeface="Roboto"/>
                <a:ea typeface="Roboto"/>
                <a:cs typeface="Roboto"/>
                <a:sym typeface="Roboto"/>
              </a:rPr>
              <a:t>Emerging Practice: </a:t>
            </a:r>
            <a:br>
              <a:rPr lang="es" sz="1300">
                <a:solidFill>
                  <a:srgbClr val="434343"/>
                </a:solidFill>
                <a:latin typeface="Roboto"/>
                <a:ea typeface="Roboto"/>
                <a:cs typeface="Roboto"/>
                <a:sym typeface="Roboto"/>
              </a:rPr>
            </a:br>
            <a:r>
              <a:rPr lang="es" sz="1300">
                <a:solidFill>
                  <a:srgbClr val="434343"/>
                </a:solidFill>
                <a:latin typeface="Roboto"/>
                <a:ea typeface="Roboto"/>
                <a:cs typeface="Roboto"/>
                <a:sym typeface="Roboto"/>
              </a:rPr>
              <a:t>Use OKRs (Objectives and Key Results) to set and communicate clear, measurable goals that align team efforts with the organizational vision.</a:t>
            </a:r>
            <a:br>
              <a:rPr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s" sz="1300">
                <a:solidFill>
                  <a:srgbClr val="434343"/>
                </a:solidFill>
                <a:latin typeface="Roboto"/>
                <a:ea typeface="Roboto"/>
                <a:cs typeface="Roboto"/>
                <a:sym typeface="Roboto"/>
              </a:rPr>
              <a:t>Recommendation: Regularly review and adjust goals to stay responsive to changing market conditions and internal dynamics.</a:t>
            </a:r>
            <a:br>
              <a:rPr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100">
              <a:solidFill>
                <a:srgbClr val="43434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9"/>
          <p:cNvSpPr txBox="1"/>
          <p:nvPr>
            <p:ph type="title"/>
          </p:nvPr>
        </p:nvSpPr>
        <p:spPr>
          <a:xfrm>
            <a:off x="87776" y="7852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Emerging Practices/Recommendations for Implementing Agile:</a:t>
            </a:r>
            <a:endParaRPr/>
          </a:p>
        </p:txBody>
      </p:sp>
      <p:pic>
        <p:nvPicPr>
          <p:cNvPr id="802" name="Google Shape;802;p59"/>
          <p:cNvPicPr preferRelativeResize="0"/>
          <p:nvPr/>
        </p:nvPicPr>
        <p:blipFill>
          <a:blip r:embed="rId3">
            <a:alphaModFix/>
          </a:blip>
          <a:stretch>
            <a:fillRect/>
          </a:stretch>
        </p:blipFill>
        <p:spPr>
          <a:xfrm>
            <a:off x="3032825" y="802100"/>
            <a:ext cx="5953249" cy="3981267"/>
          </a:xfrm>
          <a:prstGeom prst="rect">
            <a:avLst/>
          </a:prstGeom>
          <a:noFill/>
          <a:ln>
            <a:noFill/>
          </a:ln>
        </p:spPr>
      </p:pic>
      <p:sp>
        <p:nvSpPr>
          <p:cNvPr id="803" name="Google Shape;803;p59"/>
          <p:cNvSpPr txBox="1"/>
          <p:nvPr/>
        </p:nvSpPr>
        <p:spPr>
          <a:xfrm>
            <a:off x="200525" y="1114800"/>
            <a:ext cx="2832300" cy="36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Frequent and Transparent Communication:</a:t>
            </a:r>
            <a:br>
              <a:rPr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s" sz="1300">
                <a:solidFill>
                  <a:srgbClr val="434343"/>
                </a:solidFill>
                <a:latin typeface="Roboto"/>
                <a:ea typeface="Roboto"/>
                <a:cs typeface="Roboto"/>
                <a:sym typeface="Roboto"/>
              </a:rPr>
              <a:t>Emerging Practice: </a:t>
            </a:r>
            <a:br>
              <a:rPr lang="es" sz="1300">
                <a:solidFill>
                  <a:srgbClr val="434343"/>
                </a:solidFill>
                <a:latin typeface="Roboto"/>
                <a:ea typeface="Roboto"/>
                <a:cs typeface="Roboto"/>
                <a:sym typeface="Roboto"/>
              </a:rPr>
            </a:br>
            <a:r>
              <a:rPr lang="es" sz="1300">
                <a:solidFill>
                  <a:srgbClr val="434343"/>
                </a:solidFill>
                <a:latin typeface="Roboto"/>
                <a:ea typeface="Roboto"/>
                <a:cs typeface="Roboto"/>
                <a:sym typeface="Roboto"/>
              </a:rPr>
              <a:t>Leverage collaboration tools that integrate seamlessly with your agile project management software to enhance communication across distributed teams.</a:t>
            </a:r>
            <a:br>
              <a:rPr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s" sz="1300">
                <a:solidFill>
                  <a:srgbClr val="434343"/>
                </a:solidFill>
                <a:latin typeface="Roboto"/>
                <a:ea typeface="Roboto"/>
                <a:cs typeface="Roboto"/>
                <a:sym typeface="Roboto"/>
              </a:rPr>
              <a:t>Recommendation: </a:t>
            </a:r>
            <a:br>
              <a:rPr lang="es" sz="1300">
                <a:solidFill>
                  <a:srgbClr val="434343"/>
                </a:solidFill>
                <a:latin typeface="Roboto"/>
                <a:ea typeface="Roboto"/>
                <a:cs typeface="Roboto"/>
                <a:sym typeface="Roboto"/>
              </a:rPr>
            </a:br>
            <a:r>
              <a:rPr lang="es" sz="1300">
                <a:solidFill>
                  <a:srgbClr val="434343"/>
                </a:solidFill>
                <a:latin typeface="Roboto"/>
                <a:ea typeface="Roboto"/>
                <a:cs typeface="Roboto"/>
                <a:sym typeface="Roboto"/>
              </a:rPr>
              <a:t>Establish a routine for daily stand-ups and regular retrospectives to ensure ongoing dialogue and problem-solving.</a:t>
            </a: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br>
              <a:rPr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100">
              <a:solidFill>
                <a:srgbClr val="434343"/>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0"/>
          <p:cNvSpPr txBox="1"/>
          <p:nvPr>
            <p:ph type="title"/>
          </p:nvPr>
        </p:nvSpPr>
        <p:spPr>
          <a:xfrm>
            <a:off x="87776" y="7852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Emerging Practices/Recommendations for Implementing Agile:</a:t>
            </a:r>
            <a:endParaRPr/>
          </a:p>
        </p:txBody>
      </p:sp>
      <p:pic>
        <p:nvPicPr>
          <p:cNvPr id="809" name="Google Shape;809;p60"/>
          <p:cNvPicPr preferRelativeResize="0"/>
          <p:nvPr/>
        </p:nvPicPr>
        <p:blipFill>
          <a:blip r:embed="rId3">
            <a:alphaModFix/>
          </a:blip>
          <a:stretch>
            <a:fillRect/>
          </a:stretch>
        </p:blipFill>
        <p:spPr>
          <a:xfrm>
            <a:off x="3032825" y="802100"/>
            <a:ext cx="5953249" cy="3981267"/>
          </a:xfrm>
          <a:prstGeom prst="rect">
            <a:avLst/>
          </a:prstGeom>
          <a:noFill/>
          <a:ln>
            <a:noFill/>
          </a:ln>
        </p:spPr>
      </p:pic>
      <p:sp>
        <p:nvSpPr>
          <p:cNvPr id="810" name="Google Shape;810;p60"/>
          <p:cNvSpPr txBox="1"/>
          <p:nvPr/>
        </p:nvSpPr>
        <p:spPr>
          <a:xfrm>
            <a:off x="200525" y="1114800"/>
            <a:ext cx="2832300" cy="36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Prioritize the Product Backlog:</a:t>
            </a:r>
            <a:br>
              <a:rPr b="1"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Emerging Practice: </a:t>
            </a:r>
            <a:br>
              <a:rPr b="1" lang="es" sz="1300">
                <a:solidFill>
                  <a:srgbClr val="434343"/>
                </a:solidFill>
                <a:latin typeface="Roboto"/>
                <a:ea typeface="Roboto"/>
                <a:cs typeface="Roboto"/>
                <a:sym typeface="Roboto"/>
              </a:rPr>
            </a:br>
            <a:r>
              <a:rPr lang="es" sz="1300">
                <a:solidFill>
                  <a:srgbClr val="434343"/>
                </a:solidFill>
                <a:latin typeface="Roboto"/>
                <a:ea typeface="Roboto"/>
                <a:cs typeface="Roboto"/>
                <a:sym typeface="Roboto"/>
              </a:rPr>
              <a:t>Utilize AI-driven analytics to help prioritize the product backlog based on market trends, customer feedback, and predictive outcomes.</a:t>
            </a:r>
            <a:br>
              <a:rPr b="1" lang="es" sz="1300">
                <a:solidFill>
                  <a:srgbClr val="434343"/>
                </a:solidFill>
                <a:latin typeface="Roboto"/>
                <a:ea typeface="Roboto"/>
                <a:cs typeface="Roboto"/>
                <a:sym typeface="Roboto"/>
              </a:rPr>
            </a:b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Recommendation: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s" sz="1300">
                <a:solidFill>
                  <a:srgbClr val="434343"/>
                </a:solidFill>
                <a:latin typeface="Roboto"/>
                <a:ea typeface="Roboto"/>
                <a:cs typeface="Roboto"/>
                <a:sym typeface="Roboto"/>
              </a:rPr>
              <a:t>Engage stakeholders in regular sessions to refine the project backlog, ensuring that priorities align with business value and technical feasibility.</a:t>
            </a: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br>
              <a:rPr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100">
              <a:solidFill>
                <a:srgbClr val="434343"/>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61"/>
          <p:cNvSpPr txBox="1"/>
          <p:nvPr>
            <p:ph type="title"/>
          </p:nvPr>
        </p:nvSpPr>
        <p:spPr>
          <a:xfrm>
            <a:off x="87776" y="7852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Emerging Practices/Recommendations for Implementing Agile:</a:t>
            </a:r>
            <a:endParaRPr/>
          </a:p>
        </p:txBody>
      </p:sp>
      <p:pic>
        <p:nvPicPr>
          <p:cNvPr id="816" name="Google Shape;816;p61"/>
          <p:cNvPicPr preferRelativeResize="0"/>
          <p:nvPr/>
        </p:nvPicPr>
        <p:blipFill>
          <a:blip r:embed="rId3">
            <a:alphaModFix/>
          </a:blip>
          <a:stretch>
            <a:fillRect/>
          </a:stretch>
        </p:blipFill>
        <p:spPr>
          <a:xfrm>
            <a:off x="3032825" y="802100"/>
            <a:ext cx="5953249" cy="3981267"/>
          </a:xfrm>
          <a:prstGeom prst="rect">
            <a:avLst/>
          </a:prstGeom>
          <a:noFill/>
          <a:ln>
            <a:noFill/>
          </a:ln>
        </p:spPr>
      </p:pic>
      <p:sp>
        <p:nvSpPr>
          <p:cNvPr id="817" name="Google Shape;817;p61"/>
          <p:cNvSpPr txBox="1"/>
          <p:nvPr/>
        </p:nvSpPr>
        <p:spPr>
          <a:xfrm>
            <a:off x="200525" y="1114800"/>
            <a:ext cx="2832300" cy="36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Continuous Integration/Development and Testing:</a:t>
            </a:r>
            <a:br>
              <a:rPr b="1" lang="es" sz="1300">
                <a:solidFill>
                  <a:srgbClr val="434343"/>
                </a:solidFill>
                <a:latin typeface="Roboto"/>
                <a:ea typeface="Roboto"/>
                <a:cs typeface="Roboto"/>
                <a:sym typeface="Roboto"/>
              </a:rPr>
            </a:b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Emerging Practice: </a:t>
            </a:r>
            <a:br>
              <a:rPr b="1" lang="es" sz="1300">
                <a:solidFill>
                  <a:srgbClr val="434343"/>
                </a:solidFill>
                <a:latin typeface="Roboto"/>
                <a:ea typeface="Roboto"/>
                <a:cs typeface="Roboto"/>
                <a:sym typeface="Roboto"/>
              </a:rPr>
            </a:br>
            <a:r>
              <a:rPr lang="es" sz="1300">
                <a:solidFill>
                  <a:srgbClr val="434343"/>
                </a:solidFill>
                <a:latin typeface="Roboto"/>
                <a:ea typeface="Roboto"/>
                <a:cs typeface="Roboto"/>
                <a:sym typeface="Roboto"/>
              </a:rPr>
              <a:t>Adopt cloud-based CI/CD pipelines to allow for faster and more reliable code integration and testing phases.</a:t>
            </a:r>
            <a:br>
              <a:rPr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Recommendation: </a:t>
            </a:r>
            <a:br>
              <a:rPr b="1" lang="es" sz="1300">
                <a:solidFill>
                  <a:srgbClr val="434343"/>
                </a:solidFill>
                <a:latin typeface="Roboto"/>
                <a:ea typeface="Roboto"/>
                <a:cs typeface="Roboto"/>
                <a:sym typeface="Roboto"/>
              </a:rPr>
            </a:br>
            <a:r>
              <a:rPr lang="es" sz="1300">
                <a:solidFill>
                  <a:srgbClr val="434343"/>
                </a:solidFill>
                <a:latin typeface="Roboto"/>
                <a:ea typeface="Roboto"/>
                <a:cs typeface="Roboto"/>
                <a:sym typeface="Roboto"/>
              </a:rPr>
              <a:t>Implement automated testing frameworks and practice TDD (Test Driven Development) to reduce bugs and improve software quality.</a:t>
            </a: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br>
              <a:rPr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100">
              <a:solidFill>
                <a:srgbClr val="434343"/>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62"/>
          <p:cNvSpPr txBox="1"/>
          <p:nvPr>
            <p:ph type="title"/>
          </p:nvPr>
        </p:nvSpPr>
        <p:spPr>
          <a:xfrm>
            <a:off x="87776" y="7852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Emerging Practices/Recommendations for Implementing Agile:</a:t>
            </a:r>
            <a:endParaRPr/>
          </a:p>
        </p:txBody>
      </p:sp>
      <p:pic>
        <p:nvPicPr>
          <p:cNvPr id="823" name="Google Shape;823;p62"/>
          <p:cNvPicPr preferRelativeResize="0"/>
          <p:nvPr/>
        </p:nvPicPr>
        <p:blipFill>
          <a:blip r:embed="rId3">
            <a:alphaModFix/>
          </a:blip>
          <a:stretch>
            <a:fillRect/>
          </a:stretch>
        </p:blipFill>
        <p:spPr>
          <a:xfrm>
            <a:off x="3032825" y="802100"/>
            <a:ext cx="5953249" cy="3981267"/>
          </a:xfrm>
          <a:prstGeom prst="rect">
            <a:avLst/>
          </a:prstGeom>
          <a:noFill/>
          <a:ln>
            <a:noFill/>
          </a:ln>
        </p:spPr>
      </p:pic>
      <p:sp>
        <p:nvSpPr>
          <p:cNvPr id="824" name="Google Shape;824;p62"/>
          <p:cNvSpPr txBox="1"/>
          <p:nvPr/>
        </p:nvSpPr>
        <p:spPr>
          <a:xfrm>
            <a:off x="200525" y="1114800"/>
            <a:ext cx="2832300" cy="36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Iterative Development and Feedback:</a:t>
            </a:r>
            <a:br>
              <a:rPr b="1" lang="es" sz="1300">
                <a:solidFill>
                  <a:srgbClr val="434343"/>
                </a:solidFill>
                <a:latin typeface="Roboto"/>
                <a:ea typeface="Roboto"/>
                <a:cs typeface="Roboto"/>
                <a:sym typeface="Roboto"/>
              </a:rPr>
            </a:b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Emerging Practice: </a:t>
            </a:r>
            <a:br>
              <a:rPr b="1" lang="es" sz="1300">
                <a:solidFill>
                  <a:srgbClr val="434343"/>
                </a:solidFill>
                <a:latin typeface="Roboto"/>
                <a:ea typeface="Roboto"/>
                <a:cs typeface="Roboto"/>
                <a:sym typeface="Roboto"/>
              </a:rPr>
            </a:br>
            <a:r>
              <a:rPr lang="es" sz="1300">
                <a:solidFill>
                  <a:srgbClr val="434343"/>
                </a:solidFill>
                <a:latin typeface="Roboto"/>
                <a:ea typeface="Roboto"/>
                <a:cs typeface="Roboto"/>
                <a:sym typeface="Roboto"/>
              </a:rPr>
              <a:t>Integrate customer feedback loops with development sprints to adapt products quickly to user needs and expectations.</a:t>
            </a:r>
            <a:br>
              <a:rPr b="1" lang="es" sz="1300">
                <a:solidFill>
                  <a:srgbClr val="434343"/>
                </a:solidFill>
                <a:latin typeface="Roboto"/>
                <a:ea typeface="Roboto"/>
                <a:cs typeface="Roboto"/>
                <a:sym typeface="Roboto"/>
              </a:rPr>
            </a:b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Recommendation: </a:t>
            </a:r>
            <a:br>
              <a:rPr b="1" lang="es" sz="1300">
                <a:solidFill>
                  <a:srgbClr val="434343"/>
                </a:solidFill>
                <a:latin typeface="Roboto"/>
                <a:ea typeface="Roboto"/>
                <a:cs typeface="Roboto"/>
                <a:sym typeface="Roboto"/>
              </a:rPr>
            </a:br>
            <a:r>
              <a:rPr lang="es" sz="1300">
                <a:solidFill>
                  <a:srgbClr val="434343"/>
                </a:solidFill>
                <a:latin typeface="Roboto"/>
                <a:ea typeface="Roboto"/>
                <a:cs typeface="Roboto"/>
                <a:sym typeface="Roboto"/>
              </a:rPr>
              <a:t>Use sprint demos to gather real-time feedback from stakeholders and refine future development cycles.</a:t>
            </a: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br>
              <a:rPr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100">
              <a:solidFill>
                <a:srgbClr val="434343"/>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3"/>
          <p:cNvSpPr txBox="1"/>
          <p:nvPr>
            <p:ph type="title"/>
          </p:nvPr>
        </p:nvSpPr>
        <p:spPr>
          <a:xfrm>
            <a:off x="87776" y="7852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Emerging Practices/Recommendations for Implementing Agile:</a:t>
            </a:r>
            <a:endParaRPr/>
          </a:p>
        </p:txBody>
      </p:sp>
      <p:pic>
        <p:nvPicPr>
          <p:cNvPr id="830" name="Google Shape;830;p63"/>
          <p:cNvPicPr preferRelativeResize="0"/>
          <p:nvPr/>
        </p:nvPicPr>
        <p:blipFill>
          <a:blip r:embed="rId3">
            <a:alphaModFix/>
          </a:blip>
          <a:stretch>
            <a:fillRect/>
          </a:stretch>
        </p:blipFill>
        <p:spPr>
          <a:xfrm>
            <a:off x="3032825" y="802100"/>
            <a:ext cx="5953249" cy="3981267"/>
          </a:xfrm>
          <a:prstGeom prst="rect">
            <a:avLst/>
          </a:prstGeom>
          <a:noFill/>
          <a:ln>
            <a:noFill/>
          </a:ln>
        </p:spPr>
      </p:pic>
      <p:sp>
        <p:nvSpPr>
          <p:cNvPr id="831" name="Google Shape;831;p63"/>
          <p:cNvSpPr txBox="1"/>
          <p:nvPr/>
        </p:nvSpPr>
        <p:spPr>
          <a:xfrm>
            <a:off x="200525" y="1265200"/>
            <a:ext cx="2832300" cy="36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Collaborative Decision-Making:</a:t>
            </a:r>
            <a:br>
              <a:rPr b="1" lang="es" sz="1300">
                <a:solidFill>
                  <a:srgbClr val="434343"/>
                </a:solidFill>
                <a:latin typeface="Roboto"/>
                <a:ea typeface="Roboto"/>
                <a:cs typeface="Roboto"/>
                <a:sym typeface="Roboto"/>
              </a:rPr>
            </a:b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Emerging Practice: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s" sz="1300">
                <a:solidFill>
                  <a:srgbClr val="434343"/>
                </a:solidFill>
                <a:latin typeface="Roboto"/>
                <a:ea typeface="Roboto"/>
                <a:cs typeface="Roboto"/>
                <a:sym typeface="Roboto"/>
              </a:rPr>
              <a:t>Utilize decision-making frameworks to clarify roles and responsibilities in decisions.</a:t>
            </a:r>
            <a:br>
              <a:rPr b="1" lang="es" sz="1300">
                <a:solidFill>
                  <a:srgbClr val="434343"/>
                </a:solidFill>
                <a:latin typeface="Roboto"/>
                <a:ea typeface="Roboto"/>
                <a:cs typeface="Roboto"/>
                <a:sym typeface="Roboto"/>
              </a:rPr>
            </a:b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Recommendation: </a:t>
            </a:r>
            <a:br>
              <a:rPr b="1" lang="es" sz="1300">
                <a:solidFill>
                  <a:srgbClr val="434343"/>
                </a:solidFill>
                <a:latin typeface="Roboto"/>
                <a:ea typeface="Roboto"/>
                <a:cs typeface="Roboto"/>
                <a:sym typeface="Roboto"/>
              </a:rPr>
            </a:br>
            <a:r>
              <a:rPr lang="es" sz="1300">
                <a:solidFill>
                  <a:srgbClr val="434343"/>
                </a:solidFill>
                <a:latin typeface="Roboto"/>
                <a:ea typeface="Roboto"/>
                <a:cs typeface="Roboto"/>
                <a:sym typeface="Roboto"/>
              </a:rPr>
              <a:t>Foster an environment where every team member feels empowered to contribute to decision-making processes.</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100">
              <a:solidFill>
                <a:srgbClr val="434343"/>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64"/>
          <p:cNvSpPr txBox="1"/>
          <p:nvPr>
            <p:ph type="title"/>
          </p:nvPr>
        </p:nvSpPr>
        <p:spPr>
          <a:xfrm>
            <a:off x="87776" y="7852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Emerging Practices/Recommendations for Implementing Agile:</a:t>
            </a:r>
            <a:endParaRPr/>
          </a:p>
        </p:txBody>
      </p:sp>
      <p:pic>
        <p:nvPicPr>
          <p:cNvPr id="837" name="Google Shape;837;p64"/>
          <p:cNvPicPr preferRelativeResize="0"/>
          <p:nvPr/>
        </p:nvPicPr>
        <p:blipFill>
          <a:blip r:embed="rId3">
            <a:alphaModFix/>
          </a:blip>
          <a:stretch>
            <a:fillRect/>
          </a:stretch>
        </p:blipFill>
        <p:spPr>
          <a:xfrm>
            <a:off x="3032825" y="802100"/>
            <a:ext cx="5953249" cy="3981267"/>
          </a:xfrm>
          <a:prstGeom prst="rect">
            <a:avLst/>
          </a:prstGeom>
          <a:noFill/>
          <a:ln>
            <a:noFill/>
          </a:ln>
        </p:spPr>
      </p:pic>
      <p:sp>
        <p:nvSpPr>
          <p:cNvPr id="838" name="Google Shape;838;p64"/>
          <p:cNvSpPr txBox="1"/>
          <p:nvPr/>
        </p:nvSpPr>
        <p:spPr>
          <a:xfrm>
            <a:off x="200525" y="1265200"/>
            <a:ext cx="2832300" cy="36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Embrace Continuous Improvement:</a:t>
            </a:r>
            <a:br>
              <a:rPr b="1" lang="es" sz="1300">
                <a:solidFill>
                  <a:srgbClr val="434343"/>
                </a:solidFill>
                <a:latin typeface="Roboto"/>
                <a:ea typeface="Roboto"/>
                <a:cs typeface="Roboto"/>
                <a:sym typeface="Roboto"/>
              </a:rPr>
            </a:b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Emerging Practice: </a:t>
            </a:r>
            <a:br>
              <a:rPr b="1" lang="es" sz="1300">
                <a:solidFill>
                  <a:srgbClr val="434343"/>
                </a:solidFill>
                <a:latin typeface="Roboto"/>
                <a:ea typeface="Roboto"/>
                <a:cs typeface="Roboto"/>
                <a:sym typeface="Roboto"/>
              </a:rPr>
            </a:br>
            <a:r>
              <a:rPr lang="es" sz="1300">
                <a:solidFill>
                  <a:srgbClr val="434343"/>
                </a:solidFill>
                <a:latin typeface="Roboto"/>
                <a:ea typeface="Roboto"/>
                <a:cs typeface="Roboto"/>
                <a:sym typeface="Roboto"/>
              </a:rPr>
              <a:t>Leverage big data and analytics to continuously evaluate and improve processes, methodologies, and outcomes.</a:t>
            </a:r>
            <a:br>
              <a:rPr lang="es" sz="1300">
                <a:solidFill>
                  <a:srgbClr val="434343"/>
                </a:solidFill>
                <a:latin typeface="Roboto"/>
                <a:ea typeface="Roboto"/>
                <a:cs typeface="Roboto"/>
                <a:sym typeface="Roboto"/>
              </a:rPr>
            </a:b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300">
                <a:solidFill>
                  <a:srgbClr val="434343"/>
                </a:solidFill>
                <a:latin typeface="Roboto"/>
                <a:ea typeface="Roboto"/>
                <a:cs typeface="Roboto"/>
                <a:sym typeface="Roboto"/>
              </a:rPr>
              <a:t>Recommendation: </a:t>
            </a:r>
            <a:br>
              <a:rPr b="1" lang="es" sz="1300">
                <a:solidFill>
                  <a:srgbClr val="434343"/>
                </a:solidFill>
                <a:latin typeface="Roboto"/>
                <a:ea typeface="Roboto"/>
                <a:cs typeface="Roboto"/>
                <a:sym typeface="Roboto"/>
              </a:rPr>
            </a:br>
            <a:r>
              <a:rPr lang="es" sz="1300">
                <a:solidFill>
                  <a:srgbClr val="434343"/>
                </a:solidFill>
                <a:latin typeface="Roboto"/>
                <a:ea typeface="Roboto"/>
                <a:cs typeface="Roboto"/>
                <a:sym typeface="Roboto"/>
              </a:rPr>
              <a:t>Regularly schedule innovation sprints to explore new ideas and technologies that could enhance productivity and results.</a:t>
            </a:r>
            <a:endParaRPr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rgbClr val="434343"/>
              </a:solidFill>
              <a:latin typeface="Roboto"/>
              <a:ea typeface="Roboto"/>
              <a:cs typeface="Roboto"/>
              <a:sym typeface="Roboto"/>
            </a:endParaRPr>
          </a:p>
          <a:p>
            <a:pPr indent="0" lvl="0" marL="0" rtl="0" algn="l">
              <a:spcBef>
                <a:spcPts val="0"/>
              </a:spcBef>
              <a:spcAft>
                <a:spcPts val="0"/>
              </a:spcAft>
              <a:buNone/>
            </a:pPr>
            <a:r>
              <a:t/>
            </a:r>
            <a:endParaRPr sz="1100">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97826" y="53665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Overview of Agile Methodology</a:t>
            </a:r>
            <a:endParaRPr/>
          </a:p>
        </p:txBody>
      </p:sp>
      <p:sp>
        <p:nvSpPr>
          <p:cNvPr id="145" name="Google Shape;145;p20"/>
          <p:cNvSpPr/>
          <p:nvPr/>
        </p:nvSpPr>
        <p:spPr>
          <a:xfrm>
            <a:off x="2891400" y="1431350"/>
            <a:ext cx="3361200" cy="629700"/>
          </a:xfrm>
          <a:prstGeom prst="roundRect">
            <a:avLst>
              <a:gd fmla="val 0" name="adj"/>
            </a:avLst>
          </a:prstGeom>
          <a:solidFill>
            <a:schemeClr val="accent1"/>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000546"/>
                </a:solidFill>
                <a:latin typeface="Roboto Medium"/>
                <a:ea typeface="Roboto Medium"/>
                <a:cs typeface="Roboto Medium"/>
                <a:sym typeface="Roboto Medium"/>
              </a:rPr>
              <a:t>BASICS OF AGILE</a:t>
            </a:r>
            <a:endParaRPr>
              <a:solidFill>
                <a:srgbClr val="000546"/>
              </a:solidFill>
              <a:latin typeface="Roboto Medium"/>
              <a:ea typeface="Roboto Medium"/>
              <a:cs typeface="Roboto Medium"/>
              <a:sym typeface="Roboto Medium"/>
            </a:endParaRPr>
          </a:p>
        </p:txBody>
      </p:sp>
      <p:sp>
        <p:nvSpPr>
          <p:cNvPr id="146" name="Google Shape;146;p20"/>
          <p:cNvSpPr/>
          <p:nvPr/>
        </p:nvSpPr>
        <p:spPr>
          <a:xfrm>
            <a:off x="697250" y="2232025"/>
            <a:ext cx="2478000" cy="629700"/>
          </a:xfrm>
          <a:prstGeom prst="roundRect">
            <a:avLst>
              <a:gd fmla="val 0" name="adj"/>
            </a:avLst>
          </a:prstGeom>
          <a:solidFill>
            <a:schemeClr val="accent3"/>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300">
                <a:solidFill>
                  <a:srgbClr val="000546"/>
                </a:solidFill>
                <a:latin typeface="Lato"/>
                <a:ea typeface="Lato"/>
                <a:cs typeface="Lato"/>
                <a:sym typeface="Lato"/>
              </a:rPr>
              <a:t>WHAT IS AGILE?</a:t>
            </a:r>
            <a:endParaRPr sz="1300">
              <a:solidFill>
                <a:srgbClr val="000546"/>
              </a:solidFill>
              <a:latin typeface="Lato"/>
              <a:ea typeface="Lato"/>
              <a:cs typeface="Lato"/>
              <a:sym typeface="Lato"/>
            </a:endParaRPr>
          </a:p>
        </p:txBody>
      </p:sp>
      <p:sp>
        <p:nvSpPr>
          <p:cNvPr id="147" name="Google Shape;147;p20"/>
          <p:cNvSpPr/>
          <p:nvPr/>
        </p:nvSpPr>
        <p:spPr>
          <a:xfrm>
            <a:off x="3333000" y="2232000"/>
            <a:ext cx="2478000" cy="629700"/>
          </a:xfrm>
          <a:prstGeom prst="roundRect">
            <a:avLst>
              <a:gd fmla="val 0" name="adj"/>
            </a:avLst>
          </a:prstGeom>
          <a:solidFill>
            <a:schemeClr val="accent6"/>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300">
                <a:solidFill>
                  <a:srgbClr val="000546"/>
                </a:solidFill>
                <a:latin typeface="Lato"/>
                <a:ea typeface="Lato"/>
                <a:cs typeface="Lato"/>
                <a:sym typeface="Lato"/>
              </a:rPr>
              <a:t>HOW AGILE WORKS?</a:t>
            </a:r>
            <a:endParaRPr sz="1300">
              <a:solidFill>
                <a:srgbClr val="000546"/>
              </a:solidFill>
              <a:latin typeface="Lato"/>
              <a:ea typeface="Lato"/>
              <a:cs typeface="Lato"/>
              <a:sym typeface="Lato"/>
            </a:endParaRPr>
          </a:p>
        </p:txBody>
      </p:sp>
      <p:sp>
        <p:nvSpPr>
          <p:cNvPr id="148" name="Google Shape;148;p20"/>
          <p:cNvSpPr/>
          <p:nvPr/>
        </p:nvSpPr>
        <p:spPr>
          <a:xfrm>
            <a:off x="5968725" y="2232025"/>
            <a:ext cx="2478000" cy="629700"/>
          </a:xfrm>
          <a:prstGeom prst="roundRect">
            <a:avLst>
              <a:gd fmla="val 0" name="adj"/>
            </a:avLst>
          </a:prstGeom>
          <a:solidFill>
            <a:schemeClr val="accent4"/>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300">
                <a:solidFill>
                  <a:srgbClr val="000546"/>
                </a:solidFill>
                <a:latin typeface="Lato"/>
                <a:ea typeface="Lato"/>
                <a:cs typeface="Lato"/>
                <a:sym typeface="Lato"/>
              </a:rPr>
              <a:t>AGILE EXECUTION AND ADAPTATION </a:t>
            </a:r>
            <a:endParaRPr sz="1300">
              <a:solidFill>
                <a:srgbClr val="000546"/>
              </a:solidFill>
              <a:latin typeface="Lato"/>
              <a:ea typeface="Lato"/>
              <a:cs typeface="Lato"/>
              <a:sym typeface="Lato"/>
            </a:endParaRPr>
          </a:p>
        </p:txBody>
      </p:sp>
      <p:sp>
        <p:nvSpPr>
          <p:cNvPr id="149" name="Google Shape;149;p20"/>
          <p:cNvSpPr/>
          <p:nvPr/>
        </p:nvSpPr>
        <p:spPr>
          <a:xfrm>
            <a:off x="951256" y="2941187"/>
            <a:ext cx="2223900" cy="5214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Time boxed iterative approach to software development</a:t>
            </a:r>
            <a:endParaRPr sz="1200">
              <a:solidFill>
                <a:srgbClr val="000546"/>
              </a:solidFill>
              <a:latin typeface="Lato"/>
              <a:ea typeface="Lato"/>
              <a:cs typeface="Lato"/>
              <a:sym typeface="Lato"/>
            </a:endParaRPr>
          </a:p>
        </p:txBody>
      </p:sp>
      <p:cxnSp>
        <p:nvCxnSpPr>
          <p:cNvPr id="150" name="Google Shape;150;p20"/>
          <p:cNvCxnSpPr>
            <a:stCxn id="145" idx="2"/>
            <a:endCxn id="147" idx="0"/>
          </p:cNvCxnSpPr>
          <p:nvPr/>
        </p:nvCxnSpPr>
        <p:spPr>
          <a:xfrm>
            <a:off x="4572000" y="2061050"/>
            <a:ext cx="0" cy="171000"/>
          </a:xfrm>
          <a:prstGeom prst="straightConnector1">
            <a:avLst/>
          </a:prstGeom>
          <a:noFill/>
          <a:ln cap="flat" cmpd="sng" w="28575">
            <a:solidFill>
              <a:srgbClr val="000546"/>
            </a:solidFill>
            <a:prstDash val="solid"/>
            <a:round/>
            <a:headEnd len="med" w="med" type="none"/>
            <a:tailEnd len="med" w="med" type="none"/>
          </a:ln>
        </p:spPr>
      </p:cxnSp>
      <p:cxnSp>
        <p:nvCxnSpPr>
          <p:cNvPr id="151" name="Google Shape;151;p20"/>
          <p:cNvCxnSpPr>
            <a:stCxn id="146" idx="0"/>
            <a:endCxn id="145" idx="1"/>
          </p:cNvCxnSpPr>
          <p:nvPr/>
        </p:nvCxnSpPr>
        <p:spPr>
          <a:xfrm rot="-5400000">
            <a:off x="2171000" y="1511575"/>
            <a:ext cx="485700" cy="955200"/>
          </a:xfrm>
          <a:prstGeom prst="bentConnector2">
            <a:avLst/>
          </a:prstGeom>
          <a:noFill/>
          <a:ln cap="flat" cmpd="sng" w="19050">
            <a:solidFill>
              <a:srgbClr val="000546"/>
            </a:solidFill>
            <a:prstDash val="solid"/>
            <a:round/>
            <a:headEnd len="med" w="med" type="none"/>
            <a:tailEnd len="med" w="med" type="none"/>
          </a:ln>
        </p:spPr>
      </p:cxnSp>
      <p:cxnSp>
        <p:nvCxnSpPr>
          <p:cNvPr id="152" name="Google Shape;152;p20"/>
          <p:cNvCxnSpPr>
            <a:stCxn id="145" idx="3"/>
            <a:endCxn id="148" idx="0"/>
          </p:cNvCxnSpPr>
          <p:nvPr/>
        </p:nvCxnSpPr>
        <p:spPr>
          <a:xfrm>
            <a:off x="6252600" y="1746200"/>
            <a:ext cx="955200" cy="485700"/>
          </a:xfrm>
          <a:prstGeom prst="bentConnector2">
            <a:avLst/>
          </a:prstGeom>
          <a:noFill/>
          <a:ln cap="flat" cmpd="sng" w="19050">
            <a:solidFill>
              <a:srgbClr val="000546"/>
            </a:solidFill>
            <a:prstDash val="solid"/>
            <a:round/>
            <a:headEnd len="med" w="med" type="none"/>
            <a:tailEnd len="med" w="med" type="none"/>
          </a:ln>
        </p:spPr>
      </p:cxnSp>
      <p:sp>
        <p:nvSpPr>
          <p:cNvPr id="153" name="Google Shape;153;p20"/>
          <p:cNvSpPr/>
          <p:nvPr/>
        </p:nvSpPr>
        <p:spPr>
          <a:xfrm>
            <a:off x="951256" y="3524740"/>
            <a:ext cx="2223900" cy="5214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breaks down work into </a:t>
            </a:r>
            <a:r>
              <a:rPr lang="es" sz="1200">
                <a:solidFill>
                  <a:srgbClr val="000546"/>
                </a:solidFill>
                <a:latin typeface="Lato"/>
                <a:ea typeface="Lato"/>
                <a:cs typeface="Lato"/>
                <a:sym typeface="Lato"/>
              </a:rPr>
              <a:t>prioritize</a:t>
            </a:r>
            <a:r>
              <a:rPr lang="es" sz="1200">
                <a:solidFill>
                  <a:srgbClr val="000546"/>
                </a:solidFill>
                <a:latin typeface="Lato"/>
                <a:ea typeface="Lato"/>
                <a:cs typeface="Lato"/>
                <a:sym typeface="Lato"/>
              </a:rPr>
              <a:t> user stories </a:t>
            </a:r>
            <a:endParaRPr sz="1200">
              <a:solidFill>
                <a:srgbClr val="000546"/>
              </a:solidFill>
              <a:latin typeface="Lato"/>
              <a:ea typeface="Lato"/>
              <a:cs typeface="Lato"/>
              <a:sym typeface="Lato"/>
            </a:endParaRPr>
          </a:p>
        </p:txBody>
      </p:sp>
      <p:sp>
        <p:nvSpPr>
          <p:cNvPr id="154" name="Google Shape;154;p20"/>
          <p:cNvSpPr/>
          <p:nvPr/>
        </p:nvSpPr>
        <p:spPr>
          <a:xfrm>
            <a:off x="951256" y="4108292"/>
            <a:ext cx="2223900" cy="5214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ensures </a:t>
            </a:r>
            <a:r>
              <a:rPr lang="es" sz="1200">
                <a:solidFill>
                  <a:srgbClr val="000546"/>
                </a:solidFill>
                <a:latin typeface="Lato"/>
                <a:ea typeface="Lato"/>
                <a:cs typeface="Lato"/>
                <a:sym typeface="Lato"/>
              </a:rPr>
              <a:t>continuous</a:t>
            </a:r>
            <a:r>
              <a:rPr lang="es" sz="1200">
                <a:solidFill>
                  <a:srgbClr val="000546"/>
                </a:solidFill>
                <a:latin typeface="Lato"/>
                <a:ea typeface="Lato"/>
                <a:cs typeface="Lato"/>
                <a:sym typeface="Lato"/>
              </a:rPr>
              <a:t> delivery through short cycle (</a:t>
            </a:r>
            <a:r>
              <a:rPr lang="es" sz="1200">
                <a:solidFill>
                  <a:srgbClr val="000546"/>
                </a:solidFill>
                <a:latin typeface="Lato"/>
                <a:ea typeface="Lato"/>
                <a:cs typeface="Lato"/>
                <a:sym typeface="Lato"/>
              </a:rPr>
              <a:t>iteration</a:t>
            </a:r>
            <a:r>
              <a:rPr lang="es" sz="1200">
                <a:solidFill>
                  <a:srgbClr val="000546"/>
                </a:solidFill>
                <a:latin typeface="Lato"/>
                <a:ea typeface="Lato"/>
                <a:cs typeface="Lato"/>
                <a:sym typeface="Lato"/>
              </a:rPr>
              <a:t>)</a:t>
            </a:r>
            <a:endParaRPr sz="1200">
              <a:solidFill>
                <a:srgbClr val="000546"/>
              </a:solidFill>
              <a:latin typeface="Lato"/>
              <a:ea typeface="Lato"/>
              <a:cs typeface="Lato"/>
              <a:sym typeface="Lato"/>
            </a:endParaRPr>
          </a:p>
        </p:txBody>
      </p:sp>
      <p:sp>
        <p:nvSpPr>
          <p:cNvPr id="155" name="Google Shape;155;p20"/>
          <p:cNvSpPr/>
          <p:nvPr/>
        </p:nvSpPr>
        <p:spPr>
          <a:xfrm>
            <a:off x="697250" y="2940688"/>
            <a:ext cx="176553" cy="1689437"/>
          </a:xfrm>
          <a:custGeom>
            <a:rect b="b" l="l" r="r" t="t"/>
            <a:pathLst>
              <a:path extrusionOk="0" h="68095" w="9054">
                <a:moveTo>
                  <a:pt x="9054" y="68095"/>
                </a:moveTo>
                <a:lnTo>
                  <a:pt x="0" y="68077"/>
                </a:lnTo>
                <a:lnTo>
                  <a:pt x="0" y="20"/>
                </a:lnTo>
                <a:lnTo>
                  <a:pt x="8731" y="0"/>
                </a:lnTo>
              </a:path>
            </a:pathLst>
          </a:custGeom>
          <a:noFill/>
          <a:ln cap="flat" cmpd="sng" w="19050">
            <a:solidFill>
              <a:srgbClr val="000546"/>
            </a:solidFill>
            <a:prstDash val="solid"/>
            <a:round/>
            <a:headEnd len="med" w="med" type="none"/>
            <a:tailEnd len="med" w="med" type="none"/>
          </a:ln>
        </p:spPr>
      </p:sp>
      <p:sp>
        <p:nvSpPr>
          <p:cNvPr id="156" name="Google Shape;156;p20"/>
          <p:cNvSpPr/>
          <p:nvPr/>
        </p:nvSpPr>
        <p:spPr>
          <a:xfrm>
            <a:off x="3602184" y="2933165"/>
            <a:ext cx="2200500" cy="521400"/>
          </a:xfrm>
          <a:prstGeom prst="roundRect">
            <a:avLst>
              <a:gd fmla="val 765"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Collaborate with </a:t>
            </a:r>
            <a:r>
              <a:rPr lang="es" sz="1200">
                <a:solidFill>
                  <a:srgbClr val="000546"/>
                </a:solidFill>
                <a:latin typeface="Lato"/>
                <a:ea typeface="Lato"/>
                <a:cs typeface="Lato"/>
                <a:sym typeface="Lato"/>
              </a:rPr>
              <a:t>customers</a:t>
            </a:r>
            <a:r>
              <a:rPr lang="es" sz="1200">
                <a:solidFill>
                  <a:srgbClr val="000546"/>
                </a:solidFill>
                <a:latin typeface="Lato"/>
                <a:ea typeface="Lato"/>
                <a:cs typeface="Lato"/>
                <a:sym typeface="Lato"/>
              </a:rPr>
              <a:t> &amp; create user stories</a:t>
            </a:r>
            <a:endParaRPr sz="1200">
              <a:solidFill>
                <a:srgbClr val="000546"/>
              </a:solidFill>
              <a:latin typeface="Lato"/>
              <a:ea typeface="Lato"/>
              <a:cs typeface="Lato"/>
              <a:sym typeface="Lato"/>
            </a:endParaRPr>
          </a:p>
        </p:txBody>
      </p:sp>
      <p:sp>
        <p:nvSpPr>
          <p:cNvPr id="157" name="Google Shape;157;p20"/>
          <p:cNvSpPr/>
          <p:nvPr/>
        </p:nvSpPr>
        <p:spPr>
          <a:xfrm>
            <a:off x="3602184" y="3516711"/>
            <a:ext cx="2200500" cy="5214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Estimate effort for each and determine relative time need</a:t>
            </a:r>
            <a:endParaRPr sz="1200">
              <a:solidFill>
                <a:srgbClr val="000546"/>
              </a:solidFill>
              <a:latin typeface="Lato"/>
              <a:ea typeface="Lato"/>
              <a:cs typeface="Lato"/>
              <a:sym typeface="Lato"/>
            </a:endParaRPr>
          </a:p>
        </p:txBody>
      </p:sp>
      <p:sp>
        <p:nvSpPr>
          <p:cNvPr id="158" name="Google Shape;158;p20"/>
          <p:cNvSpPr/>
          <p:nvPr/>
        </p:nvSpPr>
        <p:spPr>
          <a:xfrm>
            <a:off x="3602184" y="4100257"/>
            <a:ext cx="2200500" cy="5214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Prioritize</a:t>
            </a:r>
            <a:r>
              <a:rPr lang="es" sz="1200">
                <a:solidFill>
                  <a:srgbClr val="000546"/>
                </a:solidFill>
                <a:latin typeface="Lato"/>
                <a:ea typeface="Lato"/>
                <a:cs typeface="Lato"/>
                <a:sym typeface="Lato"/>
              </a:rPr>
              <a:t> User story, focusing on critical features first</a:t>
            </a:r>
            <a:endParaRPr sz="1200">
              <a:solidFill>
                <a:srgbClr val="000546"/>
              </a:solidFill>
              <a:latin typeface="Lato"/>
              <a:ea typeface="Lato"/>
              <a:cs typeface="Lato"/>
              <a:sym typeface="Lato"/>
            </a:endParaRPr>
          </a:p>
        </p:txBody>
      </p:sp>
      <p:sp>
        <p:nvSpPr>
          <p:cNvPr id="159" name="Google Shape;159;p20"/>
          <p:cNvSpPr/>
          <p:nvPr/>
        </p:nvSpPr>
        <p:spPr>
          <a:xfrm>
            <a:off x="3350860" y="2932669"/>
            <a:ext cx="173022" cy="1689437"/>
          </a:xfrm>
          <a:custGeom>
            <a:rect b="b" l="l" r="r" t="t"/>
            <a:pathLst>
              <a:path extrusionOk="0" h="68095" w="9054">
                <a:moveTo>
                  <a:pt x="9054" y="68095"/>
                </a:moveTo>
                <a:lnTo>
                  <a:pt x="0" y="68077"/>
                </a:lnTo>
                <a:lnTo>
                  <a:pt x="0" y="20"/>
                </a:lnTo>
                <a:lnTo>
                  <a:pt x="8731" y="0"/>
                </a:lnTo>
              </a:path>
            </a:pathLst>
          </a:custGeom>
          <a:noFill/>
          <a:ln cap="flat" cmpd="sng" w="19050">
            <a:solidFill>
              <a:srgbClr val="000546"/>
            </a:solidFill>
            <a:prstDash val="solid"/>
            <a:round/>
            <a:headEnd len="med" w="med" type="none"/>
            <a:tailEnd len="med" w="med" type="none"/>
          </a:ln>
        </p:spPr>
      </p:sp>
      <p:sp>
        <p:nvSpPr>
          <p:cNvPr id="160" name="Google Shape;160;p20"/>
          <p:cNvSpPr/>
          <p:nvPr/>
        </p:nvSpPr>
        <p:spPr>
          <a:xfrm>
            <a:off x="6222750" y="2933175"/>
            <a:ext cx="2223900" cy="6687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Start executing based on priority : build, iterate and collect feedback</a:t>
            </a:r>
            <a:endParaRPr sz="1200">
              <a:solidFill>
                <a:srgbClr val="000546"/>
              </a:solidFill>
              <a:latin typeface="Lato"/>
              <a:ea typeface="Lato"/>
              <a:cs typeface="Lato"/>
              <a:sym typeface="Lato"/>
            </a:endParaRPr>
          </a:p>
        </p:txBody>
      </p:sp>
      <p:sp>
        <p:nvSpPr>
          <p:cNvPr id="161" name="Google Shape;161;p20"/>
          <p:cNvSpPr/>
          <p:nvPr/>
        </p:nvSpPr>
        <p:spPr>
          <a:xfrm>
            <a:off x="6222750" y="3952973"/>
            <a:ext cx="2223900" cy="6687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00546"/>
                </a:solidFill>
                <a:latin typeface="Lato"/>
                <a:ea typeface="Lato"/>
                <a:cs typeface="Lato"/>
                <a:sym typeface="Lato"/>
              </a:rPr>
              <a:t>Update the plan on the go based on feedback &amp; outcome</a:t>
            </a:r>
            <a:endParaRPr sz="1200">
              <a:solidFill>
                <a:srgbClr val="000546"/>
              </a:solidFill>
              <a:latin typeface="Lato"/>
              <a:ea typeface="Lato"/>
              <a:cs typeface="Lato"/>
              <a:sym typeface="Lato"/>
            </a:endParaRPr>
          </a:p>
        </p:txBody>
      </p:sp>
      <p:sp>
        <p:nvSpPr>
          <p:cNvPr id="162" name="Google Shape;162;p20"/>
          <p:cNvSpPr/>
          <p:nvPr/>
        </p:nvSpPr>
        <p:spPr>
          <a:xfrm>
            <a:off x="5968739" y="2932687"/>
            <a:ext cx="176553" cy="1689437"/>
          </a:xfrm>
          <a:custGeom>
            <a:rect b="b" l="l" r="r" t="t"/>
            <a:pathLst>
              <a:path extrusionOk="0" h="68095" w="9054">
                <a:moveTo>
                  <a:pt x="9054" y="68095"/>
                </a:moveTo>
                <a:lnTo>
                  <a:pt x="0" y="68077"/>
                </a:lnTo>
                <a:lnTo>
                  <a:pt x="0" y="20"/>
                </a:lnTo>
                <a:lnTo>
                  <a:pt x="8731" y="0"/>
                </a:lnTo>
              </a:path>
            </a:pathLst>
          </a:custGeom>
          <a:noFill/>
          <a:ln cap="flat" cmpd="sng" w="19050">
            <a:solidFill>
              <a:srgbClr val="000546"/>
            </a:solidFill>
            <a:prstDash val="solid"/>
            <a:round/>
            <a:headEnd len="med" w="med" type="none"/>
            <a:tailEnd len="med" w="med" type="none"/>
          </a:ln>
        </p:spPr>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65"/>
          <p:cNvSpPr txBox="1"/>
          <p:nvPr>
            <p:ph type="title"/>
          </p:nvPr>
        </p:nvSpPr>
        <p:spPr>
          <a:xfrm>
            <a:off x="-1754549" y="9107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Agile for non-software departments:</a:t>
            </a:r>
            <a:endParaRPr/>
          </a:p>
        </p:txBody>
      </p:sp>
      <p:pic>
        <p:nvPicPr>
          <p:cNvPr id="844" name="Google Shape;844;p65"/>
          <p:cNvPicPr preferRelativeResize="0"/>
          <p:nvPr/>
        </p:nvPicPr>
        <p:blipFill>
          <a:blip r:embed="rId3">
            <a:alphaModFix/>
          </a:blip>
          <a:stretch>
            <a:fillRect/>
          </a:stretch>
        </p:blipFill>
        <p:spPr>
          <a:xfrm>
            <a:off x="5312675" y="91075"/>
            <a:ext cx="3739500" cy="4954252"/>
          </a:xfrm>
          <a:prstGeom prst="rect">
            <a:avLst/>
          </a:prstGeom>
          <a:noFill/>
          <a:ln>
            <a:noFill/>
          </a:ln>
        </p:spPr>
      </p:pic>
      <p:pic>
        <p:nvPicPr>
          <p:cNvPr id="845" name="Google Shape;845;p65"/>
          <p:cNvPicPr preferRelativeResize="0"/>
          <p:nvPr/>
        </p:nvPicPr>
        <p:blipFill rotWithShape="1">
          <a:blip r:embed="rId4">
            <a:alphaModFix/>
          </a:blip>
          <a:srcRect b="38072" l="0" r="8265" t="0"/>
          <a:stretch/>
        </p:blipFill>
        <p:spPr>
          <a:xfrm>
            <a:off x="0" y="572275"/>
            <a:ext cx="5246657" cy="4571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6"/>
          <p:cNvSpPr txBox="1"/>
          <p:nvPr>
            <p:ph type="title"/>
          </p:nvPr>
        </p:nvSpPr>
        <p:spPr>
          <a:xfrm>
            <a:off x="-1754549" y="9107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Agile for non-software departments:</a:t>
            </a:r>
            <a:endParaRPr/>
          </a:p>
        </p:txBody>
      </p:sp>
      <p:pic>
        <p:nvPicPr>
          <p:cNvPr id="851" name="Google Shape;851;p66"/>
          <p:cNvPicPr preferRelativeResize="0"/>
          <p:nvPr/>
        </p:nvPicPr>
        <p:blipFill>
          <a:blip r:embed="rId3">
            <a:alphaModFix/>
          </a:blip>
          <a:stretch>
            <a:fillRect/>
          </a:stretch>
        </p:blipFill>
        <p:spPr>
          <a:xfrm>
            <a:off x="5312675" y="91075"/>
            <a:ext cx="3739500" cy="4954252"/>
          </a:xfrm>
          <a:prstGeom prst="rect">
            <a:avLst/>
          </a:prstGeom>
          <a:noFill/>
          <a:ln>
            <a:noFill/>
          </a:ln>
        </p:spPr>
      </p:pic>
      <p:pic>
        <p:nvPicPr>
          <p:cNvPr id="852" name="Google Shape;852;p66"/>
          <p:cNvPicPr preferRelativeResize="0"/>
          <p:nvPr/>
        </p:nvPicPr>
        <p:blipFill>
          <a:blip r:embed="rId4">
            <a:alphaModFix/>
          </a:blip>
          <a:stretch>
            <a:fillRect/>
          </a:stretch>
        </p:blipFill>
        <p:spPr>
          <a:xfrm>
            <a:off x="61450" y="623500"/>
            <a:ext cx="5192650" cy="4473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67"/>
          <p:cNvSpPr txBox="1"/>
          <p:nvPr>
            <p:ph type="title"/>
          </p:nvPr>
        </p:nvSpPr>
        <p:spPr>
          <a:xfrm>
            <a:off x="-1754549" y="91075"/>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Agile for non-software departments:</a:t>
            </a:r>
            <a:endParaRPr/>
          </a:p>
        </p:txBody>
      </p:sp>
      <p:pic>
        <p:nvPicPr>
          <p:cNvPr id="858" name="Google Shape;858;p67"/>
          <p:cNvPicPr preferRelativeResize="0"/>
          <p:nvPr/>
        </p:nvPicPr>
        <p:blipFill>
          <a:blip r:embed="rId3">
            <a:alphaModFix/>
          </a:blip>
          <a:stretch>
            <a:fillRect/>
          </a:stretch>
        </p:blipFill>
        <p:spPr>
          <a:xfrm>
            <a:off x="5312675" y="91075"/>
            <a:ext cx="3739500" cy="4954252"/>
          </a:xfrm>
          <a:prstGeom prst="rect">
            <a:avLst/>
          </a:prstGeom>
          <a:noFill/>
          <a:ln>
            <a:noFill/>
          </a:ln>
        </p:spPr>
      </p:pic>
      <p:pic>
        <p:nvPicPr>
          <p:cNvPr id="859" name="Google Shape;859;p67"/>
          <p:cNvPicPr preferRelativeResize="0"/>
          <p:nvPr/>
        </p:nvPicPr>
        <p:blipFill>
          <a:blip r:embed="rId4">
            <a:alphaModFix/>
          </a:blip>
          <a:stretch>
            <a:fillRect/>
          </a:stretch>
        </p:blipFill>
        <p:spPr>
          <a:xfrm>
            <a:off x="80700" y="696225"/>
            <a:ext cx="5114224" cy="3830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68"/>
          <p:cNvSpPr txBox="1"/>
          <p:nvPr>
            <p:ph type="title"/>
          </p:nvPr>
        </p:nvSpPr>
        <p:spPr>
          <a:xfrm>
            <a:off x="-2287124" y="16830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Case Study</a:t>
            </a:r>
            <a:r>
              <a:rPr lang="es"/>
              <a:t>: Google AdWords</a:t>
            </a:r>
            <a:endParaRPr/>
          </a:p>
        </p:txBody>
      </p:sp>
      <p:sp>
        <p:nvSpPr>
          <p:cNvPr id="865" name="Google Shape;865;p68"/>
          <p:cNvSpPr txBox="1"/>
          <p:nvPr/>
        </p:nvSpPr>
        <p:spPr>
          <a:xfrm>
            <a:off x="112650" y="592775"/>
            <a:ext cx="4270800" cy="44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br>
              <a:rPr lang="es" sz="1200">
                <a:solidFill>
                  <a:srgbClr val="434343"/>
                </a:solidFill>
                <a:latin typeface="Roboto"/>
                <a:ea typeface="Roboto"/>
                <a:cs typeface="Roboto"/>
                <a:sym typeface="Roboto"/>
              </a:rPr>
            </a:br>
            <a:br>
              <a:rPr b="1" lang="es" sz="1200">
                <a:solidFill>
                  <a:srgbClr val="434343"/>
                </a:solidFill>
                <a:latin typeface="Roboto"/>
                <a:ea typeface="Roboto"/>
                <a:cs typeface="Roboto"/>
                <a:sym typeface="Roboto"/>
              </a:rPr>
            </a:br>
            <a:r>
              <a:rPr b="1" lang="es" sz="1200">
                <a:solidFill>
                  <a:srgbClr val="434343"/>
                </a:solidFill>
                <a:latin typeface="Roboto"/>
                <a:ea typeface="Roboto"/>
                <a:cs typeface="Roboto"/>
                <a:sym typeface="Roboto"/>
              </a:rPr>
              <a:t>Scrum Introduction: </a:t>
            </a:r>
            <a:br>
              <a:rPr lang="es" sz="1200">
                <a:solidFill>
                  <a:srgbClr val="434343"/>
                </a:solidFill>
                <a:latin typeface="Roboto"/>
                <a:ea typeface="Roboto"/>
                <a:cs typeface="Roboto"/>
                <a:sym typeface="Roboto"/>
              </a:rPr>
            </a:br>
            <a:r>
              <a:rPr lang="es" sz="1200">
                <a:solidFill>
                  <a:srgbClr val="434343"/>
                </a:solidFill>
                <a:latin typeface="Roboto"/>
                <a:ea typeface="Roboto"/>
                <a:cs typeface="Roboto"/>
                <a:sym typeface="Roboto"/>
              </a:rPr>
              <a:t>Agile expert Mark Striebeck was hired to implement Scrum, addressing inefficiencies from AdWords' growing complexity.</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br>
              <a:rPr lang="es" sz="1200">
                <a:solidFill>
                  <a:srgbClr val="434343"/>
                </a:solidFill>
                <a:latin typeface="Roboto"/>
                <a:ea typeface="Roboto"/>
                <a:cs typeface="Roboto"/>
                <a:sym typeface="Roboto"/>
              </a:rPr>
            </a:br>
            <a:r>
              <a:rPr b="1" lang="es" sz="1200">
                <a:solidFill>
                  <a:srgbClr val="434343"/>
                </a:solidFill>
                <a:latin typeface="Roboto"/>
                <a:ea typeface="Roboto"/>
                <a:cs typeface="Roboto"/>
                <a:sym typeface="Roboto"/>
              </a:rPr>
              <a:t>Strategic Alignment: </a:t>
            </a:r>
            <a:br>
              <a:rPr lang="es" sz="1200">
                <a:solidFill>
                  <a:srgbClr val="434343"/>
                </a:solidFill>
                <a:latin typeface="Roboto"/>
                <a:ea typeface="Roboto"/>
                <a:cs typeface="Roboto"/>
                <a:sym typeface="Roboto"/>
              </a:rPr>
            </a:br>
            <a:r>
              <a:rPr lang="es" sz="1200">
                <a:solidFill>
                  <a:srgbClr val="434343"/>
                </a:solidFill>
                <a:latin typeface="Roboto"/>
                <a:ea typeface="Roboto"/>
                <a:cs typeface="Roboto"/>
                <a:sym typeface="Roboto"/>
              </a:rPr>
              <a:t>Scrum realigned project management with Google's strategic objectives for better business alignment.</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br>
              <a:rPr b="1" lang="es" sz="1200">
                <a:solidFill>
                  <a:srgbClr val="434343"/>
                </a:solidFill>
                <a:latin typeface="Roboto"/>
                <a:ea typeface="Roboto"/>
                <a:cs typeface="Roboto"/>
                <a:sym typeface="Roboto"/>
              </a:rPr>
            </a:br>
            <a:r>
              <a:rPr b="1" lang="es" sz="1200">
                <a:solidFill>
                  <a:srgbClr val="434343"/>
                </a:solidFill>
                <a:latin typeface="Roboto"/>
                <a:ea typeface="Roboto"/>
                <a:cs typeface="Roboto"/>
                <a:sym typeface="Roboto"/>
              </a:rPr>
              <a:t>Experimentation and Adaptation: </a:t>
            </a:r>
            <a:br>
              <a:rPr lang="es" sz="1200">
                <a:solidFill>
                  <a:srgbClr val="434343"/>
                </a:solidFill>
                <a:latin typeface="Roboto"/>
                <a:ea typeface="Roboto"/>
                <a:cs typeface="Roboto"/>
                <a:sym typeface="Roboto"/>
              </a:rPr>
            </a:br>
            <a:r>
              <a:rPr lang="es" sz="1200">
                <a:solidFill>
                  <a:srgbClr val="434343"/>
                </a:solidFill>
                <a:latin typeface="Roboto"/>
                <a:ea typeface="Roboto"/>
                <a:cs typeface="Roboto"/>
                <a:sym typeface="Roboto"/>
              </a:rPr>
              <a:t>Scrum was implemented on trial and adapted in specific AdWords applications to refine processes.</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br>
              <a:rPr lang="es" sz="1200">
                <a:solidFill>
                  <a:srgbClr val="434343"/>
                </a:solidFill>
                <a:latin typeface="Roboto"/>
                <a:ea typeface="Roboto"/>
                <a:cs typeface="Roboto"/>
                <a:sym typeface="Roboto"/>
              </a:rPr>
            </a:br>
            <a:r>
              <a:rPr b="1" lang="es" sz="1200">
                <a:solidFill>
                  <a:srgbClr val="434343"/>
                </a:solidFill>
                <a:latin typeface="Roboto"/>
                <a:ea typeface="Roboto"/>
                <a:cs typeface="Roboto"/>
                <a:sym typeface="Roboto"/>
              </a:rPr>
              <a:t>Enhanced Efficiency: </a:t>
            </a:r>
            <a:br>
              <a:rPr lang="es" sz="1200">
                <a:solidFill>
                  <a:srgbClr val="434343"/>
                </a:solidFill>
                <a:latin typeface="Roboto"/>
                <a:ea typeface="Roboto"/>
                <a:cs typeface="Roboto"/>
                <a:sym typeface="Roboto"/>
              </a:rPr>
            </a:br>
            <a:r>
              <a:rPr lang="es" sz="1200">
                <a:solidFill>
                  <a:srgbClr val="434343"/>
                </a:solidFill>
                <a:latin typeface="Roboto"/>
                <a:ea typeface="Roboto"/>
                <a:cs typeface="Roboto"/>
                <a:sym typeface="Roboto"/>
              </a:rPr>
              <a:t>Scrum improved operational efficiency and execution speed through structured sprints.</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p:txBody>
      </p:sp>
      <p:pic>
        <p:nvPicPr>
          <p:cNvPr id="866" name="Google Shape;866;p68"/>
          <p:cNvPicPr preferRelativeResize="0"/>
          <p:nvPr/>
        </p:nvPicPr>
        <p:blipFill>
          <a:blip r:embed="rId3">
            <a:alphaModFix/>
          </a:blip>
          <a:stretch>
            <a:fillRect/>
          </a:stretch>
        </p:blipFill>
        <p:spPr>
          <a:xfrm>
            <a:off x="5305325" y="592775"/>
            <a:ext cx="3381475" cy="1547800"/>
          </a:xfrm>
          <a:prstGeom prst="rect">
            <a:avLst/>
          </a:prstGeom>
          <a:noFill/>
          <a:ln>
            <a:noFill/>
          </a:ln>
        </p:spPr>
      </p:pic>
      <p:pic>
        <p:nvPicPr>
          <p:cNvPr id="867" name="Google Shape;867;p68"/>
          <p:cNvPicPr preferRelativeResize="0"/>
          <p:nvPr/>
        </p:nvPicPr>
        <p:blipFill>
          <a:blip r:embed="rId4">
            <a:alphaModFix/>
          </a:blip>
          <a:stretch>
            <a:fillRect/>
          </a:stretch>
        </p:blipFill>
        <p:spPr>
          <a:xfrm>
            <a:off x="4529650" y="2335150"/>
            <a:ext cx="4534475" cy="23556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69"/>
          <p:cNvSpPr txBox="1"/>
          <p:nvPr>
            <p:ph type="title"/>
          </p:nvPr>
        </p:nvSpPr>
        <p:spPr>
          <a:xfrm>
            <a:off x="-2287124" y="16830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Case Study: Google AdWords </a:t>
            </a:r>
            <a:endParaRPr/>
          </a:p>
        </p:txBody>
      </p:sp>
      <p:sp>
        <p:nvSpPr>
          <p:cNvPr id="873" name="Google Shape;873;p69"/>
          <p:cNvSpPr txBox="1"/>
          <p:nvPr/>
        </p:nvSpPr>
        <p:spPr>
          <a:xfrm>
            <a:off x="112650" y="408350"/>
            <a:ext cx="3871500" cy="44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br>
              <a:rPr lang="es" sz="1200">
                <a:solidFill>
                  <a:srgbClr val="434343"/>
                </a:solidFill>
                <a:latin typeface="Roboto"/>
                <a:ea typeface="Roboto"/>
                <a:cs typeface="Roboto"/>
                <a:sym typeface="Roboto"/>
              </a:rPr>
            </a:br>
            <a:br>
              <a:rPr lang="es" sz="1200">
                <a:solidFill>
                  <a:srgbClr val="434343"/>
                </a:solidFill>
                <a:latin typeface="Roboto"/>
                <a:ea typeface="Roboto"/>
                <a:cs typeface="Roboto"/>
                <a:sym typeface="Roboto"/>
              </a:rPr>
            </a:br>
            <a:br>
              <a:rPr lang="es" sz="1200">
                <a:solidFill>
                  <a:srgbClr val="434343"/>
                </a:solidFill>
                <a:latin typeface="Roboto"/>
                <a:ea typeface="Roboto"/>
                <a:cs typeface="Roboto"/>
                <a:sym typeface="Roboto"/>
              </a:rPr>
            </a:br>
            <a:r>
              <a:rPr b="1" lang="es" sz="1200">
                <a:solidFill>
                  <a:srgbClr val="434343"/>
                </a:solidFill>
                <a:latin typeface="Roboto"/>
                <a:ea typeface="Roboto"/>
                <a:cs typeface="Roboto"/>
                <a:sym typeface="Roboto"/>
              </a:rPr>
              <a:t>Cultural Retention: </a:t>
            </a:r>
            <a:endParaRPr b="1" sz="12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s" sz="1200">
                <a:solidFill>
                  <a:srgbClr val="434343"/>
                </a:solidFill>
                <a:latin typeface="Roboto"/>
                <a:ea typeface="Roboto"/>
                <a:cs typeface="Roboto"/>
                <a:sym typeface="Roboto"/>
              </a:rPr>
              <a:t>The implementation supported Google's startup-like culture within a complex business unit.</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200">
                <a:solidFill>
                  <a:srgbClr val="434343"/>
                </a:solidFill>
                <a:latin typeface="Roboto"/>
                <a:ea typeface="Roboto"/>
                <a:cs typeface="Roboto"/>
                <a:sym typeface="Roboto"/>
              </a:rPr>
              <a:t>Productivity and Workflow Management: </a:t>
            </a:r>
            <a:endParaRPr b="1" sz="12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s" sz="1200">
                <a:solidFill>
                  <a:srgbClr val="434343"/>
                </a:solidFill>
                <a:latin typeface="Roboto"/>
                <a:ea typeface="Roboto"/>
                <a:cs typeface="Roboto"/>
                <a:sym typeface="Roboto"/>
              </a:rPr>
              <a:t>Scrum improved productivity and dynamic workflow management through focused sprints and regular reassessments.</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s" sz="1200">
                <a:solidFill>
                  <a:srgbClr val="434343"/>
                </a:solidFill>
                <a:latin typeface="Roboto"/>
                <a:ea typeface="Roboto"/>
                <a:cs typeface="Roboto"/>
                <a:sym typeface="Roboto"/>
              </a:rPr>
              <a:t>Outcome Improvements: </a:t>
            </a:r>
            <a:endParaRPr b="1" sz="12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s" sz="1200">
                <a:solidFill>
                  <a:srgbClr val="434343"/>
                </a:solidFill>
                <a:latin typeface="Roboto"/>
                <a:ea typeface="Roboto"/>
                <a:cs typeface="Roboto"/>
                <a:sym typeface="Roboto"/>
              </a:rPr>
              <a:t>Agile practices led to more effective feature delivery and improved stakeholder satisfaction.</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br>
              <a:rPr lang="es" sz="1200">
                <a:solidFill>
                  <a:srgbClr val="434343"/>
                </a:solidFill>
                <a:latin typeface="Roboto"/>
                <a:ea typeface="Roboto"/>
                <a:cs typeface="Roboto"/>
                <a:sym typeface="Roboto"/>
              </a:rPr>
            </a:br>
            <a:r>
              <a:rPr lang="es" sz="1200">
                <a:solidFill>
                  <a:srgbClr val="434343"/>
                </a:solidFill>
                <a:latin typeface="Roboto"/>
                <a:ea typeface="Roboto"/>
                <a:cs typeface="Roboto"/>
                <a:sym typeface="Roboto"/>
              </a:rPr>
              <a:t>(Google began implementing Agile methodologies, specifically Scrum, for AdWords in 2005)</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p:txBody>
      </p:sp>
      <p:pic>
        <p:nvPicPr>
          <p:cNvPr id="874" name="Google Shape;874;p69"/>
          <p:cNvPicPr preferRelativeResize="0"/>
          <p:nvPr/>
        </p:nvPicPr>
        <p:blipFill>
          <a:blip r:embed="rId3">
            <a:alphaModFix/>
          </a:blip>
          <a:stretch>
            <a:fillRect/>
          </a:stretch>
        </p:blipFill>
        <p:spPr>
          <a:xfrm>
            <a:off x="3832200" y="839850"/>
            <a:ext cx="5241550" cy="3589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70"/>
          <p:cNvSpPr txBox="1"/>
          <p:nvPr>
            <p:ph type="title"/>
          </p:nvPr>
        </p:nvSpPr>
        <p:spPr>
          <a:xfrm>
            <a:off x="311700" y="1106125"/>
            <a:ext cx="8520600" cy="1963500"/>
          </a:xfrm>
          <a:prstGeom prst="rect">
            <a:avLst/>
          </a:prstGeom>
          <a:solidFill>
            <a:schemeClr val="accent4"/>
          </a:solidFill>
        </p:spPr>
        <p:txBody>
          <a:bodyPr anchorCtr="0" anchor="b" bIns="91425" lIns="91425" spcFirstLastPara="1" rIns="91425" wrap="square" tIns="91425">
            <a:noAutofit/>
          </a:bodyPr>
          <a:lstStyle/>
          <a:p>
            <a:pPr indent="0" lvl="0" marL="0" rtl="0" algn="ctr">
              <a:spcBef>
                <a:spcPts val="0"/>
              </a:spcBef>
              <a:spcAft>
                <a:spcPts val="0"/>
              </a:spcAft>
              <a:buNone/>
            </a:pPr>
            <a:r>
              <a:rPr lang="es"/>
              <a:t>05</a:t>
            </a:r>
            <a:endParaRPr/>
          </a:p>
        </p:txBody>
      </p:sp>
      <p:sp>
        <p:nvSpPr>
          <p:cNvPr id="880" name="Google Shape;880;p7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900">
                <a:solidFill>
                  <a:schemeClr val="dk1"/>
                </a:solidFill>
              </a:rPr>
              <a:t>Measuring and</a:t>
            </a:r>
            <a:r>
              <a:rPr lang="es" sz="2900">
                <a:solidFill>
                  <a:schemeClr val="dk1"/>
                </a:solidFill>
              </a:rPr>
              <a:t> Scaling Agile </a:t>
            </a:r>
            <a:endParaRPr sz="2900">
              <a:solidFill>
                <a:schemeClr val="dk1"/>
              </a:solidFill>
            </a:endParaRPr>
          </a:p>
          <a:p>
            <a:pPr indent="0" lvl="0" marL="457200" rtl="0" algn="l">
              <a:spcBef>
                <a:spcPts val="1600"/>
              </a:spcBef>
              <a:spcAft>
                <a:spcPts val="0"/>
              </a:spcAft>
              <a:buNone/>
            </a:pPr>
            <a:r>
              <a:t/>
            </a:r>
            <a:endParaRPr sz="1200">
              <a:solidFill>
                <a:srgbClr val="0D0D0D"/>
              </a:solidFill>
              <a:highlight>
                <a:srgbClr val="FFFFFF"/>
              </a:highlight>
            </a:endParaRPr>
          </a:p>
          <a:p>
            <a:pPr indent="0" lvl="0" marL="0" rtl="0" algn="ctr">
              <a:spcBef>
                <a:spcPts val="1200"/>
              </a:spcBef>
              <a:spcAft>
                <a:spcPts val="1600"/>
              </a:spcAft>
              <a:buNone/>
            </a:pPr>
            <a:r>
              <a:t/>
            </a:r>
            <a:endParaRPr sz="14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1"/>
          <p:cNvSpPr/>
          <p:nvPr/>
        </p:nvSpPr>
        <p:spPr>
          <a:xfrm>
            <a:off x="782425" y="2175025"/>
            <a:ext cx="1070400" cy="15657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1"/>
          <p:cNvSpPr/>
          <p:nvPr/>
        </p:nvSpPr>
        <p:spPr>
          <a:xfrm>
            <a:off x="2518200" y="2997113"/>
            <a:ext cx="1030800" cy="15258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1"/>
          <p:cNvSpPr/>
          <p:nvPr/>
        </p:nvSpPr>
        <p:spPr>
          <a:xfrm>
            <a:off x="4022512" y="2175025"/>
            <a:ext cx="1125600" cy="15258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1"/>
          <p:cNvSpPr/>
          <p:nvPr/>
        </p:nvSpPr>
        <p:spPr>
          <a:xfrm>
            <a:off x="5697331" y="2997113"/>
            <a:ext cx="1030800" cy="15258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1"/>
          <p:cNvSpPr/>
          <p:nvPr/>
        </p:nvSpPr>
        <p:spPr>
          <a:xfrm>
            <a:off x="7279550" y="2123138"/>
            <a:ext cx="1030800" cy="15258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1"/>
          <p:cNvSpPr txBox="1"/>
          <p:nvPr>
            <p:ph type="title"/>
          </p:nvPr>
        </p:nvSpPr>
        <p:spPr>
          <a:xfrm>
            <a:off x="1358650" y="536650"/>
            <a:ext cx="6290400" cy="4812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s"/>
              <a:t>Why an organization should Scale Agile ?</a:t>
            </a:r>
            <a:endParaRPr/>
          </a:p>
        </p:txBody>
      </p:sp>
      <p:sp>
        <p:nvSpPr>
          <p:cNvPr id="891" name="Google Shape;891;p71"/>
          <p:cNvSpPr/>
          <p:nvPr/>
        </p:nvSpPr>
        <p:spPr>
          <a:xfrm>
            <a:off x="702875" y="1454550"/>
            <a:ext cx="941089" cy="941445"/>
          </a:xfrm>
          <a:custGeom>
            <a:rect b="b" l="l" r="r" t="t"/>
            <a:pathLst>
              <a:path extrusionOk="0" h="13204" w="13199">
                <a:moveTo>
                  <a:pt x="6599" y="1"/>
                </a:moveTo>
                <a:cubicBezTo>
                  <a:pt x="2956" y="1"/>
                  <a:pt x="1" y="2956"/>
                  <a:pt x="1" y="6605"/>
                </a:cubicBezTo>
                <a:cubicBezTo>
                  <a:pt x="1" y="10248"/>
                  <a:pt x="2956" y="13203"/>
                  <a:pt x="6599" y="13203"/>
                </a:cubicBezTo>
                <a:cubicBezTo>
                  <a:pt x="7766" y="13203"/>
                  <a:pt x="8867" y="12901"/>
                  <a:pt x="9814" y="12367"/>
                </a:cubicBezTo>
                <a:lnTo>
                  <a:pt x="12560" y="12565"/>
                </a:lnTo>
                <a:lnTo>
                  <a:pt x="12362" y="9819"/>
                </a:lnTo>
                <a:cubicBezTo>
                  <a:pt x="12895" y="8867"/>
                  <a:pt x="13198" y="7772"/>
                  <a:pt x="13198" y="6605"/>
                </a:cubicBezTo>
                <a:cubicBezTo>
                  <a:pt x="13198" y="2956"/>
                  <a:pt x="10243" y="1"/>
                  <a:pt x="6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1"/>
          <p:cNvSpPr/>
          <p:nvPr/>
        </p:nvSpPr>
        <p:spPr>
          <a:xfrm>
            <a:off x="734675" y="1486350"/>
            <a:ext cx="877846" cy="877846"/>
          </a:xfrm>
          <a:custGeom>
            <a:rect b="b" l="l" r="r" t="t"/>
            <a:pathLst>
              <a:path extrusionOk="0" h="12312" w="12312">
                <a:moveTo>
                  <a:pt x="6153" y="138"/>
                </a:moveTo>
                <a:cubicBezTo>
                  <a:pt x="9472" y="138"/>
                  <a:pt x="12174" y="2840"/>
                  <a:pt x="12169" y="6153"/>
                </a:cubicBezTo>
                <a:cubicBezTo>
                  <a:pt x="12169" y="7182"/>
                  <a:pt x="11910" y="8195"/>
                  <a:pt x="11409" y="9087"/>
                </a:cubicBezTo>
                <a:cubicBezTo>
                  <a:pt x="11354" y="9186"/>
                  <a:pt x="11327" y="9301"/>
                  <a:pt x="11338" y="9417"/>
                </a:cubicBezTo>
                <a:lnTo>
                  <a:pt x="11486" y="11486"/>
                </a:lnTo>
                <a:lnTo>
                  <a:pt x="9412" y="11338"/>
                </a:lnTo>
                <a:cubicBezTo>
                  <a:pt x="9400" y="11337"/>
                  <a:pt x="9389" y="11337"/>
                  <a:pt x="9377" y="11337"/>
                </a:cubicBezTo>
                <a:cubicBezTo>
                  <a:pt x="9274" y="11337"/>
                  <a:pt x="9176" y="11360"/>
                  <a:pt x="9087" y="11409"/>
                </a:cubicBezTo>
                <a:cubicBezTo>
                  <a:pt x="8195" y="11910"/>
                  <a:pt x="7183" y="12174"/>
                  <a:pt x="6153" y="12174"/>
                </a:cubicBezTo>
                <a:cubicBezTo>
                  <a:pt x="2835" y="12174"/>
                  <a:pt x="138" y="9472"/>
                  <a:pt x="138" y="6159"/>
                </a:cubicBezTo>
                <a:cubicBezTo>
                  <a:pt x="138" y="2840"/>
                  <a:pt x="2835" y="138"/>
                  <a:pt x="6153" y="138"/>
                </a:cubicBezTo>
                <a:close/>
                <a:moveTo>
                  <a:pt x="6153" y="0"/>
                </a:moveTo>
                <a:cubicBezTo>
                  <a:pt x="2758" y="0"/>
                  <a:pt x="1" y="2763"/>
                  <a:pt x="1" y="6159"/>
                </a:cubicBezTo>
                <a:cubicBezTo>
                  <a:pt x="1" y="9549"/>
                  <a:pt x="2758" y="12312"/>
                  <a:pt x="6153" y="12312"/>
                </a:cubicBezTo>
                <a:cubicBezTo>
                  <a:pt x="7205" y="12312"/>
                  <a:pt x="8239" y="12042"/>
                  <a:pt x="9153" y="11530"/>
                </a:cubicBezTo>
                <a:cubicBezTo>
                  <a:pt x="9219" y="11497"/>
                  <a:pt x="9296" y="11475"/>
                  <a:pt x="9373" y="11475"/>
                </a:cubicBezTo>
                <a:lnTo>
                  <a:pt x="9406" y="11475"/>
                </a:lnTo>
                <a:lnTo>
                  <a:pt x="11635" y="11640"/>
                </a:lnTo>
                <a:lnTo>
                  <a:pt x="11475" y="9406"/>
                </a:lnTo>
                <a:cubicBezTo>
                  <a:pt x="11470" y="9318"/>
                  <a:pt x="11486" y="9230"/>
                  <a:pt x="11530" y="9158"/>
                </a:cubicBezTo>
                <a:cubicBezTo>
                  <a:pt x="12042" y="8245"/>
                  <a:pt x="12312" y="7204"/>
                  <a:pt x="12312" y="6159"/>
                </a:cubicBezTo>
                <a:cubicBezTo>
                  <a:pt x="12312" y="2763"/>
                  <a:pt x="9549" y="0"/>
                  <a:pt x="6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1"/>
          <p:cNvSpPr/>
          <p:nvPr/>
        </p:nvSpPr>
        <p:spPr>
          <a:xfrm>
            <a:off x="2408833" y="2323341"/>
            <a:ext cx="941017" cy="941445"/>
          </a:xfrm>
          <a:custGeom>
            <a:rect b="b" l="l" r="r" t="t"/>
            <a:pathLst>
              <a:path extrusionOk="0" h="13204" w="13198">
                <a:moveTo>
                  <a:pt x="6599" y="0"/>
                </a:moveTo>
                <a:cubicBezTo>
                  <a:pt x="2955" y="0"/>
                  <a:pt x="0" y="2956"/>
                  <a:pt x="0" y="6604"/>
                </a:cubicBezTo>
                <a:cubicBezTo>
                  <a:pt x="0" y="10248"/>
                  <a:pt x="2955" y="13203"/>
                  <a:pt x="6599" y="13203"/>
                </a:cubicBezTo>
                <a:cubicBezTo>
                  <a:pt x="7765" y="13203"/>
                  <a:pt x="8866" y="12900"/>
                  <a:pt x="9818" y="12367"/>
                </a:cubicBezTo>
                <a:lnTo>
                  <a:pt x="12564" y="12565"/>
                </a:lnTo>
                <a:lnTo>
                  <a:pt x="12361" y="9818"/>
                </a:lnTo>
                <a:cubicBezTo>
                  <a:pt x="12895" y="8866"/>
                  <a:pt x="13197" y="7771"/>
                  <a:pt x="13197" y="6604"/>
                </a:cubicBezTo>
                <a:cubicBezTo>
                  <a:pt x="13197" y="2956"/>
                  <a:pt x="10247" y="0"/>
                  <a:pt x="65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1"/>
          <p:cNvSpPr/>
          <p:nvPr/>
        </p:nvSpPr>
        <p:spPr>
          <a:xfrm>
            <a:off x="2440562" y="2355141"/>
            <a:ext cx="877846" cy="877846"/>
          </a:xfrm>
          <a:custGeom>
            <a:rect b="b" l="l" r="r" t="t"/>
            <a:pathLst>
              <a:path extrusionOk="0" h="12312" w="12312">
                <a:moveTo>
                  <a:pt x="6154" y="138"/>
                </a:moveTo>
                <a:cubicBezTo>
                  <a:pt x="9472" y="138"/>
                  <a:pt x="12174" y="2840"/>
                  <a:pt x="12174" y="6158"/>
                </a:cubicBezTo>
                <a:cubicBezTo>
                  <a:pt x="12174" y="7182"/>
                  <a:pt x="11910" y="8195"/>
                  <a:pt x="11409" y="9086"/>
                </a:cubicBezTo>
                <a:cubicBezTo>
                  <a:pt x="11354" y="9185"/>
                  <a:pt x="11327" y="9301"/>
                  <a:pt x="11338" y="9416"/>
                </a:cubicBezTo>
                <a:lnTo>
                  <a:pt x="11486" y="11491"/>
                </a:lnTo>
                <a:lnTo>
                  <a:pt x="11486" y="11491"/>
                </a:lnTo>
                <a:lnTo>
                  <a:pt x="9412" y="11337"/>
                </a:lnTo>
                <a:cubicBezTo>
                  <a:pt x="9400" y="11337"/>
                  <a:pt x="9389" y="11336"/>
                  <a:pt x="9378" y="11336"/>
                </a:cubicBezTo>
                <a:cubicBezTo>
                  <a:pt x="9274" y="11336"/>
                  <a:pt x="9176" y="11359"/>
                  <a:pt x="9087" y="11409"/>
                </a:cubicBezTo>
                <a:cubicBezTo>
                  <a:pt x="8195" y="11910"/>
                  <a:pt x="7183" y="12174"/>
                  <a:pt x="6154" y="12174"/>
                </a:cubicBezTo>
                <a:cubicBezTo>
                  <a:pt x="2835" y="12174"/>
                  <a:pt x="138" y="9477"/>
                  <a:pt x="138" y="6158"/>
                </a:cubicBezTo>
                <a:cubicBezTo>
                  <a:pt x="138" y="2840"/>
                  <a:pt x="2835" y="138"/>
                  <a:pt x="6154" y="138"/>
                </a:cubicBezTo>
                <a:close/>
                <a:moveTo>
                  <a:pt x="6154" y="0"/>
                </a:moveTo>
                <a:cubicBezTo>
                  <a:pt x="2764" y="0"/>
                  <a:pt x="1" y="2763"/>
                  <a:pt x="1" y="6158"/>
                </a:cubicBezTo>
                <a:cubicBezTo>
                  <a:pt x="1" y="9549"/>
                  <a:pt x="2764" y="12311"/>
                  <a:pt x="6154" y="12311"/>
                </a:cubicBezTo>
                <a:cubicBezTo>
                  <a:pt x="7205" y="12311"/>
                  <a:pt x="8239" y="12042"/>
                  <a:pt x="9153" y="11530"/>
                </a:cubicBezTo>
                <a:cubicBezTo>
                  <a:pt x="9219" y="11497"/>
                  <a:pt x="9296" y="11475"/>
                  <a:pt x="9373" y="11475"/>
                </a:cubicBezTo>
                <a:lnTo>
                  <a:pt x="9406" y="11475"/>
                </a:lnTo>
                <a:lnTo>
                  <a:pt x="11635" y="11640"/>
                </a:lnTo>
                <a:lnTo>
                  <a:pt x="11475" y="9405"/>
                </a:lnTo>
                <a:cubicBezTo>
                  <a:pt x="11470" y="9317"/>
                  <a:pt x="11486" y="9229"/>
                  <a:pt x="11531" y="9158"/>
                </a:cubicBezTo>
                <a:cubicBezTo>
                  <a:pt x="12042" y="8244"/>
                  <a:pt x="12312" y="7204"/>
                  <a:pt x="12312" y="6158"/>
                </a:cubicBezTo>
                <a:cubicBezTo>
                  <a:pt x="12312" y="2763"/>
                  <a:pt x="9549" y="0"/>
                  <a:pt x="6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1"/>
          <p:cNvSpPr/>
          <p:nvPr/>
        </p:nvSpPr>
        <p:spPr>
          <a:xfrm>
            <a:off x="3945474" y="1454550"/>
            <a:ext cx="941089" cy="941445"/>
          </a:xfrm>
          <a:custGeom>
            <a:rect b="b" l="l" r="r" t="t"/>
            <a:pathLst>
              <a:path extrusionOk="0" h="13204" w="13199">
                <a:moveTo>
                  <a:pt x="6599" y="1"/>
                </a:moveTo>
                <a:cubicBezTo>
                  <a:pt x="2951" y="1"/>
                  <a:pt x="1" y="2956"/>
                  <a:pt x="1" y="6605"/>
                </a:cubicBezTo>
                <a:cubicBezTo>
                  <a:pt x="1" y="10248"/>
                  <a:pt x="2951" y="13203"/>
                  <a:pt x="6599" y="13203"/>
                </a:cubicBezTo>
                <a:cubicBezTo>
                  <a:pt x="7766" y="13203"/>
                  <a:pt x="8861" y="12901"/>
                  <a:pt x="9813" y="12367"/>
                </a:cubicBezTo>
                <a:lnTo>
                  <a:pt x="12560" y="12565"/>
                </a:lnTo>
                <a:lnTo>
                  <a:pt x="12362" y="9819"/>
                </a:lnTo>
                <a:cubicBezTo>
                  <a:pt x="12895" y="8867"/>
                  <a:pt x="13198" y="7772"/>
                  <a:pt x="13198" y="6605"/>
                </a:cubicBezTo>
                <a:cubicBezTo>
                  <a:pt x="13198" y="2956"/>
                  <a:pt x="10243" y="1"/>
                  <a:pt x="65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1"/>
          <p:cNvSpPr/>
          <p:nvPr/>
        </p:nvSpPr>
        <p:spPr>
          <a:xfrm>
            <a:off x="3976917" y="1486350"/>
            <a:ext cx="877846" cy="877846"/>
          </a:xfrm>
          <a:custGeom>
            <a:rect b="b" l="l" r="r" t="t"/>
            <a:pathLst>
              <a:path extrusionOk="0" h="12312" w="12312">
                <a:moveTo>
                  <a:pt x="6158" y="138"/>
                </a:moveTo>
                <a:cubicBezTo>
                  <a:pt x="9477" y="138"/>
                  <a:pt x="12174" y="2840"/>
                  <a:pt x="12174" y="6153"/>
                </a:cubicBezTo>
                <a:cubicBezTo>
                  <a:pt x="12174" y="7182"/>
                  <a:pt x="11910" y="8195"/>
                  <a:pt x="11409" y="9087"/>
                </a:cubicBezTo>
                <a:cubicBezTo>
                  <a:pt x="11354" y="9186"/>
                  <a:pt x="11332" y="9301"/>
                  <a:pt x="11337" y="9417"/>
                </a:cubicBezTo>
                <a:lnTo>
                  <a:pt x="11491" y="11486"/>
                </a:lnTo>
                <a:lnTo>
                  <a:pt x="9417" y="11338"/>
                </a:lnTo>
                <a:cubicBezTo>
                  <a:pt x="9405" y="11337"/>
                  <a:pt x="9394" y="11337"/>
                  <a:pt x="9382" y="11337"/>
                </a:cubicBezTo>
                <a:cubicBezTo>
                  <a:pt x="9278" y="11337"/>
                  <a:pt x="9176" y="11360"/>
                  <a:pt x="9086" y="11409"/>
                </a:cubicBezTo>
                <a:cubicBezTo>
                  <a:pt x="8195" y="11910"/>
                  <a:pt x="7182" y="12174"/>
                  <a:pt x="6158" y="12174"/>
                </a:cubicBezTo>
                <a:cubicBezTo>
                  <a:pt x="2840" y="12174"/>
                  <a:pt x="138" y="9472"/>
                  <a:pt x="138" y="6159"/>
                </a:cubicBezTo>
                <a:cubicBezTo>
                  <a:pt x="138" y="2840"/>
                  <a:pt x="2840" y="138"/>
                  <a:pt x="6158" y="138"/>
                </a:cubicBezTo>
                <a:close/>
                <a:moveTo>
                  <a:pt x="6158" y="0"/>
                </a:moveTo>
                <a:cubicBezTo>
                  <a:pt x="2763" y="0"/>
                  <a:pt x="0" y="2763"/>
                  <a:pt x="0" y="6159"/>
                </a:cubicBezTo>
                <a:cubicBezTo>
                  <a:pt x="0" y="9549"/>
                  <a:pt x="2763" y="12312"/>
                  <a:pt x="6158" y="12312"/>
                </a:cubicBezTo>
                <a:cubicBezTo>
                  <a:pt x="7204" y="12312"/>
                  <a:pt x="8244" y="12042"/>
                  <a:pt x="9158" y="11530"/>
                </a:cubicBezTo>
                <a:cubicBezTo>
                  <a:pt x="9224" y="11497"/>
                  <a:pt x="9295" y="11475"/>
                  <a:pt x="9372" y="11475"/>
                </a:cubicBezTo>
                <a:lnTo>
                  <a:pt x="9406" y="11475"/>
                </a:lnTo>
                <a:lnTo>
                  <a:pt x="11640" y="11640"/>
                </a:lnTo>
                <a:lnTo>
                  <a:pt x="11475" y="9406"/>
                </a:lnTo>
                <a:cubicBezTo>
                  <a:pt x="11469" y="9318"/>
                  <a:pt x="11491" y="9230"/>
                  <a:pt x="11530" y="9158"/>
                </a:cubicBezTo>
                <a:cubicBezTo>
                  <a:pt x="12042" y="8245"/>
                  <a:pt x="12311" y="7204"/>
                  <a:pt x="12311" y="6159"/>
                </a:cubicBezTo>
                <a:cubicBezTo>
                  <a:pt x="12311" y="2763"/>
                  <a:pt x="9549" y="0"/>
                  <a:pt x="6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1"/>
          <p:cNvSpPr/>
          <p:nvPr/>
        </p:nvSpPr>
        <p:spPr>
          <a:xfrm>
            <a:off x="7127123" y="1454550"/>
            <a:ext cx="941017" cy="941445"/>
          </a:xfrm>
          <a:custGeom>
            <a:rect b="b" l="l" r="r" t="t"/>
            <a:pathLst>
              <a:path extrusionOk="0" h="13204" w="13198">
                <a:moveTo>
                  <a:pt x="6599" y="1"/>
                </a:moveTo>
                <a:cubicBezTo>
                  <a:pt x="2956" y="1"/>
                  <a:pt x="0" y="2956"/>
                  <a:pt x="0" y="6605"/>
                </a:cubicBezTo>
                <a:cubicBezTo>
                  <a:pt x="0" y="10248"/>
                  <a:pt x="2956" y="13203"/>
                  <a:pt x="6599" y="13203"/>
                </a:cubicBezTo>
                <a:cubicBezTo>
                  <a:pt x="7766" y="13203"/>
                  <a:pt x="8861" y="12901"/>
                  <a:pt x="9813" y="12367"/>
                </a:cubicBezTo>
                <a:lnTo>
                  <a:pt x="12559" y="12565"/>
                </a:lnTo>
                <a:lnTo>
                  <a:pt x="12361" y="9819"/>
                </a:lnTo>
                <a:cubicBezTo>
                  <a:pt x="12895" y="8867"/>
                  <a:pt x="13198" y="7772"/>
                  <a:pt x="13198" y="6605"/>
                </a:cubicBezTo>
                <a:cubicBezTo>
                  <a:pt x="13198" y="2956"/>
                  <a:pt x="10242" y="1"/>
                  <a:pt x="65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1"/>
          <p:cNvSpPr/>
          <p:nvPr/>
        </p:nvSpPr>
        <p:spPr>
          <a:xfrm>
            <a:off x="7158923" y="1486350"/>
            <a:ext cx="877418" cy="877846"/>
          </a:xfrm>
          <a:custGeom>
            <a:rect b="b" l="l" r="r" t="t"/>
            <a:pathLst>
              <a:path extrusionOk="0" h="12312" w="12306">
                <a:moveTo>
                  <a:pt x="6153" y="138"/>
                </a:moveTo>
                <a:cubicBezTo>
                  <a:pt x="9472" y="138"/>
                  <a:pt x="12174" y="2840"/>
                  <a:pt x="12168" y="6153"/>
                </a:cubicBezTo>
                <a:cubicBezTo>
                  <a:pt x="12168" y="7182"/>
                  <a:pt x="11904" y="8195"/>
                  <a:pt x="11409" y="9087"/>
                </a:cubicBezTo>
                <a:cubicBezTo>
                  <a:pt x="11354" y="9186"/>
                  <a:pt x="11326" y="9301"/>
                  <a:pt x="11337" y="9417"/>
                </a:cubicBezTo>
                <a:lnTo>
                  <a:pt x="11486" y="11486"/>
                </a:lnTo>
                <a:lnTo>
                  <a:pt x="11486" y="11486"/>
                </a:lnTo>
                <a:lnTo>
                  <a:pt x="9411" y="11338"/>
                </a:lnTo>
                <a:cubicBezTo>
                  <a:pt x="9400" y="11337"/>
                  <a:pt x="9388" y="11337"/>
                  <a:pt x="9377" y="11337"/>
                </a:cubicBezTo>
                <a:cubicBezTo>
                  <a:pt x="9274" y="11337"/>
                  <a:pt x="9176" y="11360"/>
                  <a:pt x="9086" y="11409"/>
                </a:cubicBezTo>
                <a:cubicBezTo>
                  <a:pt x="8195" y="11910"/>
                  <a:pt x="7182" y="12174"/>
                  <a:pt x="6153" y="12174"/>
                </a:cubicBezTo>
                <a:cubicBezTo>
                  <a:pt x="2834" y="12174"/>
                  <a:pt x="138" y="9472"/>
                  <a:pt x="138" y="6159"/>
                </a:cubicBezTo>
                <a:cubicBezTo>
                  <a:pt x="138" y="2840"/>
                  <a:pt x="2834" y="138"/>
                  <a:pt x="6153" y="138"/>
                </a:cubicBezTo>
                <a:close/>
                <a:moveTo>
                  <a:pt x="6153" y="0"/>
                </a:moveTo>
                <a:cubicBezTo>
                  <a:pt x="2763" y="0"/>
                  <a:pt x="0" y="2763"/>
                  <a:pt x="0" y="6159"/>
                </a:cubicBezTo>
                <a:cubicBezTo>
                  <a:pt x="0" y="9549"/>
                  <a:pt x="2763" y="12312"/>
                  <a:pt x="6153" y="12312"/>
                </a:cubicBezTo>
                <a:cubicBezTo>
                  <a:pt x="7204" y="12312"/>
                  <a:pt x="8239" y="12042"/>
                  <a:pt x="9152" y="11530"/>
                </a:cubicBezTo>
                <a:cubicBezTo>
                  <a:pt x="9218" y="11497"/>
                  <a:pt x="9295" y="11475"/>
                  <a:pt x="9372" y="11475"/>
                </a:cubicBezTo>
                <a:lnTo>
                  <a:pt x="9400" y="11475"/>
                </a:lnTo>
                <a:lnTo>
                  <a:pt x="11634" y="11640"/>
                </a:lnTo>
                <a:lnTo>
                  <a:pt x="11475" y="9406"/>
                </a:lnTo>
                <a:cubicBezTo>
                  <a:pt x="11464" y="9318"/>
                  <a:pt x="11486" y="9230"/>
                  <a:pt x="11530" y="9158"/>
                </a:cubicBezTo>
                <a:cubicBezTo>
                  <a:pt x="12036" y="8245"/>
                  <a:pt x="12306" y="7204"/>
                  <a:pt x="12306" y="6159"/>
                </a:cubicBezTo>
                <a:cubicBezTo>
                  <a:pt x="12306" y="2763"/>
                  <a:pt x="9549" y="0"/>
                  <a:pt x="6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1"/>
          <p:cNvSpPr/>
          <p:nvPr/>
        </p:nvSpPr>
        <p:spPr>
          <a:xfrm>
            <a:off x="5612320" y="2323341"/>
            <a:ext cx="941445" cy="941445"/>
          </a:xfrm>
          <a:custGeom>
            <a:rect b="b" l="l" r="r" t="t"/>
            <a:pathLst>
              <a:path extrusionOk="0" h="13204" w="13204">
                <a:moveTo>
                  <a:pt x="6599" y="0"/>
                </a:moveTo>
                <a:cubicBezTo>
                  <a:pt x="2956" y="0"/>
                  <a:pt x="0" y="2956"/>
                  <a:pt x="0" y="6604"/>
                </a:cubicBezTo>
                <a:cubicBezTo>
                  <a:pt x="0" y="10248"/>
                  <a:pt x="2956" y="13203"/>
                  <a:pt x="6599" y="13203"/>
                </a:cubicBezTo>
                <a:cubicBezTo>
                  <a:pt x="7771" y="13203"/>
                  <a:pt x="8866" y="12900"/>
                  <a:pt x="9818" y="12367"/>
                </a:cubicBezTo>
                <a:lnTo>
                  <a:pt x="12565" y="12565"/>
                </a:lnTo>
                <a:lnTo>
                  <a:pt x="12367" y="9818"/>
                </a:lnTo>
                <a:cubicBezTo>
                  <a:pt x="12895" y="8866"/>
                  <a:pt x="13203" y="7771"/>
                  <a:pt x="13203" y="6604"/>
                </a:cubicBezTo>
                <a:cubicBezTo>
                  <a:pt x="13203" y="2956"/>
                  <a:pt x="10248" y="0"/>
                  <a:pt x="65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1"/>
          <p:cNvSpPr/>
          <p:nvPr/>
        </p:nvSpPr>
        <p:spPr>
          <a:xfrm>
            <a:off x="5644120" y="2355141"/>
            <a:ext cx="877846" cy="877846"/>
          </a:xfrm>
          <a:custGeom>
            <a:rect b="b" l="l" r="r" t="t"/>
            <a:pathLst>
              <a:path extrusionOk="0" h="12312" w="12312">
                <a:moveTo>
                  <a:pt x="6158" y="138"/>
                </a:moveTo>
                <a:cubicBezTo>
                  <a:pt x="9472" y="138"/>
                  <a:pt x="12174" y="2840"/>
                  <a:pt x="12174" y="6158"/>
                </a:cubicBezTo>
                <a:cubicBezTo>
                  <a:pt x="12174" y="7182"/>
                  <a:pt x="11910" y="8195"/>
                  <a:pt x="11409" y="9086"/>
                </a:cubicBezTo>
                <a:cubicBezTo>
                  <a:pt x="11354" y="9185"/>
                  <a:pt x="11332" y="9301"/>
                  <a:pt x="11337" y="9416"/>
                </a:cubicBezTo>
                <a:lnTo>
                  <a:pt x="11486" y="11491"/>
                </a:lnTo>
                <a:lnTo>
                  <a:pt x="9411" y="11337"/>
                </a:lnTo>
                <a:cubicBezTo>
                  <a:pt x="9400" y="11337"/>
                  <a:pt x="9389" y="11336"/>
                  <a:pt x="9378" y="11336"/>
                </a:cubicBezTo>
                <a:cubicBezTo>
                  <a:pt x="9278" y="11336"/>
                  <a:pt x="9176" y="11359"/>
                  <a:pt x="9086" y="11409"/>
                </a:cubicBezTo>
                <a:cubicBezTo>
                  <a:pt x="8195" y="11910"/>
                  <a:pt x="7182" y="12174"/>
                  <a:pt x="6158" y="12174"/>
                </a:cubicBezTo>
                <a:cubicBezTo>
                  <a:pt x="2840" y="12174"/>
                  <a:pt x="138" y="9477"/>
                  <a:pt x="138" y="6158"/>
                </a:cubicBezTo>
                <a:cubicBezTo>
                  <a:pt x="138" y="2840"/>
                  <a:pt x="2840" y="138"/>
                  <a:pt x="6158" y="138"/>
                </a:cubicBezTo>
                <a:close/>
                <a:moveTo>
                  <a:pt x="6158" y="0"/>
                </a:moveTo>
                <a:cubicBezTo>
                  <a:pt x="2763" y="0"/>
                  <a:pt x="0" y="2763"/>
                  <a:pt x="0" y="6158"/>
                </a:cubicBezTo>
                <a:cubicBezTo>
                  <a:pt x="0" y="9549"/>
                  <a:pt x="2763" y="12311"/>
                  <a:pt x="6158" y="12311"/>
                </a:cubicBezTo>
                <a:cubicBezTo>
                  <a:pt x="7204" y="12311"/>
                  <a:pt x="8244" y="12042"/>
                  <a:pt x="9152" y="11530"/>
                </a:cubicBezTo>
                <a:cubicBezTo>
                  <a:pt x="9218" y="11497"/>
                  <a:pt x="9295" y="11475"/>
                  <a:pt x="9372" y="11475"/>
                </a:cubicBezTo>
                <a:lnTo>
                  <a:pt x="9405" y="11475"/>
                </a:lnTo>
                <a:lnTo>
                  <a:pt x="11634" y="11640"/>
                </a:lnTo>
                <a:lnTo>
                  <a:pt x="11475" y="9405"/>
                </a:lnTo>
                <a:cubicBezTo>
                  <a:pt x="11469" y="9317"/>
                  <a:pt x="11486" y="9229"/>
                  <a:pt x="11530" y="9158"/>
                </a:cubicBezTo>
                <a:cubicBezTo>
                  <a:pt x="12042" y="8244"/>
                  <a:pt x="12311" y="7204"/>
                  <a:pt x="12311" y="6158"/>
                </a:cubicBezTo>
                <a:cubicBezTo>
                  <a:pt x="12311" y="2763"/>
                  <a:pt x="9549" y="0"/>
                  <a:pt x="6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1"/>
          <p:cNvSpPr txBox="1"/>
          <p:nvPr/>
        </p:nvSpPr>
        <p:spPr>
          <a:xfrm>
            <a:off x="802225" y="2595900"/>
            <a:ext cx="1030800" cy="877800"/>
          </a:xfrm>
          <a:prstGeom prst="rect">
            <a:avLst/>
          </a:prstGeom>
          <a:noFill/>
          <a:ln>
            <a:noFill/>
          </a:ln>
        </p:spPr>
        <p:txBody>
          <a:bodyPr anchorCtr="0" anchor="ctr" bIns="0" lIns="0" spcFirstLastPara="1" rIns="0" wrap="square" tIns="6700">
            <a:noAutofit/>
          </a:bodyPr>
          <a:lstStyle/>
          <a:p>
            <a:pPr indent="0" lvl="0" marL="0" rtl="0" algn="ctr">
              <a:lnSpc>
                <a:spcPct val="115000"/>
              </a:lnSpc>
              <a:spcBef>
                <a:spcPts val="1200"/>
              </a:spcBef>
              <a:spcAft>
                <a:spcPts val="1200"/>
              </a:spcAft>
              <a:buNone/>
            </a:pPr>
            <a:r>
              <a:rPr lang="es" sz="1100">
                <a:solidFill>
                  <a:schemeClr val="dk1"/>
                </a:solidFill>
                <a:latin typeface="Roboto"/>
                <a:ea typeface="Roboto"/>
                <a:cs typeface="Roboto"/>
                <a:sym typeface="Roboto"/>
              </a:rPr>
              <a:t>Increased business agility and responsiveness</a:t>
            </a:r>
            <a:endParaRPr sz="1200">
              <a:solidFill>
                <a:srgbClr val="000000"/>
              </a:solidFill>
              <a:latin typeface="Roboto"/>
              <a:ea typeface="Roboto"/>
              <a:cs typeface="Roboto"/>
              <a:sym typeface="Roboto"/>
            </a:endParaRPr>
          </a:p>
        </p:txBody>
      </p:sp>
      <p:sp>
        <p:nvSpPr>
          <p:cNvPr id="902" name="Google Shape;902;p71"/>
          <p:cNvSpPr txBox="1"/>
          <p:nvPr/>
        </p:nvSpPr>
        <p:spPr>
          <a:xfrm>
            <a:off x="2510350" y="3522550"/>
            <a:ext cx="1030800" cy="579600"/>
          </a:xfrm>
          <a:prstGeom prst="rect">
            <a:avLst/>
          </a:prstGeom>
          <a:noFill/>
          <a:ln>
            <a:noFill/>
          </a:ln>
        </p:spPr>
        <p:txBody>
          <a:bodyPr anchorCtr="0" anchor="ctr" bIns="0" lIns="0" spcFirstLastPara="1" rIns="0" wrap="square" tIns="6700">
            <a:noAutofit/>
          </a:bodyPr>
          <a:lstStyle/>
          <a:p>
            <a:pPr indent="0" lvl="0" marL="0" rtl="0" algn="ctr">
              <a:lnSpc>
                <a:spcPct val="115000"/>
              </a:lnSpc>
              <a:spcBef>
                <a:spcPts val="1200"/>
              </a:spcBef>
              <a:spcAft>
                <a:spcPts val="1200"/>
              </a:spcAft>
              <a:buNone/>
            </a:pPr>
            <a:r>
              <a:rPr lang="es" sz="1100">
                <a:solidFill>
                  <a:schemeClr val="dk1"/>
                </a:solidFill>
              </a:rPr>
              <a:t>Improved alignment and coordination</a:t>
            </a:r>
            <a:endParaRPr sz="1200">
              <a:solidFill>
                <a:srgbClr val="000000"/>
              </a:solidFill>
              <a:latin typeface="Roboto"/>
              <a:ea typeface="Roboto"/>
              <a:cs typeface="Roboto"/>
              <a:sym typeface="Roboto"/>
            </a:endParaRPr>
          </a:p>
        </p:txBody>
      </p:sp>
      <p:sp>
        <p:nvSpPr>
          <p:cNvPr id="903" name="Google Shape;903;p71"/>
          <p:cNvSpPr txBox="1"/>
          <p:nvPr/>
        </p:nvSpPr>
        <p:spPr>
          <a:xfrm>
            <a:off x="4022575" y="2496750"/>
            <a:ext cx="1125600" cy="1152300"/>
          </a:xfrm>
          <a:prstGeom prst="rect">
            <a:avLst/>
          </a:prstGeom>
          <a:noFill/>
          <a:ln>
            <a:noFill/>
          </a:ln>
        </p:spPr>
        <p:txBody>
          <a:bodyPr anchorCtr="0" anchor="ctr" bIns="0" lIns="0" spcFirstLastPara="1" rIns="0" wrap="square" tIns="6700">
            <a:noAutofit/>
          </a:bodyPr>
          <a:lstStyle/>
          <a:p>
            <a:pPr indent="0" lvl="0" marL="0" rtl="0" algn="ctr">
              <a:lnSpc>
                <a:spcPct val="115000"/>
              </a:lnSpc>
              <a:spcBef>
                <a:spcPts val="1200"/>
              </a:spcBef>
              <a:spcAft>
                <a:spcPts val="0"/>
              </a:spcAft>
              <a:buNone/>
            </a:pPr>
            <a:r>
              <a:rPr lang="es" sz="1100">
                <a:solidFill>
                  <a:schemeClr val="dk1"/>
                </a:solidFill>
              </a:rPr>
              <a:t>Better visibility and transparency</a:t>
            </a:r>
            <a:endParaRPr sz="1100">
              <a:solidFill>
                <a:schemeClr val="dk1"/>
              </a:solidFill>
            </a:endParaRPr>
          </a:p>
          <a:p>
            <a:pPr indent="0" lvl="0" marL="0" rtl="0" algn="ctr">
              <a:lnSpc>
                <a:spcPct val="115000"/>
              </a:lnSpc>
              <a:spcBef>
                <a:spcPts val="1200"/>
              </a:spcBef>
              <a:spcAft>
                <a:spcPts val="1200"/>
              </a:spcAft>
              <a:buNone/>
            </a:pPr>
            <a:r>
              <a:rPr lang="es" sz="1100">
                <a:solidFill>
                  <a:schemeClr val="dk1"/>
                </a:solidFill>
              </a:rPr>
              <a:t>Continuous learning and improvement</a:t>
            </a:r>
            <a:endParaRPr sz="1100">
              <a:solidFill>
                <a:schemeClr val="dk1"/>
              </a:solidFill>
            </a:endParaRPr>
          </a:p>
        </p:txBody>
      </p:sp>
      <p:sp>
        <p:nvSpPr>
          <p:cNvPr id="904" name="Google Shape;904;p71"/>
          <p:cNvSpPr txBox="1"/>
          <p:nvPr/>
        </p:nvSpPr>
        <p:spPr>
          <a:xfrm>
            <a:off x="5698431" y="3584950"/>
            <a:ext cx="1030800" cy="579600"/>
          </a:xfrm>
          <a:prstGeom prst="rect">
            <a:avLst/>
          </a:prstGeom>
          <a:noFill/>
          <a:ln>
            <a:noFill/>
          </a:ln>
        </p:spPr>
        <p:txBody>
          <a:bodyPr anchorCtr="0" anchor="ctr" bIns="0" lIns="0" spcFirstLastPara="1" rIns="0" wrap="square" tIns="6700">
            <a:noAutofit/>
          </a:bodyPr>
          <a:lstStyle/>
          <a:p>
            <a:pPr indent="0" lvl="0" marL="0" rtl="0" algn="ctr">
              <a:lnSpc>
                <a:spcPct val="115000"/>
              </a:lnSpc>
              <a:spcBef>
                <a:spcPts val="1200"/>
              </a:spcBef>
              <a:spcAft>
                <a:spcPts val="1200"/>
              </a:spcAft>
              <a:buNone/>
            </a:pPr>
            <a:r>
              <a:rPr lang="es" sz="1100">
                <a:solidFill>
                  <a:schemeClr val="dk1"/>
                </a:solidFill>
              </a:rPr>
              <a:t>Efficient resource allocation and utilization</a:t>
            </a:r>
            <a:endParaRPr sz="1200">
              <a:solidFill>
                <a:srgbClr val="000000"/>
              </a:solidFill>
              <a:latin typeface="Roboto"/>
              <a:ea typeface="Roboto"/>
              <a:cs typeface="Roboto"/>
              <a:sym typeface="Roboto"/>
            </a:endParaRPr>
          </a:p>
        </p:txBody>
      </p:sp>
      <p:sp>
        <p:nvSpPr>
          <p:cNvPr id="905" name="Google Shape;905;p71"/>
          <p:cNvSpPr txBox="1"/>
          <p:nvPr/>
        </p:nvSpPr>
        <p:spPr>
          <a:xfrm>
            <a:off x="7277275" y="2704950"/>
            <a:ext cx="1030800" cy="65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s" sz="1100">
                <a:solidFill>
                  <a:schemeClr val="dk1"/>
                </a:solidFill>
              </a:rPr>
              <a:t>Consistent practices and reduced complexity</a:t>
            </a:r>
            <a:endParaRPr/>
          </a:p>
        </p:txBody>
      </p:sp>
      <p:sp>
        <p:nvSpPr>
          <p:cNvPr id="906" name="Google Shape;906;p71"/>
          <p:cNvSpPr txBox="1"/>
          <p:nvPr/>
        </p:nvSpPr>
        <p:spPr>
          <a:xfrm>
            <a:off x="674100" y="1720825"/>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01</a:t>
            </a:r>
            <a:endParaRPr sz="2400">
              <a:solidFill>
                <a:srgbClr val="FFFFFF"/>
              </a:solidFill>
            </a:endParaRPr>
          </a:p>
        </p:txBody>
      </p:sp>
      <p:sp>
        <p:nvSpPr>
          <p:cNvPr id="907" name="Google Shape;907;p71"/>
          <p:cNvSpPr txBox="1"/>
          <p:nvPr/>
        </p:nvSpPr>
        <p:spPr>
          <a:xfrm>
            <a:off x="2364075" y="2595900"/>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02</a:t>
            </a:r>
            <a:endParaRPr sz="2400">
              <a:solidFill>
                <a:srgbClr val="FFFFFF"/>
              </a:solidFill>
            </a:endParaRPr>
          </a:p>
        </p:txBody>
      </p:sp>
      <p:sp>
        <p:nvSpPr>
          <p:cNvPr id="908" name="Google Shape;908;p71"/>
          <p:cNvSpPr txBox="1"/>
          <p:nvPr/>
        </p:nvSpPr>
        <p:spPr>
          <a:xfrm>
            <a:off x="3891419" y="1720813"/>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03</a:t>
            </a:r>
            <a:endParaRPr sz="2400">
              <a:solidFill>
                <a:srgbClr val="FFFFFF"/>
              </a:solidFill>
            </a:endParaRPr>
          </a:p>
        </p:txBody>
      </p:sp>
      <p:sp>
        <p:nvSpPr>
          <p:cNvPr id="909" name="Google Shape;909;p71"/>
          <p:cNvSpPr txBox="1"/>
          <p:nvPr/>
        </p:nvSpPr>
        <p:spPr>
          <a:xfrm>
            <a:off x="5567650" y="2595900"/>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04</a:t>
            </a:r>
            <a:endParaRPr sz="2400">
              <a:solidFill>
                <a:srgbClr val="FFFFFF"/>
              </a:solidFill>
            </a:endParaRPr>
          </a:p>
        </p:txBody>
      </p:sp>
      <p:sp>
        <p:nvSpPr>
          <p:cNvPr id="910" name="Google Shape;910;p71"/>
          <p:cNvSpPr txBox="1"/>
          <p:nvPr/>
        </p:nvSpPr>
        <p:spPr>
          <a:xfrm>
            <a:off x="7082238" y="1720813"/>
            <a:ext cx="10308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05</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2"/>
          <p:cNvSpPr txBox="1"/>
          <p:nvPr/>
        </p:nvSpPr>
        <p:spPr>
          <a:xfrm>
            <a:off x="0" y="23820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solidFill>
                  <a:schemeClr val="dk1"/>
                </a:solidFill>
                <a:latin typeface="Fira Sans Extra Condensed Medium"/>
                <a:ea typeface="Fira Sans Extra Condensed Medium"/>
                <a:cs typeface="Fira Sans Extra Condensed Medium"/>
                <a:sym typeface="Fira Sans Extra Condensed Medium"/>
              </a:rPr>
              <a:t>Key Components of scaling Agile:</a:t>
            </a:r>
            <a:endParaRPr sz="2800">
              <a:solidFill>
                <a:schemeClr val="dk1"/>
              </a:solidFill>
              <a:latin typeface="Fira Sans Extra Condensed Medium"/>
              <a:ea typeface="Fira Sans Extra Condensed Medium"/>
              <a:cs typeface="Fira Sans Extra Condensed Medium"/>
              <a:sym typeface="Fira Sans Extra Condensed Medium"/>
            </a:endParaRPr>
          </a:p>
        </p:txBody>
      </p:sp>
      <p:sp>
        <p:nvSpPr>
          <p:cNvPr id="916" name="Google Shape;916;p72"/>
          <p:cNvSpPr/>
          <p:nvPr/>
        </p:nvSpPr>
        <p:spPr>
          <a:xfrm>
            <a:off x="309147" y="2142134"/>
            <a:ext cx="926700" cy="15471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2"/>
          <p:cNvSpPr/>
          <p:nvPr/>
        </p:nvSpPr>
        <p:spPr>
          <a:xfrm>
            <a:off x="1431346" y="2975739"/>
            <a:ext cx="773400" cy="15471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2"/>
          <p:cNvSpPr/>
          <p:nvPr/>
        </p:nvSpPr>
        <p:spPr>
          <a:xfrm>
            <a:off x="2331768" y="2142147"/>
            <a:ext cx="909000" cy="15471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2"/>
          <p:cNvSpPr/>
          <p:nvPr/>
        </p:nvSpPr>
        <p:spPr>
          <a:xfrm>
            <a:off x="3447438" y="2975738"/>
            <a:ext cx="910800" cy="15471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2"/>
          <p:cNvSpPr/>
          <p:nvPr/>
        </p:nvSpPr>
        <p:spPr>
          <a:xfrm>
            <a:off x="4509054" y="2089539"/>
            <a:ext cx="910800" cy="15471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2"/>
          <p:cNvSpPr/>
          <p:nvPr/>
        </p:nvSpPr>
        <p:spPr>
          <a:xfrm>
            <a:off x="237621" y="1411600"/>
            <a:ext cx="846089" cy="954616"/>
          </a:xfrm>
          <a:custGeom>
            <a:rect b="b" l="l" r="r" t="t"/>
            <a:pathLst>
              <a:path extrusionOk="0" h="13204" w="13199">
                <a:moveTo>
                  <a:pt x="6599" y="1"/>
                </a:moveTo>
                <a:cubicBezTo>
                  <a:pt x="2956" y="1"/>
                  <a:pt x="1" y="2956"/>
                  <a:pt x="1" y="6605"/>
                </a:cubicBezTo>
                <a:cubicBezTo>
                  <a:pt x="1" y="10248"/>
                  <a:pt x="2956" y="13203"/>
                  <a:pt x="6599" y="13203"/>
                </a:cubicBezTo>
                <a:cubicBezTo>
                  <a:pt x="7766" y="13203"/>
                  <a:pt x="8867" y="12901"/>
                  <a:pt x="9814" y="12367"/>
                </a:cubicBezTo>
                <a:lnTo>
                  <a:pt x="12560" y="12565"/>
                </a:lnTo>
                <a:lnTo>
                  <a:pt x="12362" y="9819"/>
                </a:lnTo>
                <a:cubicBezTo>
                  <a:pt x="12895" y="8867"/>
                  <a:pt x="13198" y="7772"/>
                  <a:pt x="13198" y="6605"/>
                </a:cubicBezTo>
                <a:cubicBezTo>
                  <a:pt x="13198" y="2956"/>
                  <a:pt x="10243" y="1"/>
                  <a:pt x="6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2"/>
          <p:cNvSpPr/>
          <p:nvPr/>
        </p:nvSpPr>
        <p:spPr>
          <a:xfrm>
            <a:off x="266211" y="1443844"/>
            <a:ext cx="789230" cy="890127"/>
          </a:xfrm>
          <a:custGeom>
            <a:rect b="b" l="l" r="r" t="t"/>
            <a:pathLst>
              <a:path extrusionOk="0" h="12312" w="12312">
                <a:moveTo>
                  <a:pt x="6153" y="138"/>
                </a:moveTo>
                <a:cubicBezTo>
                  <a:pt x="9472" y="138"/>
                  <a:pt x="12174" y="2840"/>
                  <a:pt x="12169" y="6153"/>
                </a:cubicBezTo>
                <a:cubicBezTo>
                  <a:pt x="12169" y="7182"/>
                  <a:pt x="11910" y="8195"/>
                  <a:pt x="11409" y="9087"/>
                </a:cubicBezTo>
                <a:cubicBezTo>
                  <a:pt x="11354" y="9186"/>
                  <a:pt x="11327" y="9301"/>
                  <a:pt x="11338" y="9417"/>
                </a:cubicBezTo>
                <a:lnTo>
                  <a:pt x="11486" y="11486"/>
                </a:lnTo>
                <a:lnTo>
                  <a:pt x="9412" y="11338"/>
                </a:lnTo>
                <a:cubicBezTo>
                  <a:pt x="9400" y="11337"/>
                  <a:pt x="9389" y="11337"/>
                  <a:pt x="9377" y="11337"/>
                </a:cubicBezTo>
                <a:cubicBezTo>
                  <a:pt x="9274" y="11337"/>
                  <a:pt x="9176" y="11360"/>
                  <a:pt x="9087" y="11409"/>
                </a:cubicBezTo>
                <a:cubicBezTo>
                  <a:pt x="8195" y="11910"/>
                  <a:pt x="7183" y="12174"/>
                  <a:pt x="6153" y="12174"/>
                </a:cubicBezTo>
                <a:cubicBezTo>
                  <a:pt x="2835" y="12174"/>
                  <a:pt x="138" y="9472"/>
                  <a:pt x="138" y="6159"/>
                </a:cubicBezTo>
                <a:cubicBezTo>
                  <a:pt x="138" y="2840"/>
                  <a:pt x="2835" y="138"/>
                  <a:pt x="6153" y="138"/>
                </a:cubicBezTo>
                <a:close/>
                <a:moveTo>
                  <a:pt x="6153" y="0"/>
                </a:moveTo>
                <a:cubicBezTo>
                  <a:pt x="2758" y="0"/>
                  <a:pt x="1" y="2763"/>
                  <a:pt x="1" y="6159"/>
                </a:cubicBezTo>
                <a:cubicBezTo>
                  <a:pt x="1" y="9549"/>
                  <a:pt x="2758" y="12312"/>
                  <a:pt x="6153" y="12312"/>
                </a:cubicBezTo>
                <a:cubicBezTo>
                  <a:pt x="7205" y="12312"/>
                  <a:pt x="8239" y="12042"/>
                  <a:pt x="9153" y="11530"/>
                </a:cubicBezTo>
                <a:cubicBezTo>
                  <a:pt x="9219" y="11497"/>
                  <a:pt x="9296" y="11475"/>
                  <a:pt x="9373" y="11475"/>
                </a:cubicBezTo>
                <a:lnTo>
                  <a:pt x="9406" y="11475"/>
                </a:lnTo>
                <a:lnTo>
                  <a:pt x="11635" y="11640"/>
                </a:lnTo>
                <a:lnTo>
                  <a:pt x="11475" y="9406"/>
                </a:lnTo>
                <a:cubicBezTo>
                  <a:pt x="11470" y="9318"/>
                  <a:pt x="11486" y="9230"/>
                  <a:pt x="11530" y="9158"/>
                </a:cubicBezTo>
                <a:cubicBezTo>
                  <a:pt x="12042" y="8245"/>
                  <a:pt x="12312" y="7204"/>
                  <a:pt x="12312" y="6159"/>
                </a:cubicBezTo>
                <a:cubicBezTo>
                  <a:pt x="12312" y="2763"/>
                  <a:pt x="9549" y="0"/>
                  <a:pt x="6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2"/>
          <p:cNvSpPr/>
          <p:nvPr/>
        </p:nvSpPr>
        <p:spPr>
          <a:xfrm>
            <a:off x="1289882" y="2292537"/>
            <a:ext cx="829725" cy="954616"/>
          </a:xfrm>
          <a:custGeom>
            <a:rect b="b" l="l" r="r" t="t"/>
            <a:pathLst>
              <a:path extrusionOk="0" h="13204" w="13198">
                <a:moveTo>
                  <a:pt x="6599" y="0"/>
                </a:moveTo>
                <a:cubicBezTo>
                  <a:pt x="2955" y="0"/>
                  <a:pt x="0" y="2956"/>
                  <a:pt x="0" y="6604"/>
                </a:cubicBezTo>
                <a:cubicBezTo>
                  <a:pt x="0" y="10248"/>
                  <a:pt x="2955" y="13203"/>
                  <a:pt x="6599" y="13203"/>
                </a:cubicBezTo>
                <a:cubicBezTo>
                  <a:pt x="7765" y="13203"/>
                  <a:pt x="8866" y="12900"/>
                  <a:pt x="9818" y="12367"/>
                </a:cubicBezTo>
                <a:lnTo>
                  <a:pt x="12564" y="12565"/>
                </a:lnTo>
                <a:lnTo>
                  <a:pt x="12361" y="9818"/>
                </a:lnTo>
                <a:cubicBezTo>
                  <a:pt x="12895" y="8866"/>
                  <a:pt x="13197" y="7771"/>
                  <a:pt x="13197" y="6604"/>
                </a:cubicBezTo>
                <a:cubicBezTo>
                  <a:pt x="13197" y="2956"/>
                  <a:pt x="10247" y="0"/>
                  <a:pt x="65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2"/>
          <p:cNvSpPr/>
          <p:nvPr/>
        </p:nvSpPr>
        <p:spPr>
          <a:xfrm>
            <a:off x="1317858" y="2324781"/>
            <a:ext cx="774025" cy="890127"/>
          </a:xfrm>
          <a:custGeom>
            <a:rect b="b" l="l" r="r" t="t"/>
            <a:pathLst>
              <a:path extrusionOk="0" h="12312" w="12312">
                <a:moveTo>
                  <a:pt x="6154" y="138"/>
                </a:moveTo>
                <a:cubicBezTo>
                  <a:pt x="9472" y="138"/>
                  <a:pt x="12174" y="2840"/>
                  <a:pt x="12174" y="6158"/>
                </a:cubicBezTo>
                <a:cubicBezTo>
                  <a:pt x="12174" y="7182"/>
                  <a:pt x="11910" y="8195"/>
                  <a:pt x="11409" y="9086"/>
                </a:cubicBezTo>
                <a:cubicBezTo>
                  <a:pt x="11354" y="9185"/>
                  <a:pt x="11327" y="9301"/>
                  <a:pt x="11338" y="9416"/>
                </a:cubicBezTo>
                <a:lnTo>
                  <a:pt x="11486" y="11491"/>
                </a:lnTo>
                <a:lnTo>
                  <a:pt x="11486" y="11491"/>
                </a:lnTo>
                <a:lnTo>
                  <a:pt x="9412" y="11337"/>
                </a:lnTo>
                <a:cubicBezTo>
                  <a:pt x="9400" y="11337"/>
                  <a:pt x="9389" y="11336"/>
                  <a:pt x="9378" y="11336"/>
                </a:cubicBezTo>
                <a:cubicBezTo>
                  <a:pt x="9274" y="11336"/>
                  <a:pt x="9176" y="11359"/>
                  <a:pt x="9087" y="11409"/>
                </a:cubicBezTo>
                <a:cubicBezTo>
                  <a:pt x="8195" y="11910"/>
                  <a:pt x="7183" y="12174"/>
                  <a:pt x="6154" y="12174"/>
                </a:cubicBezTo>
                <a:cubicBezTo>
                  <a:pt x="2835" y="12174"/>
                  <a:pt x="138" y="9477"/>
                  <a:pt x="138" y="6158"/>
                </a:cubicBezTo>
                <a:cubicBezTo>
                  <a:pt x="138" y="2840"/>
                  <a:pt x="2835" y="138"/>
                  <a:pt x="6154" y="138"/>
                </a:cubicBezTo>
                <a:close/>
                <a:moveTo>
                  <a:pt x="6154" y="0"/>
                </a:moveTo>
                <a:cubicBezTo>
                  <a:pt x="2764" y="0"/>
                  <a:pt x="1" y="2763"/>
                  <a:pt x="1" y="6158"/>
                </a:cubicBezTo>
                <a:cubicBezTo>
                  <a:pt x="1" y="9549"/>
                  <a:pt x="2764" y="12311"/>
                  <a:pt x="6154" y="12311"/>
                </a:cubicBezTo>
                <a:cubicBezTo>
                  <a:pt x="7205" y="12311"/>
                  <a:pt x="8239" y="12042"/>
                  <a:pt x="9153" y="11530"/>
                </a:cubicBezTo>
                <a:cubicBezTo>
                  <a:pt x="9219" y="11497"/>
                  <a:pt x="9296" y="11475"/>
                  <a:pt x="9373" y="11475"/>
                </a:cubicBezTo>
                <a:lnTo>
                  <a:pt x="9406" y="11475"/>
                </a:lnTo>
                <a:lnTo>
                  <a:pt x="11635" y="11640"/>
                </a:lnTo>
                <a:lnTo>
                  <a:pt x="11475" y="9405"/>
                </a:lnTo>
                <a:cubicBezTo>
                  <a:pt x="11470" y="9317"/>
                  <a:pt x="11486" y="9229"/>
                  <a:pt x="11531" y="9158"/>
                </a:cubicBezTo>
                <a:cubicBezTo>
                  <a:pt x="12042" y="8244"/>
                  <a:pt x="12312" y="7204"/>
                  <a:pt x="12312" y="6158"/>
                </a:cubicBezTo>
                <a:cubicBezTo>
                  <a:pt x="12312" y="2763"/>
                  <a:pt x="9549" y="0"/>
                  <a:pt x="6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2"/>
          <p:cNvSpPr/>
          <p:nvPr/>
        </p:nvSpPr>
        <p:spPr>
          <a:xfrm>
            <a:off x="2250720" y="1411600"/>
            <a:ext cx="792039" cy="954616"/>
          </a:xfrm>
          <a:custGeom>
            <a:rect b="b" l="l" r="r" t="t"/>
            <a:pathLst>
              <a:path extrusionOk="0" h="13204" w="13199">
                <a:moveTo>
                  <a:pt x="6599" y="1"/>
                </a:moveTo>
                <a:cubicBezTo>
                  <a:pt x="2951" y="1"/>
                  <a:pt x="1" y="2956"/>
                  <a:pt x="1" y="6605"/>
                </a:cubicBezTo>
                <a:cubicBezTo>
                  <a:pt x="1" y="10248"/>
                  <a:pt x="2951" y="13203"/>
                  <a:pt x="6599" y="13203"/>
                </a:cubicBezTo>
                <a:cubicBezTo>
                  <a:pt x="7766" y="13203"/>
                  <a:pt x="8861" y="12901"/>
                  <a:pt x="9813" y="12367"/>
                </a:cubicBezTo>
                <a:lnTo>
                  <a:pt x="12560" y="12565"/>
                </a:lnTo>
                <a:lnTo>
                  <a:pt x="12362" y="9819"/>
                </a:lnTo>
                <a:cubicBezTo>
                  <a:pt x="12895" y="8867"/>
                  <a:pt x="13198" y="7772"/>
                  <a:pt x="13198" y="6605"/>
                </a:cubicBezTo>
                <a:cubicBezTo>
                  <a:pt x="13198" y="2956"/>
                  <a:pt x="10243" y="1"/>
                  <a:pt x="65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2"/>
          <p:cNvSpPr/>
          <p:nvPr/>
        </p:nvSpPr>
        <p:spPr>
          <a:xfrm>
            <a:off x="2277183" y="1443844"/>
            <a:ext cx="738812" cy="890127"/>
          </a:xfrm>
          <a:custGeom>
            <a:rect b="b" l="l" r="r" t="t"/>
            <a:pathLst>
              <a:path extrusionOk="0" h="12312" w="12312">
                <a:moveTo>
                  <a:pt x="6158" y="138"/>
                </a:moveTo>
                <a:cubicBezTo>
                  <a:pt x="9477" y="138"/>
                  <a:pt x="12174" y="2840"/>
                  <a:pt x="12174" y="6153"/>
                </a:cubicBezTo>
                <a:cubicBezTo>
                  <a:pt x="12174" y="7182"/>
                  <a:pt x="11910" y="8195"/>
                  <a:pt x="11409" y="9087"/>
                </a:cubicBezTo>
                <a:cubicBezTo>
                  <a:pt x="11354" y="9186"/>
                  <a:pt x="11332" y="9301"/>
                  <a:pt x="11337" y="9417"/>
                </a:cubicBezTo>
                <a:lnTo>
                  <a:pt x="11491" y="11486"/>
                </a:lnTo>
                <a:lnTo>
                  <a:pt x="9417" y="11338"/>
                </a:lnTo>
                <a:cubicBezTo>
                  <a:pt x="9405" y="11337"/>
                  <a:pt x="9394" y="11337"/>
                  <a:pt x="9382" y="11337"/>
                </a:cubicBezTo>
                <a:cubicBezTo>
                  <a:pt x="9278" y="11337"/>
                  <a:pt x="9176" y="11360"/>
                  <a:pt x="9086" y="11409"/>
                </a:cubicBezTo>
                <a:cubicBezTo>
                  <a:pt x="8195" y="11910"/>
                  <a:pt x="7182" y="12174"/>
                  <a:pt x="6158" y="12174"/>
                </a:cubicBezTo>
                <a:cubicBezTo>
                  <a:pt x="2840" y="12174"/>
                  <a:pt x="138" y="9472"/>
                  <a:pt x="138" y="6159"/>
                </a:cubicBezTo>
                <a:cubicBezTo>
                  <a:pt x="138" y="2840"/>
                  <a:pt x="2840" y="138"/>
                  <a:pt x="6158" y="138"/>
                </a:cubicBezTo>
                <a:close/>
                <a:moveTo>
                  <a:pt x="6158" y="0"/>
                </a:moveTo>
                <a:cubicBezTo>
                  <a:pt x="2763" y="0"/>
                  <a:pt x="0" y="2763"/>
                  <a:pt x="0" y="6159"/>
                </a:cubicBezTo>
                <a:cubicBezTo>
                  <a:pt x="0" y="9549"/>
                  <a:pt x="2763" y="12312"/>
                  <a:pt x="6158" y="12312"/>
                </a:cubicBezTo>
                <a:cubicBezTo>
                  <a:pt x="7204" y="12312"/>
                  <a:pt x="8244" y="12042"/>
                  <a:pt x="9158" y="11530"/>
                </a:cubicBezTo>
                <a:cubicBezTo>
                  <a:pt x="9224" y="11497"/>
                  <a:pt x="9295" y="11475"/>
                  <a:pt x="9372" y="11475"/>
                </a:cubicBezTo>
                <a:lnTo>
                  <a:pt x="9406" y="11475"/>
                </a:lnTo>
                <a:lnTo>
                  <a:pt x="11640" y="11640"/>
                </a:lnTo>
                <a:lnTo>
                  <a:pt x="11475" y="9406"/>
                </a:lnTo>
                <a:cubicBezTo>
                  <a:pt x="11469" y="9318"/>
                  <a:pt x="11491" y="9230"/>
                  <a:pt x="11530" y="9158"/>
                </a:cubicBezTo>
                <a:cubicBezTo>
                  <a:pt x="12042" y="8245"/>
                  <a:pt x="12311" y="7204"/>
                  <a:pt x="12311" y="6159"/>
                </a:cubicBezTo>
                <a:cubicBezTo>
                  <a:pt x="12311" y="2763"/>
                  <a:pt x="9549" y="0"/>
                  <a:pt x="6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2"/>
          <p:cNvSpPr/>
          <p:nvPr/>
        </p:nvSpPr>
        <p:spPr>
          <a:xfrm>
            <a:off x="4374341" y="1411600"/>
            <a:ext cx="831672" cy="954616"/>
          </a:xfrm>
          <a:custGeom>
            <a:rect b="b" l="l" r="r" t="t"/>
            <a:pathLst>
              <a:path extrusionOk="0" h="13204" w="13198">
                <a:moveTo>
                  <a:pt x="6599" y="1"/>
                </a:moveTo>
                <a:cubicBezTo>
                  <a:pt x="2956" y="1"/>
                  <a:pt x="0" y="2956"/>
                  <a:pt x="0" y="6605"/>
                </a:cubicBezTo>
                <a:cubicBezTo>
                  <a:pt x="0" y="10248"/>
                  <a:pt x="2956" y="13203"/>
                  <a:pt x="6599" y="13203"/>
                </a:cubicBezTo>
                <a:cubicBezTo>
                  <a:pt x="7766" y="13203"/>
                  <a:pt x="8861" y="12901"/>
                  <a:pt x="9813" y="12367"/>
                </a:cubicBezTo>
                <a:lnTo>
                  <a:pt x="12559" y="12565"/>
                </a:lnTo>
                <a:lnTo>
                  <a:pt x="12361" y="9819"/>
                </a:lnTo>
                <a:cubicBezTo>
                  <a:pt x="12895" y="8867"/>
                  <a:pt x="13198" y="7772"/>
                  <a:pt x="13198" y="6605"/>
                </a:cubicBezTo>
                <a:cubicBezTo>
                  <a:pt x="13198" y="2956"/>
                  <a:pt x="10242" y="1"/>
                  <a:pt x="65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2"/>
          <p:cNvSpPr/>
          <p:nvPr/>
        </p:nvSpPr>
        <p:spPr>
          <a:xfrm>
            <a:off x="4402446" y="1443845"/>
            <a:ext cx="775463" cy="890127"/>
          </a:xfrm>
          <a:custGeom>
            <a:rect b="b" l="l" r="r" t="t"/>
            <a:pathLst>
              <a:path extrusionOk="0" h="12312" w="12306">
                <a:moveTo>
                  <a:pt x="6153" y="138"/>
                </a:moveTo>
                <a:cubicBezTo>
                  <a:pt x="9472" y="138"/>
                  <a:pt x="12174" y="2840"/>
                  <a:pt x="12168" y="6153"/>
                </a:cubicBezTo>
                <a:cubicBezTo>
                  <a:pt x="12168" y="7182"/>
                  <a:pt x="11904" y="8195"/>
                  <a:pt x="11409" y="9087"/>
                </a:cubicBezTo>
                <a:cubicBezTo>
                  <a:pt x="11354" y="9186"/>
                  <a:pt x="11326" y="9301"/>
                  <a:pt x="11337" y="9417"/>
                </a:cubicBezTo>
                <a:lnTo>
                  <a:pt x="11486" y="11486"/>
                </a:lnTo>
                <a:lnTo>
                  <a:pt x="11486" y="11486"/>
                </a:lnTo>
                <a:lnTo>
                  <a:pt x="9411" y="11338"/>
                </a:lnTo>
                <a:cubicBezTo>
                  <a:pt x="9400" y="11337"/>
                  <a:pt x="9388" y="11337"/>
                  <a:pt x="9377" y="11337"/>
                </a:cubicBezTo>
                <a:cubicBezTo>
                  <a:pt x="9274" y="11337"/>
                  <a:pt x="9176" y="11360"/>
                  <a:pt x="9086" y="11409"/>
                </a:cubicBezTo>
                <a:cubicBezTo>
                  <a:pt x="8195" y="11910"/>
                  <a:pt x="7182" y="12174"/>
                  <a:pt x="6153" y="12174"/>
                </a:cubicBezTo>
                <a:cubicBezTo>
                  <a:pt x="2834" y="12174"/>
                  <a:pt x="138" y="9472"/>
                  <a:pt x="138" y="6159"/>
                </a:cubicBezTo>
                <a:cubicBezTo>
                  <a:pt x="138" y="2840"/>
                  <a:pt x="2834" y="138"/>
                  <a:pt x="6153" y="138"/>
                </a:cubicBezTo>
                <a:close/>
                <a:moveTo>
                  <a:pt x="6153" y="0"/>
                </a:moveTo>
                <a:cubicBezTo>
                  <a:pt x="2763" y="0"/>
                  <a:pt x="0" y="2763"/>
                  <a:pt x="0" y="6159"/>
                </a:cubicBezTo>
                <a:cubicBezTo>
                  <a:pt x="0" y="9549"/>
                  <a:pt x="2763" y="12312"/>
                  <a:pt x="6153" y="12312"/>
                </a:cubicBezTo>
                <a:cubicBezTo>
                  <a:pt x="7204" y="12312"/>
                  <a:pt x="8239" y="12042"/>
                  <a:pt x="9152" y="11530"/>
                </a:cubicBezTo>
                <a:cubicBezTo>
                  <a:pt x="9218" y="11497"/>
                  <a:pt x="9295" y="11475"/>
                  <a:pt x="9372" y="11475"/>
                </a:cubicBezTo>
                <a:lnTo>
                  <a:pt x="9400" y="11475"/>
                </a:lnTo>
                <a:lnTo>
                  <a:pt x="11634" y="11640"/>
                </a:lnTo>
                <a:lnTo>
                  <a:pt x="11475" y="9406"/>
                </a:lnTo>
                <a:cubicBezTo>
                  <a:pt x="11464" y="9318"/>
                  <a:pt x="11486" y="9230"/>
                  <a:pt x="11530" y="9158"/>
                </a:cubicBezTo>
                <a:cubicBezTo>
                  <a:pt x="12036" y="8245"/>
                  <a:pt x="12306" y="7204"/>
                  <a:pt x="12306" y="6159"/>
                </a:cubicBezTo>
                <a:cubicBezTo>
                  <a:pt x="12306" y="2763"/>
                  <a:pt x="9549" y="0"/>
                  <a:pt x="6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2"/>
          <p:cNvSpPr/>
          <p:nvPr/>
        </p:nvSpPr>
        <p:spPr>
          <a:xfrm>
            <a:off x="3372307" y="2292543"/>
            <a:ext cx="832050" cy="954616"/>
          </a:xfrm>
          <a:custGeom>
            <a:rect b="b" l="l" r="r" t="t"/>
            <a:pathLst>
              <a:path extrusionOk="0" h="13204" w="13204">
                <a:moveTo>
                  <a:pt x="6599" y="0"/>
                </a:moveTo>
                <a:cubicBezTo>
                  <a:pt x="2956" y="0"/>
                  <a:pt x="0" y="2956"/>
                  <a:pt x="0" y="6604"/>
                </a:cubicBezTo>
                <a:cubicBezTo>
                  <a:pt x="0" y="10248"/>
                  <a:pt x="2956" y="13203"/>
                  <a:pt x="6599" y="13203"/>
                </a:cubicBezTo>
                <a:cubicBezTo>
                  <a:pt x="7771" y="13203"/>
                  <a:pt x="8866" y="12900"/>
                  <a:pt x="9818" y="12367"/>
                </a:cubicBezTo>
                <a:lnTo>
                  <a:pt x="12565" y="12565"/>
                </a:lnTo>
                <a:lnTo>
                  <a:pt x="12367" y="9818"/>
                </a:lnTo>
                <a:cubicBezTo>
                  <a:pt x="12895" y="8866"/>
                  <a:pt x="13203" y="7771"/>
                  <a:pt x="13203" y="6604"/>
                </a:cubicBezTo>
                <a:cubicBezTo>
                  <a:pt x="13203" y="2956"/>
                  <a:pt x="10248" y="0"/>
                  <a:pt x="65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2"/>
          <p:cNvSpPr/>
          <p:nvPr/>
        </p:nvSpPr>
        <p:spPr>
          <a:xfrm>
            <a:off x="3400411" y="2324787"/>
            <a:ext cx="775841" cy="890127"/>
          </a:xfrm>
          <a:custGeom>
            <a:rect b="b" l="l" r="r" t="t"/>
            <a:pathLst>
              <a:path extrusionOk="0" h="12312" w="12312">
                <a:moveTo>
                  <a:pt x="6158" y="138"/>
                </a:moveTo>
                <a:cubicBezTo>
                  <a:pt x="9472" y="138"/>
                  <a:pt x="12174" y="2840"/>
                  <a:pt x="12174" y="6158"/>
                </a:cubicBezTo>
                <a:cubicBezTo>
                  <a:pt x="12174" y="7182"/>
                  <a:pt x="11910" y="8195"/>
                  <a:pt x="11409" y="9086"/>
                </a:cubicBezTo>
                <a:cubicBezTo>
                  <a:pt x="11354" y="9185"/>
                  <a:pt x="11332" y="9301"/>
                  <a:pt x="11337" y="9416"/>
                </a:cubicBezTo>
                <a:lnTo>
                  <a:pt x="11486" y="11491"/>
                </a:lnTo>
                <a:lnTo>
                  <a:pt x="9411" y="11337"/>
                </a:lnTo>
                <a:cubicBezTo>
                  <a:pt x="9400" y="11337"/>
                  <a:pt x="9389" y="11336"/>
                  <a:pt x="9378" y="11336"/>
                </a:cubicBezTo>
                <a:cubicBezTo>
                  <a:pt x="9278" y="11336"/>
                  <a:pt x="9176" y="11359"/>
                  <a:pt x="9086" y="11409"/>
                </a:cubicBezTo>
                <a:cubicBezTo>
                  <a:pt x="8195" y="11910"/>
                  <a:pt x="7182" y="12174"/>
                  <a:pt x="6158" y="12174"/>
                </a:cubicBezTo>
                <a:cubicBezTo>
                  <a:pt x="2840" y="12174"/>
                  <a:pt x="138" y="9477"/>
                  <a:pt x="138" y="6158"/>
                </a:cubicBezTo>
                <a:cubicBezTo>
                  <a:pt x="138" y="2840"/>
                  <a:pt x="2840" y="138"/>
                  <a:pt x="6158" y="138"/>
                </a:cubicBezTo>
                <a:close/>
                <a:moveTo>
                  <a:pt x="6158" y="0"/>
                </a:moveTo>
                <a:cubicBezTo>
                  <a:pt x="2763" y="0"/>
                  <a:pt x="0" y="2763"/>
                  <a:pt x="0" y="6158"/>
                </a:cubicBezTo>
                <a:cubicBezTo>
                  <a:pt x="0" y="9549"/>
                  <a:pt x="2763" y="12311"/>
                  <a:pt x="6158" y="12311"/>
                </a:cubicBezTo>
                <a:cubicBezTo>
                  <a:pt x="7204" y="12311"/>
                  <a:pt x="8244" y="12042"/>
                  <a:pt x="9152" y="11530"/>
                </a:cubicBezTo>
                <a:cubicBezTo>
                  <a:pt x="9218" y="11497"/>
                  <a:pt x="9295" y="11475"/>
                  <a:pt x="9372" y="11475"/>
                </a:cubicBezTo>
                <a:lnTo>
                  <a:pt x="9405" y="11475"/>
                </a:lnTo>
                <a:lnTo>
                  <a:pt x="11634" y="11640"/>
                </a:lnTo>
                <a:lnTo>
                  <a:pt x="11475" y="9405"/>
                </a:lnTo>
                <a:cubicBezTo>
                  <a:pt x="11469" y="9317"/>
                  <a:pt x="11486" y="9229"/>
                  <a:pt x="11530" y="9158"/>
                </a:cubicBezTo>
                <a:cubicBezTo>
                  <a:pt x="12042" y="8244"/>
                  <a:pt x="12311" y="7204"/>
                  <a:pt x="12311" y="6158"/>
                </a:cubicBezTo>
                <a:cubicBezTo>
                  <a:pt x="12311" y="2763"/>
                  <a:pt x="9549" y="0"/>
                  <a:pt x="6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2"/>
          <p:cNvSpPr txBox="1"/>
          <p:nvPr/>
        </p:nvSpPr>
        <p:spPr>
          <a:xfrm>
            <a:off x="309142" y="2899615"/>
            <a:ext cx="926700" cy="704100"/>
          </a:xfrm>
          <a:prstGeom prst="rect">
            <a:avLst/>
          </a:prstGeom>
          <a:noFill/>
          <a:ln>
            <a:noFill/>
          </a:ln>
        </p:spPr>
        <p:txBody>
          <a:bodyPr anchorCtr="0" anchor="ctr" bIns="0" lIns="0" spcFirstLastPara="1" rIns="0" wrap="square" tIns="6700">
            <a:noAutofit/>
          </a:bodyPr>
          <a:lstStyle/>
          <a:p>
            <a:pPr indent="0" lvl="0" marL="0" rtl="0" algn="ctr">
              <a:lnSpc>
                <a:spcPct val="115000"/>
              </a:lnSpc>
              <a:spcBef>
                <a:spcPts val="1200"/>
              </a:spcBef>
              <a:spcAft>
                <a:spcPts val="1200"/>
              </a:spcAft>
              <a:buClr>
                <a:schemeClr val="dk1"/>
              </a:buClr>
              <a:buSzPts val="1100"/>
              <a:buFont typeface="Arial"/>
              <a:buNone/>
            </a:pPr>
            <a:r>
              <a:rPr lang="es" sz="1100">
                <a:solidFill>
                  <a:schemeClr val="dk1"/>
                </a:solidFill>
              </a:rPr>
              <a:t>Organizational structure and alignment</a:t>
            </a:r>
            <a:endParaRPr sz="1100">
              <a:solidFill>
                <a:srgbClr val="000000"/>
              </a:solidFill>
              <a:latin typeface="Roboto"/>
              <a:ea typeface="Roboto"/>
              <a:cs typeface="Roboto"/>
              <a:sym typeface="Roboto"/>
            </a:endParaRPr>
          </a:p>
        </p:txBody>
      </p:sp>
      <p:sp>
        <p:nvSpPr>
          <p:cNvPr id="932" name="Google Shape;932;p72"/>
          <p:cNvSpPr txBox="1"/>
          <p:nvPr/>
        </p:nvSpPr>
        <p:spPr>
          <a:xfrm>
            <a:off x="1468400" y="3843075"/>
            <a:ext cx="687300" cy="6156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solidFill>
                  <a:srgbClr val="0D0D0D"/>
                </a:solidFill>
                <a:highlight>
                  <a:srgbClr val="FFFFFF"/>
                </a:highlight>
                <a:latin typeface="Roboto"/>
                <a:ea typeface="Roboto"/>
                <a:cs typeface="Roboto"/>
                <a:sym typeface="Roboto"/>
              </a:rPr>
              <a:t>Roles and Responsibilities</a:t>
            </a:r>
            <a:endParaRPr sz="1100">
              <a:solidFill>
                <a:srgbClr val="000000"/>
              </a:solidFill>
              <a:latin typeface="Roboto"/>
              <a:ea typeface="Roboto"/>
              <a:cs typeface="Roboto"/>
              <a:sym typeface="Roboto"/>
            </a:endParaRPr>
          </a:p>
        </p:txBody>
      </p:sp>
      <p:sp>
        <p:nvSpPr>
          <p:cNvPr id="933" name="Google Shape;933;p72"/>
          <p:cNvSpPr txBox="1"/>
          <p:nvPr/>
        </p:nvSpPr>
        <p:spPr>
          <a:xfrm>
            <a:off x="2334907" y="2798242"/>
            <a:ext cx="867900" cy="5877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solidFill>
                  <a:srgbClr val="0D0D0D"/>
                </a:solidFill>
                <a:highlight>
                  <a:srgbClr val="FFFFFF"/>
                </a:highlight>
                <a:latin typeface="Roboto"/>
                <a:ea typeface="Roboto"/>
                <a:cs typeface="Roboto"/>
                <a:sym typeface="Roboto"/>
              </a:rPr>
              <a:t>Ceremonies and events</a:t>
            </a:r>
            <a:endParaRPr sz="1100">
              <a:solidFill>
                <a:srgbClr val="000000"/>
              </a:solidFill>
              <a:latin typeface="Roboto"/>
              <a:ea typeface="Roboto"/>
              <a:cs typeface="Roboto"/>
              <a:sym typeface="Roboto"/>
            </a:endParaRPr>
          </a:p>
        </p:txBody>
      </p:sp>
      <p:sp>
        <p:nvSpPr>
          <p:cNvPr id="934" name="Google Shape;934;p72"/>
          <p:cNvSpPr txBox="1"/>
          <p:nvPr/>
        </p:nvSpPr>
        <p:spPr>
          <a:xfrm>
            <a:off x="3432569" y="3907756"/>
            <a:ext cx="910800" cy="5877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solidFill>
                  <a:srgbClr val="0D0D0D"/>
                </a:solidFill>
                <a:highlight>
                  <a:srgbClr val="FFFFFF"/>
                </a:highlight>
                <a:latin typeface="Roboto"/>
                <a:ea typeface="Roboto"/>
                <a:cs typeface="Roboto"/>
                <a:sym typeface="Roboto"/>
              </a:rPr>
              <a:t>Artifacts and work management</a:t>
            </a:r>
            <a:endParaRPr sz="1100">
              <a:solidFill>
                <a:srgbClr val="000000"/>
              </a:solidFill>
              <a:latin typeface="Roboto"/>
              <a:ea typeface="Roboto"/>
              <a:cs typeface="Roboto"/>
              <a:sym typeface="Roboto"/>
            </a:endParaRPr>
          </a:p>
        </p:txBody>
      </p:sp>
      <p:sp>
        <p:nvSpPr>
          <p:cNvPr id="935" name="Google Shape;935;p72"/>
          <p:cNvSpPr txBox="1"/>
          <p:nvPr/>
        </p:nvSpPr>
        <p:spPr>
          <a:xfrm>
            <a:off x="4455845" y="2839587"/>
            <a:ext cx="963900" cy="6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rgbClr val="0D0D0D"/>
                </a:solidFill>
                <a:highlight>
                  <a:srgbClr val="FFFFFF"/>
                </a:highlight>
                <a:latin typeface="Roboto"/>
                <a:ea typeface="Roboto"/>
                <a:cs typeface="Roboto"/>
                <a:sym typeface="Roboto"/>
              </a:rPr>
              <a:t>Continuous Integration and Delivery</a:t>
            </a:r>
            <a:endParaRPr sz="1300"/>
          </a:p>
        </p:txBody>
      </p:sp>
      <p:sp>
        <p:nvSpPr>
          <p:cNvPr id="936" name="Google Shape;936;p72"/>
          <p:cNvSpPr txBox="1"/>
          <p:nvPr/>
        </p:nvSpPr>
        <p:spPr>
          <a:xfrm>
            <a:off x="211750" y="1681597"/>
            <a:ext cx="926700" cy="41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01</a:t>
            </a:r>
            <a:endParaRPr sz="2400">
              <a:solidFill>
                <a:srgbClr val="FFFFFF"/>
              </a:solidFill>
            </a:endParaRPr>
          </a:p>
        </p:txBody>
      </p:sp>
      <p:sp>
        <p:nvSpPr>
          <p:cNvPr id="937" name="Google Shape;937;p72"/>
          <p:cNvSpPr txBox="1"/>
          <p:nvPr/>
        </p:nvSpPr>
        <p:spPr>
          <a:xfrm>
            <a:off x="1250418" y="2568905"/>
            <a:ext cx="909000" cy="41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02</a:t>
            </a:r>
            <a:endParaRPr sz="2400">
              <a:solidFill>
                <a:srgbClr val="FFFFFF"/>
              </a:solidFill>
            </a:endParaRPr>
          </a:p>
        </p:txBody>
      </p:sp>
      <p:sp>
        <p:nvSpPr>
          <p:cNvPr id="938" name="Google Shape;938;p72"/>
          <p:cNvSpPr txBox="1"/>
          <p:nvPr/>
        </p:nvSpPr>
        <p:spPr>
          <a:xfrm>
            <a:off x="2205227" y="1681585"/>
            <a:ext cx="867900" cy="41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03</a:t>
            </a:r>
            <a:endParaRPr sz="2400">
              <a:solidFill>
                <a:srgbClr val="FFFFFF"/>
              </a:solidFill>
            </a:endParaRPr>
          </a:p>
        </p:txBody>
      </p:sp>
      <p:sp>
        <p:nvSpPr>
          <p:cNvPr id="939" name="Google Shape;939;p72"/>
          <p:cNvSpPr txBox="1"/>
          <p:nvPr/>
        </p:nvSpPr>
        <p:spPr>
          <a:xfrm>
            <a:off x="3332828" y="2568914"/>
            <a:ext cx="910800" cy="41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04</a:t>
            </a:r>
            <a:endParaRPr sz="2400">
              <a:solidFill>
                <a:srgbClr val="FFFFFF"/>
              </a:solidFill>
            </a:endParaRPr>
          </a:p>
        </p:txBody>
      </p:sp>
      <p:sp>
        <p:nvSpPr>
          <p:cNvPr id="940" name="Google Shape;940;p72"/>
          <p:cNvSpPr txBox="1"/>
          <p:nvPr/>
        </p:nvSpPr>
        <p:spPr>
          <a:xfrm>
            <a:off x="4334673" y="1681587"/>
            <a:ext cx="910800" cy="41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05</a:t>
            </a:r>
            <a:endParaRPr sz="2400">
              <a:solidFill>
                <a:srgbClr val="FFFFFF"/>
              </a:solidFill>
            </a:endParaRPr>
          </a:p>
        </p:txBody>
      </p:sp>
      <p:sp>
        <p:nvSpPr>
          <p:cNvPr id="941" name="Google Shape;941;p72"/>
          <p:cNvSpPr txBox="1"/>
          <p:nvPr/>
        </p:nvSpPr>
        <p:spPr>
          <a:xfrm>
            <a:off x="246611" y="2337110"/>
            <a:ext cx="1035600" cy="41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sz="1300">
                <a:solidFill>
                  <a:schemeClr val="accent1"/>
                </a:solidFill>
                <a:latin typeface="Roboto"/>
                <a:ea typeface="Roboto"/>
                <a:cs typeface="Roboto"/>
                <a:sym typeface="Roboto"/>
              </a:rPr>
              <a:t>Framework</a:t>
            </a:r>
            <a:endParaRPr b="1" sz="1300">
              <a:solidFill>
                <a:schemeClr val="accent1"/>
              </a:solidFill>
              <a:latin typeface="Roboto"/>
              <a:ea typeface="Roboto"/>
              <a:cs typeface="Roboto"/>
              <a:sym typeface="Roboto"/>
            </a:endParaRPr>
          </a:p>
        </p:txBody>
      </p:sp>
      <p:sp>
        <p:nvSpPr>
          <p:cNvPr id="942" name="Google Shape;942;p72"/>
          <p:cNvSpPr txBox="1"/>
          <p:nvPr/>
        </p:nvSpPr>
        <p:spPr>
          <a:xfrm>
            <a:off x="1235803" y="3475200"/>
            <a:ext cx="1209600" cy="3291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sz="1300">
                <a:solidFill>
                  <a:schemeClr val="accent2"/>
                </a:solidFill>
                <a:latin typeface="Roboto"/>
                <a:ea typeface="Roboto"/>
                <a:cs typeface="Roboto"/>
                <a:sym typeface="Roboto"/>
              </a:rPr>
              <a:t>Account-</a:t>
            </a:r>
            <a:endParaRPr b="1" sz="1300">
              <a:solidFill>
                <a:schemeClr val="accent2"/>
              </a:solidFill>
              <a:latin typeface="Roboto"/>
              <a:ea typeface="Roboto"/>
              <a:cs typeface="Roboto"/>
              <a:sym typeface="Roboto"/>
            </a:endParaRPr>
          </a:p>
          <a:p>
            <a:pPr indent="0" lvl="0" marL="12700" marR="0" rtl="0" algn="ctr">
              <a:lnSpc>
                <a:spcPct val="100000"/>
              </a:lnSpc>
              <a:spcBef>
                <a:spcPts val="0"/>
              </a:spcBef>
              <a:spcAft>
                <a:spcPts val="0"/>
              </a:spcAft>
              <a:buNone/>
            </a:pPr>
            <a:r>
              <a:rPr b="1" lang="es" sz="1300">
                <a:solidFill>
                  <a:schemeClr val="accent2"/>
                </a:solidFill>
                <a:latin typeface="Roboto"/>
                <a:ea typeface="Roboto"/>
                <a:cs typeface="Roboto"/>
                <a:sym typeface="Roboto"/>
              </a:rPr>
              <a:t>ability</a:t>
            </a:r>
            <a:endParaRPr b="1" sz="1300">
              <a:solidFill>
                <a:schemeClr val="accent2"/>
              </a:solidFill>
              <a:latin typeface="Roboto"/>
              <a:ea typeface="Roboto"/>
              <a:cs typeface="Roboto"/>
              <a:sym typeface="Roboto"/>
            </a:endParaRPr>
          </a:p>
          <a:p>
            <a:pPr indent="0" lvl="0" marL="12700" marR="0" rtl="0" algn="ctr">
              <a:lnSpc>
                <a:spcPct val="100000"/>
              </a:lnSpc>
              <a:spcBef>
                <a:spcPts val="0"/>
              </a:spcBef>
              <a:spcAft>
                <a:spcPts val="0"/>
              </a:spcAft>
              <a:buNone/>
            </a:pPr>
            <a:r>
              <a:t/>
            </a:r>
            <a:endParaRPr b="1" sz="1300">
              <a:solidFill>
                <a:schemeClr val="accent2"/>
              </a:solidFill>
              <a:latin typeface="Roboto"/>
              <a:ea typeface="Roboto"/>
              <a:cs typeface="Roboto"/>
              <a:sym typeface="Roboto"/>
            </a:endParaRPr>
          </a:p>
        </p:txBody>
      </p:sp>
      <p:sp>
        <p:nvSpPr>
          <p:cNvPr id="943" name="Google Shape;943;p72"/>
          <p:cNvSpPr txBox="1"/>
          <p:nvPr/>
        </p:nvSpPr>
        <p:spPr>
          <a:xfrm>
            <a:off x="2366869" y="2379836"/>
            <a:ext cx="867900" cy="3291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5"/>
                </a:solidFill>
                <a:latin typeface="Roboto"/>
                <a:ea typeface="Roboto"/>
                <a:cs typeface="Roboto"/>
                <a:sym typeface="Roboto"/>
              </a:rPr>
              <a:t>Rituals</a:t>
            </a:r>
            <a:endParaRPr b="1">
              <a:solidFill>
                <a:schemeClr val="accent5"/>
              </a:solidFill>
              <a:latin typeface="Roboto"/>
              <a:ea typeface="Roboto"/>
              <a:cs typeface="Roboto"/>
              <a:sym typeface="Roboto"/>
            </a:endParaRPr>
          </a:p>
        </p:txBody>
      </p:sp>
      <p:sp>
        <p:nvSpPr>
          <p:cNvPr id="944" name="Google Shape;944;p72"/>
          <p:cNvSpPr txBox="1"/>
          <p:nvPr/>
        </p:nvSpPr>
        <p:spPr>
          <a:xfrm>
            <a:off x="3447438" y="3374247"/>
            <a:ext cx="910800" cy="32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s">
                <a:solidFill>
                  <a:schemeClr val="accent3"/>
                </a:solidFill>
                <a:latin typeface="Roboto"/>
                <a:ea typeface="Roboto"/>
                <a:cs typeface="Roboto"/>
                <a:sym typeface="Roboto"/>
              </a:rPr>
              <a:t>Artifacts</a:t>
            </a:r>
            <a:endParaRPr b="1">
              <a:solidFill>
                <a:schemeClr val="accent3"/>
              </a:solidFill>
              <a:latin typeface="Roboto"/>
              <a:ea typeface="Roboto"/>
              <a:cs typeface="Roboto"/>
              <a:sym typeface="Roboto"/>
            </a:endParaRPr>
          </a:p>
        </p:txBody>
      </p:sp>
      <p:sp>
        <p:nvSpPr>
          <p:cNvPr id="945" name="Google Shape;945;p72"/>
          <p:cNvSpPr txBox="1"/>
          <p:nvPr/>
        </p:nvSpPr>
        <p:spPr>
          <a:xfrm>
            <a:off x="4455629" y="2527999"/>
            <a:ext cx="1017600" cy="3291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4"/>
                </a:solidFill>
                <a:latin typeface="Roboto"/>
                <a:ea typeface="Roboto"/>
                <a:cs typeface="Roboto"/>
                <a:sym typeface="Roboto"/>
              </a:rPr>
              <a:t>Iteration</a:t>
            </a:r>
            <a:endParaRPr b="1">
              <a:solidFill>
                <a:schemeClr val="accent4"/>
              </a:solidFill>
              <a:latin typeface="Roboto"/>
              <a:ea typeface="Roboto"/>
              <a:cs typeface="Roboto"/>
              <a:sym typeface="Roboto"/>
            </a:endParaRPr>
          </a:p>
        </p:txBody>
      </p:sp>
      <p:sp>
        <p:nvSpPr>
          <p:cNvPr id="946" name="Google Shape;946;p72"/>
          <p:cNvSpPr/>
          <p:nvPr/>
        </p:nvSpPr>
        <p:spPr>
          <a:xfrm>
            <a:off x="5703551" y="2979871"/>
            <a:ext cx="910800" cy="1547100"/>
          </a:xfrm>
          <a:prstGeom prst="roundRect">
            <a:avLst>
              <a:gd fmla="val 16667" name="adj"/>
            </a:avLst>
          </a:prstGeom>
          <a:no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2"/>
          <p:cNvSpPr/>
          <p:nvPr/>
        </p:nvSpPr>
        <p:spPr>
          <a:xfrm>
            <a:off x="6832539" y="2296685"/>
            <a:ext cx="910800" cy="17295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2"/>
          <p:cNvSpPr/>
          <p:nvPr/>
        </p:nvSpPr>
        <p:spPr>
          <a:xfrm>
            <a:off x="5606894" y="2296676"/>
            <a:ext cx="831672" cy="954616"/>
          </a:xfrm>
          <a:custGeom>
            <a:rect b="b" l="l" r="r" t="t"/>
            <a:pathLst>
              <a:path extrusionOk="0" h="13204" w="13198">
                <a:moveTo>
                  <a:pt x="6599" y="0"/>
                </a:moveTo>
                <a:cubicBezTo>
                  <a:pt x="2955" y="0"/>
                  <a:pt x="0" y="2956"/>
                  <a:pt x="0" y="6604"/>
                </a:cubicBezTo>
                <a:cubicBezTo>
                  <a:pt x="0" y="10248"/>
                  <a:pt x="2955" y="13203"/>
                  <a:pt x="6599" y="13203"/>
                </a:cubicBezTo>
                <a:cubicBezTo>
                  <a:pt x="7765" y="13203"/>
                  <a:pt x="8866" y="12900"/>
                  <a:pt x="9818" y="12367"/>
                </a:cubicBezTo>
                <a:lnTo>
                  <a:pt x="12564" y="12565"/>
                </a:lnTo>
                <a:lnTo>
                  <a:pt x="12361" y="9818"/>
                </a:lnTo>
                <a:cubicBezTo>
                  <a:pt x="12895" y="8866"/>
                  <a:pt x="13197" y="7771"/>
                  <a:pt x="13197" y="6604"/>
                </a:cubicBezTo>
                <a:cubicBezTo>
                  <a:pt x="13197" y="2956"/>
                  <a:pt x="10247" y="0"/>
                  <a:pt x="6599" y="0"/>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2"/>
          <p:cNvSpPr/>
          <p:nvPr/>
        </p:nvSpPr>
        <p:spPr>
          <a:xfrm>
            <a:off x="5634935" y="2328920"/>
            <a:ext cx="775841" cy="890127"/>
          </a:xfrm>
          <a:custGeom>
            <a:rect b="b" l="l" r="r" t="t"/>
            <a:pathLst>
              <a:path extrusionOk="0" h="12312" w="12312">
                <a:moveTo>
                  <a:pt x="6154" y="138"/>
                </a:moveTo>
                <a:cubicBezTo>
                  <a:pt x="9472" y="138"/>
                  <a:pt x="12174" y="2840"/>
                  <a:pt x="12174" y="6158"/>
                </a:cubicBezTo>
                <a:cubicBezTo>
                  <a:pt x="12174" y="7182"/>
                  <a:pt x="11910" y="8195"/>
                  <a:pt x="11409" y="9086"/>
                </a:cubicBezTo>
                <a:cubicBezTo>
                  <a:pt x="11354" y="9185"/>
                  <a:pt x="11327" y="9301"/>
                  <a:pt x="11338" y="9416"/>
                </a:cubicBezTo>
                <a:lnTo>
                  <a:pt x="11486" y="11491"/>
                </a:lnTo>
                <a:lnTo>
                  <a:pt x="11486" y="11491"/>
                </a:lnTo>
                <a:lnTo>
                  <a:pt x="9412" y="11337"/>
                </a:lnTo>
                <a:cubicBezTo>
                  <a:pt x="9400" y="11337"/>
                  <a:pt x="9389" y="11336"/>
                  <a:pt x="9378" y="11336"/>
                </a:cubicBezTo>
                <a:cubicBezTo>
                  <a:pt x="9274" y="11336"/>
                  <a:pt x="9176" y="11359"/>
                  <a:pt x="9087" y="11409"/>
                </a:cubicBezTo>
                <a:cubicBezTo>
                  <a:pt x="8195" y="11910"/>
                  <a:pt x="7183" y="12174"/>
                  <a:pt x="6154" y="12174"/>
                </a:cubicBezTo>
                <a:cubicBezTo>
                  <a:pt x="2835" y="12174"/>
                  <a:pt x="138" y="9477"/>
                  <a:pt x="138" y="6158"/>
                </a:cubicBezTo>
                <a:cubicBezTo>
                  <a:pt x="138" y="2840"/>
                  <a:pt x="2835" y="138"/>
                  <a:pt x="6154" y="138"/>
                </a:cubicBezTo>
                <a:close/>
                <a:moveTo>
                  <a:pt x="6154" y="0"/>
                </a:moveTo>
                <a:cubicBezTo>
                  <a:pt x="2764" y="0"/>
                  <a:pt x="1" y="2763"/>
                  <a:pt x="1" y="6158"/>
                </a:cubicBezTo>
                <a:cubicBezTo>
                  <a:pt x="1" y="9549"/>
                  <a:pt x="2764" y="12311"/>
                  <a:pt x="6154" y="12311"/>
                </a:cubicBezTo>
                <a:cubicBezTo>
                  <a:pt x="7205" y="12311"/>
                  <a:pt x="8239" y="12042"/>
                  <a:pt x="9153" y="11530"/>
                </a:cubicBezTo>
                <a:cubicBezTo>
                  <a:pt x="9219" y="11497"/>
                  <a:pt x="9296" y="11475"/>
                  <a:pt x="9373" y="11475"/>
                </a:cubicBezTo>
                <a:lnTo>
                  <a:pt x="9406" y="11475"/>
                </a:lnTo>
                <a:lnTo>
                  <a:pt x="11635" y="11640"/>
                </a:lnTo>
                <a:lnTo>
                  <a:pt x="11475" y="9405"/>
                </a:lnTo>
                <a:cubicBezTo>
                  <a:pt x="11470" y="9317"/>
                  <a:pt x="11486" y="9229"/>
                  <a:pt x="11531" y="9158"/>
                </a:cubicBezTo>
                <a:cubicBezTo>
                  <a:pt x="12042" y="8244"/>
                  <a:pt x="12312" y="7204"/>
                  <a:pt x="12312" y="6158"/>
                </a:cubicBezTo>
                <a:cubicBezTo>
                  <a:pt x="12312" y="2763"/>
                  <a:pt x="9549" y="0"/>
                  <a:pt x="6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2"/>
          <p:cNvSpPr/>
          <p:nvPr/>
        </p:nvSpPr>
        <p:spPr>
          <a:xfrm>
            <a:off x="6680616" y="1566132"/>
            <a:ext cx="831735" cy="954616"/>
          </a:xfrm>
          <a:custGeom>
            <a:rect b="b" l="l" r="r" t="t"/>
            <a:pathLst>
              <a:path extrusionOk="0" h="13204" w="13199">
                <a:moveTo>
                  <a:pt x="6599" y="1"/>
                </a:moveTo>
                <a:cubicBezTo>
                  <a:pt x="2951" y="1"/>
                  <a:pt x="1" y="2956"/>
                  <a:pt x="1" y="6605"/>
                </a:cubicBezTo>
                <a:cubicBezTo>
                  <a:pt x="1" y="10248"/>
                  <a:pt x="2951" y="13203"/>
                  <a:pt x="6599" y="13203"/>
                </a:cubicBezTo>
                <a:cubicBezTo>
                  <a:pt x="7766" y="13203"/>
                  <a:pt x="8861" y="12901"/>
                  <a:pt x="9813" y="12367"/>
                </a:cubicBezTo>
                <a:lnTo>
                  <a:pt x="12560" y="12565"/>
                </a:lnTo>
                <a:lnTo>
                  <a:pt x="12362" y="9819"/>
                </a:lnTo>
                <a:cubicBezTo>
                  <a:pt x="12895" y="8867"/>
                  <a:pt x="13198" y="7772"/>
                  <a:pt x="13198" y="6605"/>
                </a:cubicBezTo>
                <a:cubicBezTo>
                  <a:pt x="13198" y="2956"/>
                  <a:pt x="10243" y="1"/>
                  <a:pt x="6599" y="1"/>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2"/>
          <p:cNvSpPr/>
          <p:nvPr/>
        </p:nvSpPr>
        <p:spPr>
          <a:xfrm>
            <a:off x="6708405" y="1598376"/>
            <a:ext cx="775841" cy="890127"/>
          </a:xfrm>
          <a:custGeom>
            <a:rect b="b" l="l" r="r" t="t"/>
            <a:pathLst>
              <a:path extrusionOk="0" h="12312" w="12312">
                <a:moveTo>
                  <a:pt x="6158" y="138"/>
                </a:moveTo>
                <a:cubicBezTo>
                  <a:pt x="9477" y="138"/>
                  <a:pt x="12174" y="2840"/>
                  <a:pt x="12174" y="6153"/>
                </a:cubicBezTo>
                <a:cubicBezTo>
                  <a:pt x="12174" y="7182"/>
                  <a:pt x="11910" y="8195"/>
                  <a:pt x="11409" y="9087"/>
                </a:cubicBezTo>
                <a:cubicBezTo>
                  <a:pt x="11354" y="9186"/>
                  <a:pt x="11332" y="9301"/>
                  <a:pt x="11337" y="9417"/>
                </a:cubicBezTo>
                <a:lnTo>
                  <a:pt x="11491" y="11486"/>
                </a:lnTo>
                <a:lnTo>
                  <a:pt x="9417" y="11338"/>
                </a:lnTo>
                <a:cubicBezTo>
                  <a:pt x="9405" y="11337"/>
                  <a:pt x="9394" y="11337"/>
                  <a:pt x="9382" y="11337"/>
                </a:cubicBezTo>
                <a:cubicBezTo>
                  <a:pt x="9278" y="11337"/>
                  <a:pt x="9176" y="11360"/>
                  <a:pt x="9086" y="11409"/>
                </a:cubicBezTo>
                <a:cubicBezTo>
                  <a:pt x="8195" y="11910"/>
                  <a:pt x="7182" y="12174"/>
                  <a:pt x="6158" y="12174"/>
                </a:cubicBezTo>
                <a:cubicBezTo>
                  <a:pt x="2840" y="12174"/>
                  <a:pt x="138" y="9472"/>
                  <a:pt x="138" y="6159"/>
                </a:cubicBezTo>
                <a:cubicBezTo>
                  <a:pt x="138" y="2840"/>
                  <a:pt x="2840" y="138"/>
                  <a:pt x="6158" y="138"/>
                </a:cubicBezTo>
                <a:close/>
                <a:moveTo>
                  <a:pt x="6158" y="0"/>
                </a:moveTo>
                <a:cubicBezTo>
                  <a:pt x="2763" y="0"/>
                  <a:pt x="0" y="2763"/>
                  <a:pt x="0" y="6159"/>
                </a:cubicBezTo>
                <a:cubicBezTo>
                  <a:pt x="0" y="9549"/>
                  <a:pt x="2763" y="12312"/>
                  <a:pt x="6158" y="12312"/>
                </a:cubicBezTo>
                <a:cubicBezTo>
                  <a:pt x="7204" y="12312"/>
                  <a:pt x="8244" y="12042"/>
                  <a:pt x="9158" y="11530"/>
                </a:cubicBezTo>
                <a:cubicBezTo>
                  <a:pt x="9224" y="11497"/>
                  <a:pt x="9295" y="11475"/>
                  <a:pt x="9372" y="11475"/>
                </a:cubicBezTo>
                <a:lnTo>
                  <a:pt x="9406" y="11475"/>
                </a:lnTo>
                <a:lnTo>
                  <a:pt x="11640" y="11640"/>
                </a:lnTo>
                <a:lnTo>
                  <a:pt x="11475" y="9406"/>
                </a:lnTo>
                <a:cubicBezTo>
                  <a:pt x="11469" y="9318"/>
                  <a:pt x="11491" y="9230"/>
                  <a:pt x="11530" y="9158"/>
                </a:cubicBezTo>
                <a:cubicBezTo>
                  <a:pt x="12042" y="8245"/>
                  <a:pt x="12311" y="7204"/>
                  <a:pt x="12311" y="6159"/>
                </a:cubicBezTo>
                <a:cubicBezTo>
                  <a:pt x="12311" y="2763"/>
                  <a:pt x="9549" y="0"/>
                  <a:pt x="6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2"/>
          <p:cNvSpPr txBox="1"/>
          <p:nvPr/>
        </p:nvSpPr>
        <p:spPr>
          <a:xfrm>
            <a:off x="5633950" y="3808500"/>
            <a:ext cx="1017600" cy="5877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solidFill>
                  <a:srgbClr val="0D0D0D"/>
                </a:solidFill>
                <a:highlight>
                  <a:srgbClr val="FFFFFF"/>
                </a:highlight>
                <a:latin typeface="Roboto"/>
                <a:ea typeface="Roboto"/>
                <a:cs typeface="Roboto"/>
                <a:sym typeface="Roboto"/>
              </a:rPr>
              <a:t>Metrics and </a:t>
            </a:r>
            <a:r>
              <a:rPr lang="es" sz="1100">
                <a:solidFill>
                  <a:srgbClr val="0D0D0D"/>
                </a:solidFill>
                <a:highlight>
                  <a:srgbClr val="FFFFFF"/>
                </a:highlight>
                <a:latin typeface="Roboto"/>
                <a:ea typeface="Roboto"/>
                <a:cs typeface="Roboto"/>
                <a:sym typeface="Roboto"/>
              </a:rPr>
              <a:t>Measurements</a:t>
            </a:r>
            <a:endParaRPr sz="1100">
              <a:solidFill>
                <a:srgbClr val="000000"/>
              </a:solidFill>
              <a:latin typeface="Roboto"/>
              <a:ea typeface="Roboto"/>
              <a:cs typeface="Roboto"/>
              <a:sym typeface="Roboto"/>
            </a:endParaRPr>
          </a:p>
        </p:txBody>
      </p:sp>
      <p:sp>
        <p:nvSpPr>
          <p:cNvPr id="953" name="Google Shape;953;p72"/>
          <p:cNvSpPr txBox="1"/>
          <p:nvPr/>
        </p:nvSpPr>
        <p:spPr>
          <a:xfrm>
            <a:off x="6849212" y="3115650"/>
            <a:ext cx="909000" cy="5877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solidFill>
                  <a:srgbClr val="0D0D0D"/>
                </a:solidFill>
                <a:latin typeface="Roboto"/>
                <a:ea typeface="Roboto"/>
                <a:cs typeface="Roboto"/>
                <a:sym typeface="Roboto"/>
              </a:rPr>
              <a:t>Transformation and Change Management</a:t>
            </a:r>
            <a:endParaRPr sz="1100">
              <a:solidFill>
                <a:srgbClr val="000000"/>
              </a:solidFill>
              <a:latin typeface="Roboto"/>
              <a:ea typeface="Roboto"/>
              <a:cs typeface="Roboto"/>
              <a:sym typeface="Roboto"/>
            </a:endParaRPr>
          </a:p>
        </p:txBody>
      </p:sp>
      <p:sp>
        <p:nvSpPr>
          <p:cNvPr id="954" name="Google Shape;954;p72"/>
          <p:cNvSpPr txBox="1"/>
          <p:nvPr/>
        </p:nvSpPr>
        <p:spPr>
          <a:xfrm>
            <a:off x="5567338" y="2573047"/>
            <a:ext cx="910800" cy="41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06</a:t>
            </a:r>
            <a:endParaRPr sz="2400">
              <a:solidFill>
                <a:srgbClr val="FFFFFF"/>
              </a:solidFill>
            </a:endParaRPr>
          </a:p>
        </p:txBody>
      </p:sp>
      <p:sp>
        <p:nvSpPr>
          <p:cNvPr id="955" name="Google Shape;955;p72"/>
          <p:cNvSpPr txBox="1"/>
          <p:nvPr/>
        </p:nvSpPr>
        <p:spPr>
          <a:xfrm>
            <a:off x="6632843" y="1836118"/>
            <a:ext cx="910800" cy="41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07</a:t>
            </a:r>
            <a:endParaRPr sz="2400">
              <a:solidFill>
                <a:srgbClr val="FFFFFF"/>
              </a:solidFill>
            </a:endParaRPr>
          </a:p>
        </p:txBody>
      </p:sp>
      <p:sp>
        <p:nvSpPr>
          <p:cNvPr id="956" name="Google Shape;956;p72"/>
          <p:cNvSpPr txBox="1"/>
          <p:nvPr/>
        </p:nvSpPr>
        <p:spPr>
          <a:xfrm>
            <a:off x="5596696" y="3365310"/>
            <a:ext cx="1099200" cy="3291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rgbClr val="674EA7"/>
                </a:solidFill>
                <a:latin typeface="Roboto"/>
                <a:ea typeface="Roboto"/>
                <a:cs typeface="Roboto"/>
                <a:sym typeface="Roboto"/>
              </a:rPr>
              <a:t>Evaluation</a:t>
            </a:r>
            <a:endParaRPr b="1">
              <a:solidFill>
                <a:srgbClr val="674EA7"/>
              </a:solidFill>
              <a:latin typeface="Roboto"/>
              <a:ea typeface="Roboto"/>
              <a:cs typeface="Roboto"/>
              <a:sym typeface="Roboto"/>
            </a:endParaRPr>
          </a:p>
        </p:txBody>
      </p:sp>
      <p:sp>
        <p:nvSpPr>
          <p:cNvPr id="957" name="Google Shape;957;p72"/>
          <p:cNvSpPr txBox="1"/>
          <p:nvPr/>
        </p:nvSpPr>
        <p:spPr>
          <a:xfrm>
            <a:off x="6726326" y="2576751"/>
            <a:ext cx="1099200" cy="3291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sz="1300">
                <a:solidFill>
                  <a:srgbClr val="93C47D"/>
                </a:solidFill>
                <a:latin typeface="Roboto"/>
                <a:ea typeface="Roboto"/>
                <a:cs typeface="Roboto"/>
                <a:sym typeface="Roboto"/>
              </a:rPr>
              <a:t>Adaptation</a:t>
            </a:r>
            <a:endParaRPr b="1" sz="1300">
              <a:solidFill>
                <a:srgbClr val="93C47D"/>
              </a:solidFill>
              <a:latin typeface="Roboto"/>
              <a:ea typeface="Roboto"/>
              <a:cs typeface="Roboto"/>
              <a:sym typeface="Roboto"/>
            </a:endParaRPr>
          </a:p>
        </p:txBody>
      </p:sp>
      <p:sp>
        <p:nvSpPr>
          <p:cNvPr id="958" name="Google Shape;958;p72"/>
          <p:cNvSpPr/>
          <p:nvPr/>
        </p:nvSpPr>
        <p:spPr>
          <a:xfrm>
            <a:off x="8045982" y="3035892"/>
            <a:ext cx="909000" cy="15258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2"/>
          <p:cNvSpPr/>
          <p:nvPr/>
        </p:nvSpPr>
        <p:spPr>
          <a:xfrm>
            <a:off x="7911527" y="2367300"/>
            <a:ext cx="830088" cy="941445"/>
          </a:xfrm>
          <a:custGeom>
            <a:rect b="b" l="l" r="r" t="t"/>
            <a:pathLst>
              <a:path extrusionOk="0" h="13204" w="13198">
                <a:moveTo>
                  <a:pt x="6599" y="1"/>
                </a:moveTo>
                <a:cubicBezTo>
                  <a:pt x="2956" y="1"/>
                  <a:pt x="0" y="2956"/>
                  <a:pt x="0" y="6605"/>
                </a:cubicBezTo>
                <a:cubicBezTo>
                  <a:pt x="0" y="10248"/>
                  <a:pt x="2956" y="13203"/>
                  <a:pt x="6599" y="13203"/>
                </a:cubicBezTo>
                <a:cubicBezTo>
                  <a:pt x="7766" y="13203"/>
                  <a:pt x="8861" y="12901"/>
                  <a:pt x="9813" y="12367"/>
                </a:cubicBezTo>
                <a:lnTo>
                  <a:pt x="12559" y="12565"/>
                </a:lnTo>
                <a:lnTo>
                  <a:pt x="12361" y="9819"/>
                </a:lnTo>
                <a:cubicBezTo>
                  <a:pt x="12895" y="8867"/>
                  <a:pt x="13198" y="7772"/>
                  <a:pt x="13198" y="6605"/>
                </a:cubicBezTo>
                <a:cubicBezTo>
                  <a:pt x="13198" y="2956"/>
                  <a:pt x="10242" y="1"/>
                  <a:pt x="65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2"/>
          <p:cNvSpPr/>
          <p:nvPr/>
        </p:nvSpPr>
        <p:spPr>
          <a:xfrm>
            <a:off x="7939577" y="2399100"/>
            <a:ext cx="773986" cy="877846"/>
          </a:xfrm>
          <a:custGeom>
            <a:rect b="b" l="l" r="r" t="t"/>
            <a:pathLst>
              <a:path extrusionOk="0" h="12312" w="12306">
                <a:moveTo>
                  <a:pt x="6153" y="138"/>
                </a:moveTo>
                <a:cubicBezTo>
                  <a:pt x="9472" y="138"/>
                  <a:pt x="12174" y="2840"/>
                  <a:pt x="12168" y="6153"/>
                </a:cubicBezTo>
                <a:cubicBezTo>
                  <a:pt x="12168" y="7182"/>
                  <a:pt x="11904" y="8195"/>
                  <a:pt x="11409" y="9087"/>
                </a:cubicBezTo>
                <a:cubicBezTo>
                  <a:pt x="11354" y="9186"/>
                  <a:pt x="11326" y="9301"/>
                  <a:pt x="11337" y="9417"/>
                </a:cubicBezTo>
                <a:lnTo>
                  <a:pt x="11486" y="11486"/>
                </a:lnTo>
                <a:lnTo>
                  <a:pt x="11486" y="11486"/>
                </a:lnTo>
                <a:lnTo>
                  <a:pt x="9411" y="11338"/>
                </a:lnTo>
                <a:cubicBezTo>
                  <a:pt x="9400" y="11337"/>
                  <a:pt x="9388" y="11337"/>
                  <a:pt x="9377" y="11337"/>
                </a:cubicBezTo>
                <a:cubicBezTo>
                  <a:pt x="9274" y="11337"/>
                  <a:pt x="9176" y="11360"/>
                  <a:pt x="9086" y="11409"/>
                </a:cubicBezTo>
                <a:cubicBezTo>
                  <a:pt x="8195" y="11910"/>
                  <a:pt x="7182" y="12174"/>
                  <a:pt x="6153" y="12174"/>
                </a:cubicBezTo>
                <a:cubicBezTo>
                  <a:pt x="2834" y="12174"/>
                  <a:pt x="138" y="9472"/>
                  <a:pt x="138" y="6159"/>
                </a:cubicBezTo>
                <a:cubicBezTo>
                  <a:pt x="138" y="2840"/>
                  <a:pt x="2834" y="138"/>
                  <a:pt x="6153" y="138"/>
                </a:cubicBezTo>
                <a:close/>
                <a:moveTo>
                  <a:pt x="6153" y="0"/>
                </a:moveTo>
                <a:cubicBezTo>
                  <a:pt x="2763" y="0"/>
                  <a:pt x="0" y="2763"/>
                  <a:pt x="0" y="6159"/>
                </a:cubicBezTo>
                <a:cubicBezTo>
                  <a:pt x="0" y="9549"/>
                  <a:pt x="2763" y="12312"/>
                  <a:pt x="6153" y="12312"/>
                </a:cubicBezTo>
                <a:cubicBezTo>
                  <a:pt x="7204" y="12312"/>
                  <a:pt x="8239" y="12042"/>
                  <a:pt x="9152" y="11530"/>
                </a:cubicBezTo>
                <a:cubicBezTo>
                  <a:pt x="9218" y="11497"/>
                  <a:pt x="9295" y="11475"/>
                  <a:pt x="9372" y="11475"/>
                </a:cubicBezTo>
                <a:lnTo>
                  <a:pt x="9400" y="11475"/>
                </a:lnTo>
                <a:lnTo>
                  <a:pt x="11634" y="11640"/>
                </a:lnTo>
                <a:lnTo>
                  <a:pt x="11475" y="9406"/>
                </a:lnTo>
                <a:cubicBezTo>
                  <a:pt x="11464" y="9318"/>
                  <a:pt x="11486" y="9230"/>
                  <a:pt x="11530" y="9158"/>
                </a:cubicBezTo>
                <a:cubicBezTo>
                  <a:pt x="12036" y="8245"/>
                  <a:pt x="12306" y="7204"/>
                  <a:pt x="12306" y="6159"/>
                </a:cubicBezTo>
                <a:cubicBezTo>
                  <a:pt x="12306" y="2763"/>
                  <a:pt x="9549" y="0"/>
                  <a:pt x="6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2"/>
          <p:cNvSpPr txBox="1"/>
          <p:nvPr/>
        </p:nvSpPr>
        <p:spPr>
          <a:xfrm>
            <a:off x="7951925" y="3774250"/>
            <a:ext cx="1097100" cy="6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rgbClr val="0D0D0D"/>
                </a:solidFill>
                <a:highlight>
                  <a:srgbClr val="FFFFFF"/>
                </a:highlight>
                <a:latin typeface="Roboto"/>
                <a:ea typeface="Roboto"/>
                <a:cs typeface="Roboto"/>
                <a:sym typeface="Roboto"/>
              </a:rPr>
              <a:t>Governance and Risk Management</a:t>
            </a:r>
            <a:endParaRPr sz="1300"/>
          </a:p>
        </p:txBody>
      </p:sp>
      <p:sp>
        <p:nvSpPr>
          <p:cNvPr id="962" name="Google Shape;962;p72"/>
          <p:cNvSpPr txBox="1"/>
          <p:nvPr/>
        </p:nvSpPr>
        <p:spPr>
          <a:xfrm>
            <a:off x="7871933" y="2633564"/>
            <a:ext cx="909000" cy="40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rgbClr val="FFFFFF"/>
                </a:solidFill>
                <a:latin typeface="Roboto"/>
                <a:ea typeface="Roboto"/>
                <a:cs typeface="Roboto"/>
                <a:sym typeface="Roboto"/>
              </a:rPr>
              <a:t>08</a:t>
            </a:r>
            <a:endParaRPr sz="2400">
              <a:solidFill>
                <a:srgbClr val="FFFFFF"/>
              </a:solidFill>
            </a:endParaRPr>
          </a:p>
        </p:txBody>
      </p:sp>
      <p:sp>
        <p:nvSpPr>
          <p:cNvPr id="963" name="Google Shape;963;p72"/>
          <p:cNvSpPr txBox="1"/>
          <p:nvPr/>
        </p:nvSpPr>
        <p:spPr>
          <a:xfrm>
            <a:off x="7992584" y="3451008"/>
            <a:ext cx="10158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accent4"/>
                </a:solidFill>
                <a:latin typeface="Roboto"/>
                <a:ea typeface="Roboto"/>
                <a:cs typeface="Roboto"/>
                <a:sym typeface="Roboto"/>
              </a:rPr>
              <a:t>Oversight</a:t>
            </a:r>
            <a:endParaRPr b="1">
              <a:solidFill>
                <a:schemeClr val="accent4"/>
              </a:solidFill>
              <a:latin typeface="Roboto"/>
              <a:ea typeface="Roboto"/>
              <a:cs typeface="Roboto"/>
              <a:sym typeface="Roboto"/>
            </a:endParaRPr>
          </a:p>
        </p:txBody>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73"/>
          <p:cNvSpPr txBox="1"/>
          <p:nvPr/>
        </p:nvSpPr>
        <p:spPr>
          <a:xfrm>
            <a:off x="152400" y="944250"/>
            <a:ext cx="3361200" cy="32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 sz="1100">
                <a:solidFill>
                  <a:schemeClr val="dk1"/>
                </a:solidFill>
              </a:rPr>
              <a:t>1. Scaled Agile Framework (SAFe)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 sz="1100">
                <a:solidFill>
                  <a:schemeClr val="dk1"/>
                </a:solidFill>
              </a:rPr>
              <a:t>SAFe is a popular and comprehensive framework for scaling Agile across an entire organization.</a:t>
            </a:r>
            <a:endParaRPr sz="1100">
              <a:solidFill>
                <a:schemeClr val="dk1"/>
              </a:solidFill>
            </a:endParaRPr>
          </a:p>
          <a:p>
            <a:pPr indent="-298450" lvl="0" marL="457200" rtl="0" algn="l">
              <a:lnSpc>
                <a:spcPct val="115000"/>
              </a:lnSpc>
              <a:spcBef>
                <a:spcPts val="1000"/>
              </a:spcBef>
              <a:spcAft>
                <a:spcPts val="0"/>
              </a:spcAft>
              <a:buClr>
                <a:schemeClr val="dk1"/>
              </a:buClr>
              <a:buSzPts val="1100"/>
              <a:buChar char="●"/>
            </a:pPr>
            <a:r>
              <a:rPr lang="es" sz="1100">
                <a:solidFill>
                  <a:schemeClr val="dk1"/>
                </a:solidFill>
              </a:rPr>
              <a:t>It organizes teams into Agile Release Trains (ARTs), which align with the organization's value streams.</a:t>
            </a:r>
            <a:endParaRPr sz="1100">
              <a:solidFill>
                <a:schemeClr val="dk1"/>
              </a:solidFill>
            </a:endParaRPr>
          </a:p>
          <a:p>
            <a:pPr indent="-298450" lvl="0" marL="457200" rtl="0" algn="l">
              <a:lnSpc>
                <a:spcPct val="115000"/>
              </a:lnSpc>
              <a:spcBef>
                <a:spcPts val="1000"/>
              </a:spcBef>
              <a:spcAft>
                <a:spcPts val="0"/>
              </a:spcAft>
              <a:buClr>
                <a:schemeClr val="dk1"/>
              </a:buClr>
              <a:buSzPts val="1100"/>
              <a:buChar char="●"/>
            </a:pPr>
            <a:r>
              <a:rPr lang="es" sz="1100">
                <a:solidFill>
                  <a:schemeClr val="dk1"/>
                </a:solidFill>
              </a:rPr>
              <a:t>SAFe emphasizes alignment, collaboration, and delivery of value through Program Increments (PIs) and synchronization events like PI Planning.</a:t>
            </a:r>
            <a:endParaRPr sz="1100">
              <a:solidFill>
                <a:schemeClr val="dk1"/>
              </a:solidFill>
            </a:endParaRPr>
          </a:p>
          <a:p>
            <a:pPr indent="-298450" lvl="0" marL="457200" rtl="0" algn="l">
              <a:lnSpc>
                <a:spcPct val="115000"/>
              </a:lnSpc>
              <a:spcBef>
                <a:spcPts val="1200"/>
              </a:spcBef>
              <a:spcAft>
                <a:spcPts val="1000"/>
              </a:spcAft>
              <a:buClr>
                <a:schemeClr val="dk1"/>
              </a:buClr>
              <a:buSzPts val="1100"/>
              <a:buChar char="●"/>
            </a:pPr>
            <a:r>
              <a:rPr lang="es" sz="1100">
                <a:solidFill>
                  <a:schemeClr val="dk1"/>
                </a:solidFill>
              </a:rPr>
              <a:t>It provides roles, artifacts, and ceremonies to facilitate scaling Agile effectively.</a:t>
            </a:r>
            <a:endParaRPr/>
          </a:p>
        </p:txBody>
      </p:sp>
      <p:sp>
        <p:nvSpPr>
          <p:cNvPr id="969" name="Google Shape;969;p73"/>
          <p:cNvSpPr txBox="1"/>
          <p:nvPr/>
        </p:nvSpPr>
        <p:spPr>
          <a:xfrm>
            <a:off x="152400" y="193350"/>
            <a:ext cx="5485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s" sz="1600">
                <a:solidFill>
                  <a:schemeClr val="dk1"/>
                </a:solidFill>
              </a:rPr>
              <a:t>Frameworks to Scale Agile : SAFe , LeSS, Nexus</a:t>
            </a:r>
            <a:endParaRPr>
              <a:solidFill>
                <a:schemeClr val="dk1"/>
              </a:solidFill>
            </a:endParaRPr>
          </a:p>
        </p:txBody>
      </p:sp>
      <p:pic>
        <p:nvPicPr>
          <p:cNvPr id="970" name="Google Shape;970;p73"/>
          <p:cNvPicPr preferRelativeResize="0"/>
          <p:nvPr/>
        </p:nvPicPr>
        <p:blipFill>
          <a:blip r:embed="rId3">
            <a:alphaModFix/>
          </a:blip>
          <a:stretch>
            <a:fillRect/>
          </a:stretch>
        </p:blipFill>
        <p:spPr>
          <a:xfrm>
            <a:off x="3557725" y="624450"/>
            <a:ext cx="5485200" cy="424751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74"/>
          <p:cNvSpPr txBox="1"/>
          <p:nvPr/>
        </p:nvSpPr>
        <p:spPr>
          <a:xfrm>
            <a:off x="202900" y="729925"/>
            <a:ext cx="3202500" cy="413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s" sz="1100">
                <a:solidFill>
                  <a:schemeClr val="dk1"/>
                </a:solidFill>
              </a:rPr>
              <a:t>2. Large-Scale Scrum (LeSS)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 sz="1100">
                <a:solidFill>
                  <a:schemeClr val="dk1"/>
                </a:solidFill>
              </a:rPr>
              <a:t>LeSS is a lightweight framework for scaling Scrum to multiple teams working on the same product.</a:t>
            </a:r>
            <a:endParaRPr sz="1100">
              <a:solidFill>
                <a:schemeClr val="dk1"/>
              </a:solidFill>
            </a:endParaRPr>
          </a:p>
          <a:p>
            <a:pPr indent="-298450" lvl="0" marL="457200" rtl="0" algn="l">
              <a:lnSpc>
                <a:spcPct val="115000"/>
              </a:lnSpc>
              <a:spcBef>
                <a:spcPts val="1000"/>
              </a:spcBef>
              <a:spcAft>
                <a:spcPts val="0"/>
              </a:spcAft>
              <a:buClr>
                <a:schemeClr val="dk1"/>
              </a:buClr>
              <a:buSzPts val="1100"/>
              <a:buChar char="●"/>
            </a:pPr>
            <a:r>
              <a:rPr lang="es" sz="1100">
                <a:solidFill>
                  <a:schemeClr val="dk1"/>
                </a:solidFill>
              </a:rPr>
              <a:t>It emphasizes simplicity, transparency, and whole product focus.</a:t>
            </a:r>
            <a:endParaRPr sz="1100">
              <a:solidFill>
                <a:schemeClr val="dk1"/>
              </a:solidFill>
            </a:endParaRPr>
          </a:p>
          <a:p>
            <a:pPr indent="-298450" lvl="0" marL="457200" rtl="0" algn="l">
              <a:lnSpc>
                <a:spcPct val="115000"/>
              </a:lnSpc>
              <a:spcBef>
                <a:spcPts val="1000"/>
              </a:spcBef>
              <a:spcAft>
                <a:spcPts val="0"/>
              </a:spcAft>
              <a:buClr>
                <a:schemeClr val="dk1"/>
              </a:buClr>
              <a:buSzPts val="1100"/>
              <a:buChar char="●"/>
            </a:pPr>
            <a:r>
              <a:rPr lang="es" sz="1100">
                <a:solidFill>
                  <a:schemeClr val="dk1"/>
                </a:solidFill>
              </a:rPr>
              <a:t>LeSS promotes cross-team coordination through ceremonies like Overall Retrospective and Sprint Planning.</a:t>
            </a:r>
            <a:endParaRPr sz="1100">
              <a:solidFill>
                <a:schemeClr val="dk1"/>
              </a:solidFill>
            </a:endParaRPr>
          </a:p>
          <a:p>
            <a:pPr indent="-298450" lvl="0" marL="457200" rtl="0" algn="l">
              <a:lnSpc>
                <a:spcPct val="115000"/>
              </a:lnSpc>
              <a:spcBef>
                <a:spcPts val="1200"/>
              </a:spcBef>
              <a:spcAft>
                <a:spcPts val="1000"/>
              </a:spcAft>
              <a:buClr>
                <a:schemeClr val="dk1"/>
              </a:buClr>
              <a:buSzPts val="1100"/>
              <a:buChar char="●"/>
            </a:pPr>
            <a:r>
              <a:rPr lang="es" sz="1100">
                <a:solidFill>
                  <a:schemeClr val="dk1"/>
                </a:solidFill>
              </a:rPr>
              <a:t>It introduces the concept of Feature Teams, which are cross-functional teams focused on end-to-end customer-centric features.</a:t>
            </a:r>
            <a:endParaRPr/>
          </a:p>
        </p:txBody>
      </p:sp>
      <p:sp>
        <p:nvSpPr>
          <p:cNvPr id="976" name="Google Shape;976;p74"/>
          <p:cNvSpPr txBox="1"/>
          <p:nvPr/>
        </p:nvSpPr>
        <p:spPr>
          <a:xfrm>
            <a:off x="81825" y="283525"/>
            <a:ext cx="54852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s" sz="1700">
                <a:solidFill>
                  <a:schemeClr val="dk1"/>
                </a:solidFill>
              </a:rPr>
              <a:t>Frameworks to Scale Agile : SAFe , LeSS, Nexus</a:t>
            </a:r>
            <a:endParaRPr sz="1500"/>
          </a:p>
        </p:txBody>
      </p:sp>
      <p:pic>
        <p:nvPicPr>
          <p:cNvPr id="977" name="Google Shape;977;p74"/>
          <p:cNvPicPr preferRelativeResize="0"/>
          <p:nvPr/>
        </p:nvPicPr>
        <p:blipFill rotWithShape="1">
          <a:blip r:embed="rId3">
            <a:alphaModFix/>
          </a:blip>
          <a:srcRect b="6678" l="2010" r="2249" t="10250"/>
          <a:stretch/>
        </p:blipFill>
        <p:spPr>
          <a:xfrm>
            <a:off x="3405400" y="1121138"/>
            <a:ext cx="5673277" cy="33488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311700" y="1106125"/>
            <a:ext cx="8520600" cy="1963500"/>
          </a:xfrm>
          <a:prstGeom prst="rect">
            <a:avLst/>
          </a:prstGeom>
          <a:solidFill>
            <a:schemeClr val="accent3"/>
          </a:solidFill>
        </p:spPr>
        <p:txBody>
          <a:bodyPr anchorCtr="0" anchor="b"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168" name="Google Shape;168;p2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2900">
                <a:solidFill>
                  <a:schemeClr val="dk1"/>
                </a:solidFill>
              </a:rPr>
              <a:t>Agile Frameworks</a:t>
            </a:r>
            <a:endParaRPr sz="14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75"/>
          <p:cNvSpPr txBox="1"/>
          <p:nvPr/>
        </p:nvSpPr>
        <p:spPr>
          <a:xfrm>
            <a:off x="152375" y="732250"/>
            <a:ext cx="3006000" cy="412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s" sz="1100">
                <a:solidFill>
                  <a:schemeClr val="dk1"/>
                </a:solidFill>
              </a:rPr>
              <a:t>3. Nexus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 sz="1100">
                <a:solidFill>
                  <a:schemeClr val="dk1"/>
                </a:solidFill>
              </a:rPr>
              <a:t>Nexus is a scaling framework specifically designed for Scrum Teams.</a:t>
            </a:r>
            <a:endParaRPr sz="1100">
              <a:solidFill>
                <a:schemeClr val="dk1"/>
              </a:solidFill>
            </a:endParaRPr>
          </a:p>
          <a:p>
            <a:pPr indent="-298450" lvl="0" marL="457200" rtl="0" algn="l">
              <a:lnSpc>
                <a:spcPct val="115000"/>
              </a:lnSpc>
              <a:spcBef>
                <a:spcPts val="1000"/>
              </a:spcBef>
              <a:spcAft>
                <a:spcPts val="0"/>
              </a:spcAft>
              <a:buClr>
                <a:schemeClr val="dk1"/>
              </a:buClr>
              <a:buSzPts val="1100"/>
              <a:buChar char="●"/>
            </a:pPr>
            <a:r>
              <a:rPr lang="es" sz="1100">
                <a:solidFill>
                  <a:schemeClr val="dk1"/>
                </a:solidFill>
              </a:rPr>
              <a:t>It introduces the Nexus Integration Team, which integrates and coordinates the work of multiple Scrum Teams.</a:t>
            </a:r>
            <a:endParaRPr sz="1100">
              <a:solidFill>
                <a:schemeClr val="dk1"/>
              </a:solidFill>
            </a:endParaRPr>
          </a:p>
          <a:p>
            <a:pPr indent="-298450" lvl="0" marL="457200" rtl="0" algn="l">
              <a:lnSpc>
                <a:spcPct val="115000"/>
              </a:lnSpc>
              <a:spcBef>
                <a:spcPts val="1000"/>
              </a:spcBef>
              <a:spcAft>
                <a:spcPts val="0"/>
              </a:spcAft>
              <a:buClr>
                <a:schemeClr val="dk1"/>
              </a:buClr>
              <a:buSzPts val="1100"/>
              <a:buChar char="●"/>
            </a:pPr>
            <a:r>
              <a:rPr lang="es" sz="1100">
                <a:solidFill>
                  <a:schemeClr val="dk1"/>
                </a:solidFill>
              </a:rPr>
              <a:t>Nexus emphasizes continuous integration, refinement, and the Nexus Sprint Backlog as a single prioritized list of work.</a:t>
            </a:r>
            <a:endParaRPr sz="1100">
              <a:solidFill>
                <a:schemeClr val="dk1"/>
              </a:solidFill>
            </a:endParaRPr>
          </a:p>
          <a:p>
            <a:pPr indent="-298450" lvl="0" marL="457200" rtl="0" algn="l">
              <a:lnSpc>
                <a:spcPct val="115000"/>
              </a:lnSpc>
              <a:spcBef>
                <a:spcPts val="1200"/>
              </a:spcBef>
              <a:spcAft>
                <a:spcPts val="1000"/>
              </a:spcAft>
              <a:buClr>
                <a:schemeClr val="dk1"/>
              </a:buClr>
              <a:buSzPts val="1100"/>
              <a:buChar char="●"/>
            </a:pPr>
            <a:r>
              <a:rPr lang="es" sz="1100">
                <a:solidFill>
                  <a:schemeClr val="dk1"/>
                </a:solidFill>
              </a:rPr>
              <a:t>It promotes transparency and alignment across teams through events like the Nexus Daily Scrum and Nexus Sprint Review.</a:t>
            </a:r>
            <a:endParaRPr/>
          </a:p>
        </p:txBody>
      </p:sp>
      <p:sp>
        <p:nvSpPr>
          <p:cNvPr id="983" name="Google Shape;983;p75"/>
          <p:cNvSpPr txBox="1"/>
          <p:nvPr/>
        </p:nvSpPr>
        <p:spPr>
          <a:xfrm>
            <a:off x="99450" y="193350"/>
            <a:ext cx="5485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s" sz="1600">
                <a:solidFill>
                  <a:schemeClr val="dk1"/>
                </a:solidFill>
              </a:rPr>
              <a:t>Frameworks to Scale Agile : SAFe , LeSS, Nexus</a:t>
            </a:r>
            <a:endParaRPr/>
          </a:p>
        </p:txBody>
      </p:sp>
      <p:pic>
        <p:nvPicPr>
          <p:cNvPr id="984" name="Google Shape;984;p75"/>
          <p:cNvPicPr preferRelativeResize="0"/>
          <p:nvPr/>
        </p:nvPicPr>
        <p:blipFill>
          <a:blip r:embed="rId3">
            <a:alphaModFix/>
          </a:blip>
          <a:stretch>
            <a:fillRect/>
          </a:stretch>
        </p:blipFill>
        <p:spPr>
          <a:xfrm>
            <a:off x="2958475" y="944000"/>
            <a:ext cx="6088873" cy="36172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alpha val="29910"/>
          </a:srgbClr>
        </a:solidFill>
      </p:bgPr>
    </p:bg>
    <p:spTree>
      <p:nvGrpSpPr>
        <p:cNvPr id="988" name="Shape 988"/>
        <p:cNvGrpSpPr/>
        <p:nvPr/>
      </p:nvGrpSpPr>
      <p:grpSpPr>
        <a:xfrm>
          <a:off x="0" y="0"/>
          <a:ext cx="0" cy="0"/>
          <a:chOff x="0" y="0"/>
          <a:chExt cx="0" cy="0"/>
        </a:xfrm>
      </p:grpSpPr>
      <p:pic>
        <p:nvPicPr>
          <p:cNvPr id="989" name="Google Shape;989;p76"/>
          <p:cNvPicPr preferRelativeResize="0"/>
          <p:nvPr/>
        </p:nvPicPr>
        <p:blipFill>
          <a:blip r:embed="rId3">
            <a:alphaModFix/>
          </a:blip>
          <a:stretch>
            <a:fillRect/>
          </a:stretch>
        </p:blipFill>
        <p:spPr>
          <a:xfrm>
            <a:off x="1014600" y="79400"/>
            <a:ext cx="7005027" cy="4858774"/>
          </a:xfrm>
          <a:prstGeom prst="rect">
            <a:avLst/>
          </a:prstGeom>
          <a:noFill/>
          <a:ln>
            <a:noFill/>
          </a:ln>
        </p:spPr>
      </p:pic>
      <p:cxnSp>
        <p:nvCxnSpPr>
          <p:cNvPr id="990" name="Google Shape;990;p76"/>
          <p:cNvCxnSpPr/>
          <p:nvPr/>
        </p:nvCxnSpPr>
        <p:spPr>
          <a:xfrm>
            <a:off x="322050" y="767575"/>
            <a:ext cx="8390100" cy="35400"/>
          </a:xfrm>
          <a:prstGeom prst="straightConnector1">
            <a:avLst/>
          </a:prstGeom>
          <a:noFill/>
          <a:ln cap="flat" cmpd="sng" w="19050">
            <a:solidFill>
              <a:schemeClr val="accent3"/>
            </a:solidFill>
            <a:prstDash val="solid"/>
            <a:round/>
            <a:headEnd len="med" w="med" type="none"/>
            <a:tailEnd len="med" w="med" type="none"/>
          </a:ln>
        </p:spPr>
      </p:cxnSp>
      <p:cxnSp>
        <p:nvCxnSpPr>
          <p:cNvPr id="991" name="Google Shape;991;p76"/>
          <p:cNvCxnSpPr/>
          <p:nvPr/>
        </p:nvCxnSpPr>
        <p:spPr>
          <a:xfrm flipH="1">
            <a:off x="2293925" y="255900"/>
            <a:ext cx="26400" cy="4623000"/>
          </a:xfrm>
          <a:prstGeom prst="straightConnector1">
            <a:avLst/>
          </a:prstGeom>
          <a:noFill/>
          <a:ln cap="flat" cmpd="sng" w="19050">
            <a:solidFill>
              <a:schemeClr val="accent5"/>
            </a:solidFill>
            <a:prstDash val="solid"/>
            <a:round/>
            <a:headEnd len="med" w="med" type="none"/>
            <a:tailEnd len="med" w="med" type="none"/>
          </a:ln>
        </p:spPr>
      </p:cxnSp>
      <p:cxnSp>
        <p:nvCxnSpPr>
          <p:cNvPr id="992" name="Google Shape;992;p76"/>
          <p:cNvCxnSpPr/>
          <p:nvPr/>
        </p:nvCxnSpPr>
        <p:spPr>
          <a:xfrm>
            <a:off x="4237225" y="306475"/>
            <a:ext cx="15300" cy="4581300"/>
          </a:xfrm>
          <a:prstGeom prst="straightConnector1">
            <a:avLst/>
          </a:prstGeom>
          <a:noFill/>
          <a:ln cap="flat" cmpd="sng" w="19050">
            <a:solidFill>
              <a:schemeClr val="accent5"/>
            </a:solidFill>
            <a:prstDash val="solid"/>
            <a:round/>
            <a:headEnd len="med" w="med" type="none"/>
            <a:tailEnd len="med" w="med" type="none"/>
          </a:ln>
        </p:spPr>
      </p:cxnSp>
      <p:cxnSp>
        <p:nvCxnSpPr>
          <p:cNvPr id="993" name="Google Shape;993;p76"/>
          <p:cNvCxnSpPr/>
          <p:nvPr/>
        </p:nvCxnSpPr>
        <p:spPr>
          <a:xfrm>
            <a:off x="6039425" y="255900"/>
            <a:ext cx="12900" cy="4605300"/>
          </a:xfrm>
          <a:prstGeom prst="straightConnector1">
            <a:avLst/>
          </a:prstGeom>
          <a:noFill/>
          <a:ln cap="flat" cmpd="sng" w="19050">
            <a:solidFill>
              <a:schemeClr val="accent5"/>
            </a:solidFill>
            <a:prstDash val="solid"/>
            <a:round/>
            <a:headEnd len="med" w="med" type="none"/>
            <a:tailEnd len="med" w="med" type="none"/>
          </a:ln>
        </p:spPr>
      </p:cxnSp>
      <p:cxnSp>
        <p:nvCxnSpPr>
          <p:cNvPr id="994" name="Google Shape;994;p76"/>
          <p:cNvCxnSpPr/>
          <p:nvPr/>
        </p:nvCxnSpPr>
        <p:spPr>
          <a:xfrm>
            <a:off x="1085175" y="4023050"/>
            <a:ext cx="6877200" cy="52800"/>
          </a:xfrm>
          <a:prstGeom prst="straightConnector1">
            <a:avLst/>
          </a:prstGeom>
          <a:noFill/>
          <a:ln cap="flat" cmpd="sng" w="19050">
            <a:solidFill>
              <a:schemeClr val="accent3"/>
            </a:solidFill>
            <a:prstDash val="solid"/>
            <a:round/>
            <a:headEnd len="med" w="med" type="none"/>
            <a:tailEnd len="med" w="med" type="none"/>
          </a:ln>
        </p:spPr>
      </p:cxnSp>
      <p:cxnSp>
        <p:nvCxnSpPr>
          <p:cNvPr id="995" name="Google Shape;995;p76"/>
          <p:cNvCxnSpPr/>
          <p:nvPr/>
        </p:nvCxnSpPr>
        <p:spPr>
          <a:xfrm>
            <a:off x="1171800" y="3293200"/>
            <a:ext cx="6890400" cy="0"/>
          </a:xfrm>
          <a:prstGeom prst="straightConnector1">
            <a:avLst/>
          </a:prstGeom>
          <a:noFill/>
          <a:ln cap="flat" cmpd="sng" w="19050">
            <a:solidFill>
              <a:schemeClr val="accent3"/>
            </a:solidFill>
            <a:prstDash val="solid"/>
            <a:round/>
            <a:headEnd len="med" w="med" type="none"/>
            <a:tailEnd len="med" w="med" type="none"/>
          </a:ln>
        </p:spPr>
      </p:cxnSp>
      <p:cxnSp>
        <p:nvCxnSpPr>
          <p:cNvPr id="996" name="Google Shape;996;p76"/>
          <p:cNvCxnSpPr/>
          <p:nvPr/>
        </p:nvCxnSpPr>
        <p:spPr>
          <a:xfrm>
            <a:off x="1126825" y="2508788"/>
            <a:ext cx="6890400" cy="0"/>
          </a:xfrm>
          <a:prstGeom prst="straightConnector1">
            <a:avLst/>
          </a:prstGeom>
          <a:noFill/>
          <a:ln cap="flat" cmpd="sng" w="19050">
            <a:solidFill>
              <a:schemeClr val="accent3"/>
            </a:solidFill>
            <a:prstDash val="solid"/>
            <a:round/>
            <a:headEnd len="med" w="med" type="none"/>
            <a:tailEnd len="med" w="med" type="none"/>
          </a:ln>
        </p:spPr>
      </p:cxnSp>
      <p:cxnSp>
        <p:nvCxnSpPr>
          <p:cNvPr id="997" name="Google Shape;997;p76"/>
          <p:cNvCxnSpPr/>
          <p:nvPr/>
        </p:nvCxnSpPr>
        <p:spPr>
          <a:xfrm>
            <a:off x="1171800" y="1665875"/>
            <a:ext cx="68904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77"/>
          <p:cNvPicPr preferRelativeResize="0"/>
          <p:nvPr/>
        </p:nvPicPr>
        <p:blipFill>
          <a:blip r:embed="rId3">
            <a:alphaModFix/>
          </a:blip>
          <a:stretch>
            <a:fillRect/>
          </a:stretch>
        </p:blipFill>
        <p:spPr>
          <a:xfrm>
            <a:off x="755938" y="205350"/>
            <a:ext cx="7632126" cy="4838700"/>
          </a:xfrm>
          <a:prstGeom prst="rect">
            <a:avLst/>
          </a:prstGeom>
          <a:noFill/>
          <a:ln>
            <a:noFill/>
          </a:ln>
        </p:spPr>
      </p:pic>
      <p:cxnSp>
        <p:nvCxnSpPr>
          <p:cNvPr id="1003" name="Google Shape;1003;p77"/>
          <p:cNvCxnSpPr/>
          <p:nvPr/>
        </p:nvCxnSpPr>
        <p:spPr>
          <a:xfrm flipH="1">
            <a:off x="1984975" y="408900"/>
            <a:ext cx="17700" cy="4620000"/>
          </a:xfrm>
          <a:prstGeom prst="straightConnector1">
            <a:avLst/>
          </a:prstGeom>
          <a:noFill/>
          <a:ln cap="flat" cmpd="sng" w="19050">
            <a:solidFill>
              <a:schemeClr val="accent5"/>
            </a:solidFill>
            <a:prstDash val="solid"/>
            <a:round/>
            <a:headEnd len="med" w="med" type="none"/>
            <a:tailEnd len="med" w="med" type="none"/>
          </a:ln>
        </p:spPr>
      </p:cxnSp>
      <p:cxnSp>
        <p:nvCxnSpPr>
          <p:cNvPr id="1004" name="Google Shape;1004;p77"/>
          <p:cNvCxnSpPr/>
          <p:nvPr/>
        </p:nvCxnSpPr>
        <p:spPr>
          <a:xfrm flipH="1">
            <a:off x="4190450" y="408900"/>
            <a:ext cx="26700" cy="4614000"/>
          </a:xfrm>
          <a:prstGeom prst="straightConnector1">
            <a:avLst/>
          </a:prstGeom>
          <a:noFill/>
          <a:ln cap="flat" cmpd="sng" w="19050">
            <a:solidFill>
              <a:schemeClr val="accent5"/>
            </a:solidFill>
            <a:prstDash val="solid"/>
            <a:round/>
            <a:headEnd len="med" w="med" type="none"/>
            <a:tailEnd len="med" w="med" type="none"/>
          </a:ln>
        </p:spPr>
      </p:cxnSp>
      <p:cxnSp>
        <p:nvCxnSpPr>
          <p:cNvPr id="1005" name="Google Shape;1005;p77"/>
          <p:cNvCxnSpPr/>
          <p:nvPr/>
        </p:nvCxnSpPr>
        <p:spPr>
          <a:xfrm flipH="1">
            <a:off x="6149275" y="408900"/>
            <a:ext cx="22500" cy="4614000"/>
          </a:xfrm>
          <a:prstGeom prst="straightConnector1">
            <a:avLst/>
          </a:prstGeom>
          <a:noFill/>
          <a:ln cap="flat" cmpd="sng" w="19050">
            <a:solidFill>
              <a:schemeClr val="accent5"/>
            </a:solidFill>
            <a:prstDash val="solid"/>
            <a:round/>
            <a:headEnd len="med" w="med" type="none"/>
            <a:tailEnd len="med" w="med" type="none"/>
          </a:ln>
        </p:spPr>
      </p:cxnSp>
      <p:cxnSp>
        <p:nvCxnSpPr>
          <p:cNvPr id="1006" name="Google Shape;1006;p77"/>
          <p:cNvCxnSpPr/>
          <p:nvPr/>
        </p:nvCxnSpPr>
        <p:spPr>
          <a:xfrm>
            <a:off x="322050" y="1085175"/>
            <a:ext cx="8390100" cy="35400"/>
          </a:xfrm>
          <a:prstGeom prst="straightConnector1">
            <a:avLst/>
          </a:prstGeom>
          <a:noFill/>
          <a:ln cap="flat" cmpd="sng" w="19050">
            <a:solidFill>
              <a:schemeClr val="accent3"/>
            </a:solidFill>
            <a:prstDash val="solid"/>
            <a:round/>
            <a:headEnd len="med" w="med" type="none"/>
            <a:tailEnd len="med" w="med" type="none"/>
          </a:ln>
        </p:spPr>
      </p:cxnSp>
      <p:cxnSp>
        <p:nvCxnSpPr>
          <p:cNvPr id="1007" name="Google Shape;1007;p77"/>
          <p:cNvCxnSpPr/>
          <p:nvPr/>
        </p:nvCxnSpPr>
        <p:spPr>
          <a:xfrm>
            <a:off x="322050" y="2005125"/>
            <a:ext cx="8390100" cy="35400"/>
          </a:xfrm>
          <a:prstGeom prst="straightConnector1">
            <a:avLst/>
          </a:prstGeom>
          <a:noFill/>
          <a:ln cap="flat" cmpd="sng" w="19050">
            <a:solidFill>
              <a:schemeClr val="accent3"/>
            </a:solidFill>
            <a:prstDash val="solid"/>
            <a:round/>
            <a:headEnd len="med" w="med" type="none"/>
            <a:tailEnd len="med" w="med" type="none"/>
          </a:ln>
        </p:spPr>
      </p:cxnSp>
      <p:cxnSp>
        <p:nvCxnSpPr>
          <p:cNvPr id="1008" name="Google Shape;1008;p77"/>
          <p:cNvCxnSpPr/>
          <p:nvPr/>
        </p:nvCxnSpPr>
        <p:spPr>
          <a:xfrm>
            <a:off x="256300" y="3039775"/>
            <a:ext cx="8390100" cy="35400"/>
          </a:xfrm>
          <a:prstGeom prst="straightConnector1">
            <a:avLst/>
          </a:prstGeom>
          <a:noFill/>
          <a:ln cap="flat" cmpd="sng" w="19050">
            <a:solidFill>
              <a:schemeClr val="accent3"/>
            </a:solidFill>
            <a:prstDash val="solid"/>
            <a:round/>
            <a:headEnd len="med" w="med" type="none"/>
            <a:tailEnd len="med" w="med" type="none"/>
          </a:ln>
        </p:spPr>
      </p:cxnSp>
      <p:cxnSp>
        <p:nvCxnSpPr>
          <p:cNvPr id="1009" name="Google Shape;1009;p77"/>
          <p:cNvCxnSpPr/>
          <p:nvPr/>
        </p:nvCxnSpPr>
        <p:spPr>
          <a:xfrm>
            <a:off x="322050" y="3889150"/>
            <a:ext cx="8390100" cy="3540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78"/>
          <p:cNvSpPr txBox="1"/>
          <p:nvPr>
            <p:ph type="title"/>
          </p:nvPr>
        </p:nvSpPr>
        <p:spPr>
          <a:xfrm>
            <a:off x="97826" y="53665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Comparative</a:t>
            </a:r>
            <a:r>
              <a:rPr lang="es"/>
              <a:t> Analysis:</a:t>
            </a:r>
            <a:endParaRPr/>
          </a:p>
        </p:txBody>
      </p:sp>
      <p:sp>
        <p:nvSpPr>
          <p:cNvPr id="1015" name="Google Shape;1015;p78"/>
          <p:cNvSpPr/>
          <p:nvPr/>
        </p:nvSpPr>
        <p:spPr>
          <a:xfrm>
            <a:off x="3023763" y="1104950"/>
            <a:ext cx="3361200" cy="629700"/>
          </a:xfrm>
          <a:prstGeom prst="roundRect">
            <a:avLst>
              <a:gd fmla="val 0" name="adj"/>
            </a:avLst>
          </a:prstGeom>
          <a:solidFill>
            <a:schemeClr val="accent1"/>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000"/>
              </a:spcAft>
              <a:buClr>
                <a:schemeClr val="dk1"/>
              </a:buClr>
              <a:buSzPts val="1100"/>
              <a:buFont typeface="Arial"/>
              <a:buNone/>
            </a:pPr>
            <a:r>
              <a:rPr lang="es" sz="1100">
                <a:solidFill>
                  <a:schemeClr val="dk1"/>
                </a:solidFill>
              </a:rPr>
              <a:t>Each scaling framework has its strengths and weaknesses, and the choice depends on the organization's size, culture, and specific needs. </a:t>
            </a:r>
            <a:endParaRPr>
              <a:solidFill>
                <a:srgbClr val="000546"/>
              </a:solidFill>
              <a:latin typeface="Roboto Medium"/>
              <a:ea typeface="Roboto Medium"/>
              <a:cs typeface="Roboto Medium"/>
              <a:sym typeface="Roboto Medium"/>
            </a:endParaRPr>
          </a:p>
        </p:txBody>
      </p:sp>
      <p:sp>
        <p:nvSpPr>
          <p:cNvPr id="1016" name="Google Shape;1016;p78"/>
          <p:cNvSpPr/>
          <p:nvPr/>
        </p:nvSpPr>
        <p:spPr>
          <a:xfrm>
            <a:off x="829613" y="1905625"/>
            <a:ext cx="2478000" cy="629700"/>
          </a:xfrm>
          <a:prstGeom prst="roundRect">
            <a:avLst>
              <a:gd fmla="val 0" name="adj"/>
            </a:avLst>
          </a:prstGeom>
          <a:solidFill>
            <a:schemeClr val="accent3"/>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000546"/>
                </a:solidFill>
                <a:latin typeface="Lato"/>
                <a:ea typeface="Lato"/>
                <a:cs typeface="Lato"/>
                <a:sym typeface="Lato"/>
              </a:rPr>
              <a:t>SAFe</a:t>
            </a:r>
            <a:endParaRPr>
              <a:solidFill>
                <a:srgbClr val="000546"/>
              </a:solidFill>
              <a:latin typeface="Lato"/>
              <a:ea typeface="Lato"/>
              <a:cs typeface="Lato"/>
              <a:sym typeface="Lato"/>
            </a:endParaRPr>
          </a:p>
        </p:txBody>
      </p:sp>
      <p:sp>
        <p:nvSpPr>
          <p:cNvPr id="1017" name="Google Shape;1017;p78"/>
          <p:cNvSpPr/>
          <p:nvPr/>
        </p:nvSpPr>
        <p:spPr>
          <a:xfrm>
            <a:off x="3465363" y="1905600"/>
            <a:ext cx="2478000" cy="629700"/>
          </a:xfrm>
          <a:prstGeom prst="roundRect">
            <a:avLst>
              <a:gd fmla="val 0" name="adj"/>
            </a:avLst>
          </a:prstGeom>
          <a:solidFill>
            <a:schemeClr val="accent6"/>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000546"/>
                </a:solidFill>
                <a:latin typeface="Lato"/>
                <a:ea typeface="Lato"/>
                <a:cs typeface="Lato"/>
                <a:sym typeface="Lato"/>
              </a:rPr>
              <a:t>LeSS</a:t>
            </a:r>
            <a:endParaRPr>
              <a:solidFill>
                <a:srgbClr val="000546"/>
              </a:solidFill>
              <a:latin typeface="Lato"/>
              <a:ea typeface="Lato"/>
              <a:cs typeface="Lato"/>
              <a:sym typeface="Lato"/>
            </a:endParaRPr>
          </a:p>
        </p:txBody>
      </p:sp>
      <p:sp>
        <p:nvSpPr>
          <p:cNvPr id="1018" name="Google Shape;1018;p78"/>
          <p:cNvSpPr/>
          <p:nvPr/>
        </p:nvSpPr>
        <p:spPr>
          <a:xfrm>
            <a:off x="6101088" y="1905625"/>
            <a:ext cx="2478000" cy="629700"/>
          </a:xfrm>
          <a:prstGeom prst="roundRect">
            <a:avLst>
              <a:gd fmla="val 0" name="adj"/>
            </a:avLst>
          </a:prstGeom>
          <a:solidFill>
            <a:schemeClr val="accent4"/>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000546"/>
                </a:solidFill>
                <a:latin typeface="Lato"/>
                <a:ea typeface="Lato"/>
                <a:cs typeface="Lato"/>
                <a:sym typeface="Lato"/>
              </a:rPr>
              <a:t>Nexus</a:t>
            </a:r>
            <a:endParaRPr>
              <a:solidFill>
                <a:srgbClr val="000546"/>
              </a:solidFill>
              <a:latin typeface="Lato"/>
              <a:ea typeface="Lato"/>
              <a:cs typeface="Lato"/>
              <a:sym typeface="Lato"/>
            </a:endParaRPr>
          </a:p>
        </p:txBody>
      </p:sp>
      <p:sp>
        <p:nvSpPr>
          <p:cNvPr id="1019" name="Google Shape;1019;p78"/>
          <p:cNvSpPr/>
          <p:nvPr/>
        </p:nvSpPr>
        <p:spPr>
          <a:xfrm>
            <a:off x="829525" y="2614775"/>
            <a:ext cx="2478000" cy="1567200"/>
          </a:xfrm>
          <a:prstGeom prst="roundRect">
            <a:avLst>
              <a:gd fmla="val 0" name="adj"/>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000"/>
              </a:spcAft>
              <a:buNone/>
            </a:pPr>
            <a:r>
              <a:rPr lang="es" sz="1200">
                <a:solidFill>
                  <a:schemeClr val="dk1"/>
                </a:solidFill>
                <a:latin typeface="Lato"/>
                <a:ea typeface="Lato"/>
                <a:cs typeface="Lato"/>
                <a:sym typeface="Lato"/>
              </a:rPr>
              <a:t>Comprehensive and prescriptive, suitable for large enterprises with complex value streams. However, it can be perceived as heavyweight and bureaucratic.</a:t>
            </a:r>
            <a:endParaRPr sz="1300">
              <a:solidFill>
                <a:srgbClr val="000546"/>
              </a:solidFill>
              <a:latin typeface="Lato"/>
              <a:ea typeface="Lato"/>
              <a:cs typeface="Lato"/>
              <a:sym typeface="Lato"/>
            </a:endParaRPr>
          </a:p>
        </p:txBody>
      </p:sp>
      <p:cxnSp>
        <p:nvCxnSpPr>
          <p:cNvPr id="1020" name="Google Shape;1020;p78"/>
          <p:cNvCxnSpPr>
            <a:stCxn id="1015" idx="2"/>
            <a:endCxn id="1017" idx="0"/>
          </p:cNvCxnSpPr>
          <p:nvPr/>
        </p:nvCxnSpPr>
        <p:spPr>
          <a:xfrm>
            <a:off x="4704363" y="1734650"/>
            <a:ext cx="0" cy="171000"/>
          </a:xfrm>
          <a:prstGeom prst="straightConnector1">
            <a:avLst/>
          </a:prstGeom>
          <a:noFill/>
          <a:ln cap="flat" cmpd="sng" w="28575">
            <a:solidFill>
              <a:srgbClr val="000546"/>
            </a:solidFill>
            <a:prstDash val="solid"/>
            <a:round/>
            <a:headEnd len="med" w="med" type="none"/>
            <a:tailEnd len="med" w="med" type="none"/>
          </a:ln>
        </p:spPr>
      </p:cxnSp>
      <p:cxnSp>
        <p:nvCxnSpPr>
          <p:cNvPr id="1021" name="Google Shape;1021;p78"/>
          <p:cNvCxnSpPr>
            <a:stCxn id="1016" idx="0"/>
            <a:endCxn id="1015" idx="1"/>
          </p:cNvCxnSpPr>
          <p:nvPr/>
        </p:nvCxnSpPr>
        <p:spPr>
          <a:xfrm rot="-5400000">
            <a:off x="2303363" y="1185175"/>
            <a:ext cx="485700" cy="955200"/>
          </a:xfrm>
          <a:prstGeom prst="bentConnector2">
            <a:avLst/>
          </a:prstGeom>
          <a:noFill/>
          <a:ln cap="flat" cmpd="sng" w="19050">
            <a:solidFill>
              <a:srgbClr val="000546"/>
            </a:solidFill>
            <a:prstDash val="solid"/>
            <a:round/>
            <a:headEnd len="med" w="med" type="none"/>
            <a:tailEnd len="med" w="med" type="none"/>
          </a:ln>
        </p:spPr>
      </p:cxnSp>
      <p:cxnSp>
        <p:nvCxnSpPr>
          <p:cNvPr id="1022" name="Google Shape;1022;p78"/>
          <p:cNvCxnSpPr>
            <a:stCxn id="1015" idx="3"/>
            <a:endCxn id="1018" idx="0"/>
          </p:cNvCxnSpPr>
          <p:nvPr/>
        </p:nvCxnSpPr>
        <p:spPr>
          <a:xfrm>
            <a:off x="6384963" y="1419800"/>
            <a:ext cx="955200" cy="485700"/>
          </a:xfrm>
          <a:prstGeom prst="bentConnector2">
            <a:avLst/>
          </a:prstGeom>
          <a:noFill/>
          <a:ln cap="flat" cmpd="sng" w="19050">
            <a:solidFill>
              <a:srgbClr val="000546"/>
            </a:solidFill>
            <a:prstDash val="solid"/>
            <a:round/>
            <a:headEnd len="med" w="med" type="none"/>
            <a:tailEnd len="med" w="med" type="none"/>
          </a:ln>
        </p:spPr>
      </p:cxnSp>
      <p:sp>
        <p:nvSpPr>
          <p:cNvPr id="1023" name="Google Shape;1023;p78"/>
          <p:cNvSpPr/>
          <p:nvPr/>
        </p:nvSpPr>
        <p:spPr>
          <a:xfrm>
            <a:off x="3457050" y="2606775"/>
            <a:ext cx="2478000" cy="1567200"/>
          </a:xfrm>
          <a:prstGeom prst="roundRect">
            <a:avLst>
              <a:gd fmla="val 765" name="adj"/>
            </a:avLst>
          </a:prstGeom>
          <a:noFill/>
          <a:ln cap="flat" cmpd="sng" w="19050">
            <a:solidFill>
              <a:srgbClr val="00054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s" sz="1200">
                <a:solidFill>
                  <a:schemeClr val="dk1"/>
                </a:solidFill>
                <a:latin typeface="Lato"/>
                <a:ea typeface="Lato"/>
                <a:cs typeface="Lato"/>
                <a:sym typeface="Lato"/>
              </a:rPr>
              <a:t>Lightweight and focused on simplicity, suitable for organizations that value transparency and whole product focus. However, it may lack guidance for larger-scale transformations.</a:t>
            </a:r>
            <a:endParaRPr sz="1200">
              <a:solidFill>
                <a:srgbClr val="000546"/>
              </a:solidFill>
              <a:latin typeface="Lato"/>
              <a:ea typeface="Lato"/>
              <a:cs typeface="Lato"/>
              <a:sym typeface="Lato"/>
            </a:endParaRPr>
          </a:p>
        </p:txBody>
      </p:sp>
      <p:sp>
        <p:nvSpPr>
          <p:cNvPr id="1024" name="Google Shape;1024;p78"/>
          <p:cNvSpPr txBox="1"/>
          <p:nvPr/>
        </p:nvSpPr>
        <p:spPr>
          <a:xfrm>
            <a:off x="6101250" y="2606775"/>
            <a:ext cx="2478000" cy="1575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000"/>
              </a:spcAft>
              <a:buNone/>
            </a:pPr>
            <a:r>
              <a:rPr lang="es" sz="1100">
                <a:solidFill>
                  <a:schemeClr val="dk1"/>
                </a:solidFill>
              </a:rPr>
              <a:t>Designed specifically for scaling Scrum, suitable for organizations already using Scrum and looking for a lightweight scaling approach. However, it may not address the broader organizational aspects of scaling.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79"/>
          <p:cNvSpPr txBox="1"/>
          <p:nvPr>
            <p:ph type="title"/>
          </p:nvPr>
        </p:nvSpPr>
        <p:spPr>
          <a:xfrm>
            <a:off x="-4" y="536650"/>
            <a:ext cx="9144000" cy="4812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s"/>
              <a:t>Measuring Success in Agile Projects</a:t>
            </a:r>
            <a:endParaRPr/>
          </a:p>
          <a:p>
            <a:pPr indent="0" lvl="0" marL="0" rtl="0" algn="ctr">
              <a:lnSpc>
                <a:spcPct val="90000"/>
              </a:lnSpc>
              <a:spcBef>
                <a:spcPts val="0"/>
              </a:spcBef>
              <a:spcAft>
                <a:spcPts val="0"/>
              </a:spcAft>
              <a:buClr>
                <a:schemeClr val="dk1"/>
              </a:buClr>
              <a:buSzPts val="1100"/>
              <a:buFont typeface="Arial"/>
              <a:buNone/>
            </a:pPr>
            <a:r>
              <a:t/>
            </a:r>
            <a:endParaRPr/>
          </a:p>
        </p:txBody>
      </p:sp>
      <p:sp>
        <p:nvSpPr>
          <p:cNvPr id="1030" name="Google Shape;1030;p79"/>
          <p:cNvSpPr/>
          <p:nvPr/>
        </p:nvSpPr>
        <p:spPr>
          <a:xfrm>
            <a:off x="4564322" y="1602200"/>
            <a:ext cx="1464696" cy="1606542"/>
          </a:xfrm>
          <a:custGeom>
            <a:rect b="b" l="l" r="r" t="t"/>
            <a:pathLst>
              <a:path extrusionOk="0" h="26616" w="24266">
                <a:moveTo>
                  <a:pt x="108" y="1"/>
                </a:moveTo>
                <a:cubicBezTo>
                  <a:pt x="72" y="1"/>
                  <a:pt x="37" y="1"/>
                  <a:pt x="1" y="1"/>
                </a:cubicBezTo>
                <a:lnTo>
                  <a:pt x="1" y="4382"/>
                </a:lnTo>
                <a:cubicBezTo>
                  <a:pt x="276" y="4260"/>
                  <a:pt x="573" y="4194"/>
                  <a:pt x="876" y="4194"/>
                </a:cubicBezTo>
                <a:cubicBezTo>
                  <a:pt x="2031" y="4194"/>
                  <a:pt x="2972" y="5136"/>
                  <a:pt x="2972" y="6291"/>
                </a:cubicBezTo>
                <a:cubicBezTo>
                  <a:pt x="2972" y="7452"/>
                  <a:pt x="2031" y="8394"/>
                  <a:pt x="876" y="8394"/>
                </a:cubicBezTo>
                <a:cubicBezTo>
                  <a:pt x="573" y="8394"/>
                  <a:pt x="276" y="8328"/>
                  <a:pt x="1" y="8201"/>
                </a:cubicBezTo>
                <a:lnTo>
                  <a:pt x="1" y="11998"/>
                </a:lnTo>
                <a:cubicBezTo>
                  <a:pt x="43" y="11998"/>
                  <a:pt x="86" y="11998"/>
                  <a:pt x="129" y="11998"/>
                </a:cubicBezTo>
                <a:cubicBezTo>
                  <a:pt x="3240" y="11998"/>
                  <a:pt x="6346" y="13181"/>
                  <a:pt x="8718" y="15554"/>
                </a:cubicBezTo>
                <a:cubicBezTo>
                  <a:pt x="10963" y="17799"/>
                  <a:pt x="12147" y="20705"/>
                  <a:pt x="12268" y="23644"/>
                </a:cubicBezTo>
                <a:lnTo>
                  <a:pt x="16759" y="23644"/>
                </a:lnTo>
                <a:lnTo>
                  <a:pt x="16560" y="23941"/>
                </a:lnTo>
                <a:cubicBezTo>
                  <a:pt x="16368" y="24227"/>
                  <a:pt x="16269" y="24557"/>
                  <a:pt x="16269" y="24898"/>
                </a:cubicBezTo>
                <a:cubicBezTo>
                  <a:pt x="16269" y="25845"/>
                  <a:pt x="17039" y="26615"/>
                  <a:pt x="17980" y="26615"/>
                </a:cubicBezTo>
                <a:cubicBezTo>
                  <a:pt x="18927" y="26615"/>
                  <a:pt x="19697" y="25845"/>
                  <a:pt x="19697" y="24898"/>
                </a:cubicBezTo>
                <a:cubicBezTo>
                  <a:pt x="19697" y="24557"/>
                  <a:pt x="19598" y="24227"/>
                  <a:pt x="19406" y="23941"/>
                </a:cubicBezTo>
                <a:lnTo>
                  <a:pt x="19208" y="23644"/>
                </a:lnTo>
                <a:lnTo>
                  <a:pt x="24265" y="23644"/>
                </a:lnTo>
                <a:cubicBezTo>
                  <a:pt x="24139" y="17634"/>
                  <a:pt x="21789" y="11663"/>
                  <a:pt x="17204" y="7073"/>
                </a:cubicBezTo>
                <a:cubicBezTo>
                  <a:pt x="12482" y="2356"/>
                  <a:pt x="6297" y="1"/>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9"/>
          <p:cNvSpPr/>
          <p:nvPr/>
        </p:nvSpPr>
        <p:spPr>
          <a:xfrm>
            <a:off x="3112675" y="1602864"/>
            <a:ext cx="1608171" cy="1464696"/>
          </a:xfrm>
          <a:custGeom>
            <a:rect b="b" l="l" r="r" t="t"/>
            <a:pathLst>
              <a:path extrusionOk="0" h="24266" w="26643">
                <a:moveTo>
                  <a:pt x="23671" y="1"/>
                </a:moveTo>
                <a:cubicBezTo>
                  <a:pt x="17661" y="127"/>
                  <a:pt x="11684" y="2477"/>
                  <a:pt x="7100" y="7062"/>
                </a:cubicBezTo>
                <a:cubicBezTo>
                  <a:pt x="2356" y="11811"/>
                  <a:pt x="1" y="18041"/>
                  <a:pt x="28" y="24266"/>
                </a:cubicBezTo>
                <a:lnTo>
                  <a:pt x="4414" y="24266"/>
                </a:lnTo>
                <a:lnTo>
                  <a:pt x="4414" y="24260"/>
                </a:lnTo>
                <a:cubicBezTo>
                  <a:pt x="4288" y="23990"/>
                  <a:pt x="4222" y="23693"/>
                  <a:pt x="4222" y="23390"/>
                </a:cubicBezTo>
                <a:cubicBezTo>
                  <a:pt x="4222" y="22235"/>
                  <a:pt x="5163" y="21288"/>
                  <a:pt x="6319" y="21288"/>
                </a:cubicBezTo>
                <a:cubicBezTo>
                  <a:pt x="7480" y="21288"/>
                  <a:pt x="8421" y="22235"/>
                  <a:pt x="8421" y="23390"/>
                </a:cubicBezTo>
                <a:cubicBezTo>
                  <a:pt x="8421" y="23693"/>
                  <a:pt x="8355" y="23990"/>
                  <a:pt x="8228" y="24266"/>
                </a:cubicBezTo>
                <a:lnTo>
                  <a:pt x="12026" y="24266"/>
                </a:lnTo>
                <a:cubicBezTo>
                  <a:pt x="11993" y="21112"/>
                  <a:pt x="13176" y="17948"/>
                  <a:pt x="15581" y="15548"/>
                </a:cubicBezTo>
                <a:cubicBezTo>
                  <a:pt x="17826" y="13303"/>
                  <a:pt x="20732" y="12119"/>
                  <a:pt x="23671" y="11998"/>
                </a:cubicBezTo>
                <a:lnTo>
                  <a:pt x="23671" y="7508"/>
                </a:lnTo>
                <a:lnTo>
                  <a:pt x="23968" y="7706"/>
                </a:lnTo>
                <a:cubicBezTo>
                  <a:pt x="24249" y="7898"/>
                  <a:pt x="24584" y="7997"/>
                  <a:pt x="24926" y="7997"/>
                </a:cubicBezTo>
                <a:cubicBezTo>
                  <a:pt x="25872" y="7997"/>
                  <a:pt x="26643" y="7232"/>
                  <a:pt x="26643" y="6286"/>
                </a:cubicBezTo>
                <a:cubicBezTo>
                  <a:pt x="26643" y="5339"/>
                  <a:pt x="25872" y="4569"/>
                  <a:pt x="24926" y="4569"/>
                </a:cubicBezTo>
                <a:cubicBezTo>
                  <a:pt x="24584" y="4569"/>
                  <a:pt x="24254" y="4668"/>
                  <a:pt x="23968" y="4860"/>
                </a:cubicBezTo>
                <a:lnTo>
                  <a:pt x="23671" y="5064"/>
                </a:lnTo>
                <a:lnTo>
                  <a:pt x="236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9"/>
          <p:cNvSpPr/>
          <p:nvPr/>
        </p:nvSpPr>
        <p:spPr>
          <a:xfrm>
            <a:off x="4423141" y="3052216"/>
            <a:ext cx="1608171" cy="1464696"/>
          </a:xfrm>
          <a:custGeom>
            <a:rect b="b" l="l" r="r" t="t"/>
            <a:pathLst>
              <a:path extrusionOk="0" h="24266" w="26643">
                <a:moveTo>
                  <a:pt x="22229" y="0"/>
                </a:moveTo>
                <a:cubicBezTo>
                  <a:pt x="22356" y="276"/>
                  <a:pt x="22422" y="573"/>
                  <a:pt x="22422" y="875"/>
                </a:cubicBezTo>
                <a:cubicBezTo>
                  <a:pt x="22422" y="2031"/>
                  <a:pt x="21481" y="2978"/>
                  <a:pt x="20319" y="2978"/>
                </a:cubicBezTo>
                <a:cubicBezTo>
                  <a:pt x="19164" y="2978"/>
                  <a:pt x="18223" y="2031"/>
                  <a:pt x="18223" y="875"/>
                </a:cubicBezTo>
                <a:cubicBezTo>
                  <a:pt x="18223" y="573"/>
                  <a:pt x="18289" y="276"/>
                  <a:pt x="18410" y="6"/>
                </a:cubicBezTo>
                <a:lnTo>
                  <a:pt x="14618" y="6"/>
                </a:lnTo>
                <a:cubicBezTo>
                  <a:pt x="14651" y="3154"/>
                  <a:pt x="13462" y="6318"/>
                  <a:pt x="11057" y="8723"/>
                </a:cubicBezTo>
                <a:cubicBezTo>
                  <a:pt x="8817" y="10963"/>
                  <a:pt x="5911" y="12146"/>
                  <a:pt x="2973" y="12268"/>
                </a:cubicBezTo>
                <a:lnTo>
                  <a:pt x="2973" y="16758"/>
                </a:lnTo>
                <a:lnTo>
                  <a:pt x="2675" y="16560"/>
                </a:lnTo>
                <a:cubicBezTo>
                  <a:pt x="2389" y="16368"/>
                  <a:pt x="2059" y="16269"/>
                  <a:pt x="1718" y="16269"/>
                </a:cubicBezTo>
                <a:cubicBezTo>
                  <a:pt x="771" y="16269"/>
                  <a:pt x="1" y="17033"/>
                  <a:pt x="1" y="17980"/>
                </a:cubicBezTo>
                <a:cubicBezTo>
                  <a:pt x="1" y="18927"/>
                  <a:pt x="771" y="19697"/>
                  <a:pt x="1718" y="19697"/>
                </a:cubicBezTo>
                <a:cubicBezTo>
                  <a:pt x="2059" y="19697"/>
                  <a:pt x="2389" y="19598"/>
                  <a:pt x="2675" y="19405"/>
                </a:cubicBezTo>
                <a:lnTo>
                  <a:pt x="2973" y="19207"/>
                </a:lnTo>
                <a:lnTo>
                  <a:pt x="2973" y="24265"/>
                </a:lnTo>
                <a:cubicBezTo>
                  <a:pt x="8982" y="24138"/>
                  <a:pt x="14954" y="21788"/>
                  <a:pt x="19543" y="17204"/>
                </a:cubicBezTo>
                <a:cubicBezTo>
                  <a:pt x="24287" y="12455"/>
                  <a:pt x="26643" y="6225"/>
                  <a:pt x="266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9"/>
          <p:cNvSpPr/>
          <p:nvPr/>
        </p:nvSpPr>
        <p:spPr>
          <a:xfrm>
            <a:off x="3115029" y="2911035"/>
            <a:ext cx="1464635" cy="1606180"/>
          </a:xfrm>
          <a:custGeom>
            <a:rect b="b" l="l" r="r" t="t"/>
            <a:pathLst>
              <a:path extrusionOk="0" h="26610" w="24265">
                <a:moveTo>
                  <a:pt x="6280" y="0"/>
                </a:moveTo>
                <a:cubicBezTo>
                  <a:pt x="5338" y="0"/>
                  <a:pt x="4568" y="771"/>
                  <a:pt x="4568" y="1717"/>
                </a:cubicBezTo>
                <a:cubicBezTo>
                  <a:pt x="4568" y="2059"/>
                  <a:pt x="4667" y="2389"/>
                  <a:pt x="4860" y="2675"/>
                </a:cubicBezTo>
                <a:lnTo>
                  <a:pt x="5058" y="2972"/>
                </a:lnTo>
                <a:lnTo>
                  <a:pt x="0" y="2972"/>
                </a:lnTo>
                <a:cubicBezTo>
                  <a:pt x="127" y="8982"/>
                  <a:pt x="2477" y="14953"/>
                  <a:pt x="7061" y="19543"/>
                </a:cubicBezTo>
                <a:cubicBezTo>
                  <a:pt x="11778" y="24254"/>
                  <a:pt x="17954" y="26610"/>
                  <a:pt x="24130" y="26610"/>
                </a:cubicBezTo>
                <a:cubicBezTo>
                  <a:pt x="24173" y="26610"/>
                  <a:pt x="24216" y="26610"/>
                  <a:pt x="24259" y="26610"/>
                </a:cubicBezTo>
                <a:lnTo>
                  <a:pt x="24259" y="22229"/>
                </a:lnTo>
                <a:cubicBezTo>
                  <a:pt x="23990" y="22355"/>
                  <a:pt x="23692" y="22421"/>
                  <a:pt x="23390" y="22421"/>
                </a:cubicBezTo>
                <a:cubicBezTo>
                  <a:pt x="22234" y="22421"/>
                  <a:pt x="21287" y="21480"/>
                  <a:pt x="21287" y="20319"/>
                </a:cubicBezTo>
                <a:cubicBezTo>
                  <a:pt x="21287" y="19163"/>
                  <a:pt x="22234" y="18222"/>
                  <a:pt x="23390" y="18222"/>
                </a:cubicBezTo>
                <a:cubicBezTo>
                  <a:pt x="23692" y="18222"/>
                  <a:pt x="23990" y="18288"/>
                  <a:pt x="24265" y="18415"/>
                </a:cubicBezTo>
                <a:lnTo>
                  <a:pt x="24265" y="14618"/>
                </a:lnTo>
                <a:cubicBezTo>
                  <a:pt x="24222" y="14618"/>
                  <a:pt x="24180" y="14618"/>
                  <a:pt x="24137" y="14618"/>
                </a:cubicBezTo>
                <a:cubicBezTo>
                  <a:pt x="21026" y="14618"/>
                  <a:pt x="17914" y="13429"/>
                  <a:pt x="15547" y="11062"/>
                </a:cubicBezTo>
                <a:cubicBezTo>
                  <a:pt x="13302" y="8817"/>
                  <a:pt x="12119" y="5911"/>
                  <a:pt x="11998" y="2972"/>
                </a:cubicBezTo>
                <a:lnTo>
                  <a:pt x="7507" y="2972"/>
                </a:lnTo>
                <a:lnTo>
                  <a:pt x="7705" y="2675"/>
                </a:lnTo>
                <a:cubicBezTo>
                  <a:pt x="7898" y="2389"/>
                  <a:pt x="7997" y="2059"/>
                  <a:pt x="7997" y="1717"/>
                </a:cubicBezTo>
                <a:cubicBezTo>
                  <a:pt x="7997" y="771"/>
                  <a:pt x="7232" y="0"/>
                  <a:pt x="62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9"/>
          <p:cNvSpPr/>
          <p:nvPr/>
        </p:nvSpPr>
        <p:spPr>
          <a:xfrm>
            <a:off x="3575754" y="3516924"/>
            <a:ext cx="423606" cy="448173"/>
          </a:xfrm>
          <a:custGeom>
            <a:rect b="b" l="l" r="r" t="t"/>
            <a:pathLst>
              <a:path extrusionOk="0" h="7425" w="7018">
                <a:moveTo>
                  <a:pt x="3258" y="3677"/>
                </a:moveTo>
                <a:lnTo>
                  <a:pt x="3258" y="4822"/>
                </a:lnTo>
                <a:lnTo>
                  <a:pt x="2114" y="4822"/>
                </a:lnTo>
                <a:lnTo>
                  <a:pt x="2114" y="3677"/>
                </a:lnTo>
                <a:close/>
                <a:moveTo>
                  <a:pt x="4832" y="3677"/>
                </a:moveTo>
                <a:lnTo>
                  <a:pt x="4832" y="4822"/>
                </a:lnTo>
                <a:lnTo>
                  <a:pt x="3688" y="4822"/>
                </a:lnTo>
                <a:lnTo>
                  <a:pt x="3688" y="3677"/>
                </a:lnTo>
                <a:close/>
                <a:moveTo>
                  <a:pt x="3258" y="5245"/>
                </a:moveTo>
                <a:lnTo>
                  <a:pt x="3258" y="6390"/>
                </a:lnTo>
                <a:lnTo>
                  <a:pt x="2114" y="6390"/>
                </a:lnTo>
                <a:lnTo>
                  <a:pt x="2114" y="5245"/>
                </a:lnTo>
                <a:close/>
                <a:moveTo>
                  <a:pt x="4832" y="5245"/>
                </a:moveTo>
                <a:lnTo>
                  <a:pt x="4832" y="6390"/>
                </a:lnTo>
                <a:lnTo>
                  <a:pt x="3688" y="6390"/>
                </a:lnTo>
                <a:lnTo>
                  <a:pt x="3688" y="5245"/>
                </a:lnTo>
                <a:close/>
                <a:moveTo>
                  <a:pt x="3506" y="1"/>
                </a:moveTo>
                <a:lnTo>
                  <a:pt x="0" y="2862"/>
                </a:lnTo>
                <a:lnTo>
                  <a:pt x="1002" y="2862"/>
                </a:lnTo>
                <a:lnTo>
                  <a:pt x="1002" y="7425"/>
                </a:lnTo>
                <a:lnTo>
                  <a:pt x="5878" y="7425"/>
                </a:lnTo>
                <a:lnTo>
                  <a:pt x="5878" y="2862"/>
                </a:lnTo>
                <a:lnTo>
                  <a:pt x="7017" y="2862"/>
                </a:lnTo>
                <a:lnTo>
                  <a:pt x="5746" y="1828"/>
                </a:lnTo>
                <a:lnTo>
                  <a:pt x="5746" y="518"/>
                </a:lnTo>
                <a:lnTo>
                  <a:pt x="5047" y="518"/>
                </a:lnTo>
                <a:lnTo>
                  <a:pt x="5047" y="1255"/>
                </a:lnTo>
                <a:lnTo>
                  <a:pt x="35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9"/>
          <p:cNvSpPr/>
          <p:nvPr/>
        </p:nvSpPr>
        <p:spPr>
          <a:xfrm>
            <a:off x="4372681" y="2844941"/>
            <a:ext cx="454149" cy="454149"/>
          </a:xfrm>
          <a:custGeom>
            <a:rect b="b" l="l" r="r" t="t"/>
            <a:pathLst>
              <a:path extrusionOk="0" h="7524" w="7524">
                <a:moveTo>
                  <a:pt x="3181" y="1161"/>
                </a:moveTo>
                <a:cubicBezTo>
                  <a:pt x="3742" y="1161"/>
                  <a:pt x="4216" y="1360"/>
                  <a:pt x="4618" y="1756"/>
                </a:cubicBezTo>
                <a:cubicBezTo>
                  <a:pt x="5014" y="2152"/>
                  <a:pt x="5206" y="2625"/>
                  <a:pt x="5206" y="3187"/>
                </a:cubicBezTo>
                <a:cubicBezTo>
                  <a:pt x="5206" y="3743"/>
                  <a:pt x="5008" y="4221"/>
                  <a:pt x="4618" y="4618"/>
                </a:cubicBezTo>
                <a:cubicBezTo>
                  <a:pt x="4216" y="5014"/>
                  <a:pt x="3742" y="5212"/>
                  <a:pt x="3181" y="5212"/>
                </a:cubicBezTo>
                <a:cubicBezTo>
                  <a:pt x="2625" y="5212"/>
                  <a:pt x="2146" y="5014"/>
                  <a:pt x="1750" y="4618"/>
                </a:cubicBezTo>
                <a:cubicBezTo>
                  <a:pt x="1354" y="4221"/>
                  <a:pt x="1156" y="3743"/>
                  <a:pt x="1156" y="3187"/>
                </a:cubicBezTo>
                <a:cubicBezTo>
                  <a:pt x="1156" y="2625"/>
                  <a:pt x="1354" y="2152"/>
                  <a:pt x="1750" y="1756"/>
                </a:cubicBezTo>
                <a:cubicBezTo>
                  <a:pt x="2146" y="1360"/>
                  <a:pt x="2625" y="1161"/>
                  <a:pt x="3181" y="1161"/>
                </a:cubicBezTo>
                <a:close/>
                <a:moveTo>
                  <a:pt x="3181" y="0"/>
                </a:moveTo>
                <a:cubicBezTo>
                  <a:pt x="2752" y="0"/>
                  <a:pt x="2339" y="83"/>
                  <a:pt x="1948" y="253"/>
                </a:cubicBezTo>
                <a:cubicBezTo>
                  <a:pt x="1552" y="418"/>
                  <a:pt x="1216" y="644"/>
                  <a:pt x="930" y="930"/>
                </a:cubicBezTo>
                <a:cubicBezTo>
                  <a:pt x="644" y="1216"/>
                  <a:pt x="418" y="1552"/>
                  <a:pt x="253" y="1948"/>
                </a:cubicBezTo>
                <a:cubicBezTo>
                  <a:pt x="83" y="2339"/>
                  <a:pt x="0" y="2752"/>
                  <a:pt x="0" y="3187"/>
                </a:cubicBezTo>
                <a:cubicBezTo>
                  <a:pt x="0" y="3616"/>
                  <a:pt x="83" y="4029"/>
                  <a:pt x="253" y="4419"/>
                </a:cubicBezTo>
                <a:cubicBezTo>
                  <a:pt x="418" y="4816"/>
                  <a:pt x="644" y="5151"/>
                  <a:pt x="930" y="5438"/>
                </a:cubicBezTo>
                <a:cubicBezTo>
                  <a:pt x="1216" y="5724"/>
                  <a:pt x="1552" y="5949"/>
                  <a:pt x="1948" y="6115"/>
                </a:cubicBezTo>
                <a:cubicBezTo>
                  <a:pt x="2339" y="6285"/>
                  <a:pt x="2752" y="6368"/>
                  <a:pt x="3181" y="6368"/>
                </a:cubicBezTo>
                <a:cubicBezTo>
                  <a:pt x="3847" y="6368"/>
                  <a:pt x="4447" y="6181"/>
                  <a:pt x="4986" y="5806"/>
                </a:cubicBezTo>
                <a:lnTo>
                  <a:pt x="6538" y="7353"/>
                </a:lnTo>
                <a:cubicBezTo>
                  <a:pt x="6643" y="7468"/>
                  <a:pt x="6780" y="7523"/>
                  <a:pt x="6945" y="7523"/>
                </a:cubicBezTo>
                <a:cubicBezTo>
                  <a:pt x="7105" y="7523"/>
                  <a:pt x="7237" y="7468"/>
                  <a:pt x="7353" y="7353"/>
                </a:cubicBezTo>
                <a:cubicBezTo>
                  <a:pt x="7468" y="7243"/>
                  <a:pt x="7523" y="7105"/>
                  <a:pt x="7523" y="6946"/>
                </a:cubicBezTo>
                <a:cubicBezTo>
                  <a:pt x="7523" y="6786"/>
                  <a:pt x="7468" y="6648"/>
                  <a:pt x="7358" y="6538"/>
                </a:cubicBezTo>
                <a:lnTo>
                  <a:pt x="5806" y="4986"/>
                </a:lnTo>
                <a:cubicBezTo>
                  <a:pt x="6180" y="4447"/>
                  <a:pt x="6368" y="3847"/>
                  <a:pt x="6368" y="3187"/>
                </a:cubicBezTo>
                <a:cubicBezTo>
                  <a:pt x="6368" y="2752"/>
                  <a:pt x="6285" y="2339"/>
                  <a:pt x="6114" y="1948"/>
                </a:cubicBezTo>
                <a:cubicBezTo>
                  <a:pt x="5949" y="1552"/>
                  <a:pt x="5724" y="1216"/>
                  <a:pt x="5438" y="930"/>
                </a:cubicBezTo>
                <a:cubicBezTo>
                  <a:pt x="5151" y="644"/>
                  <a:pt x="4810" y="418"/>
                  <a:pt x="4419" y="253"/>
                </a:cubicBezTo>
                <a:cubicBezTo>
                  <a:pt x="4029" y="83"/>
                  <a:pt x="3616" y="0"/>
                  <a:pt x="3181"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9"/>
          <p:cNvSpPr/>
          <p:nvPr/>
        </p:nvSpPr>
        <p:spPr>
          <a:xfrm>
            <a:off x="4477646" y="2949907"/>
            <a:ext cx="174440" cy="174440"/>
          </a:xfrm>
          <a:custGeom>
            <a:rect b="b" l="l" r="r" t="t"/>
            <a:pathLst>
              <a:path extrusionOk="0" h="2890" w="2890">
                <a:moveTo>
                  <a:pt x="1299" y="0"/>
                </a:moveTo>
                <a:cubicBezTo>
                  <a:pt x="1261" y="0"/>
                  <a:pt x="1227" y="11"/>
                  <a:pt x="1200" y="44"/>
                </a:cubicBezTo>
                <a:cubicBezTo>
                  <a:pt x="1172" y="72"/>
                  <a:pt x="1156" y="105"/>
                  <a:pt x="1156" y="143"/>
                </a:cubicBezTo>
                <a:lnTo>
                  <a:pt x="1156" y="1156"/>
                </a:lnTo>
                <a:lnTo>
                  <a:pt x="143" y="1156"/>
                </a:lnTo>
                <a:cubicBezTo>
                  <a:pt x="105" y="1156"/>
                  <a:pt x="72" y="1173"/>
                  <a:pt x="39" y="1200"/>
                </a:cubicBezTo>
                <a:cubicBezTo>
                  <a:pt x="11" y="1228"/>
                  <a:pt x="0" y="1261"/>
                  <a:pt x="0" y="1299"/>
                </a:cubicBezTo>
                <a:lnTo>
                  <a:pt x="0" y="1591"/>
                </a:lnTo>
                <a:cubicBezTo>
                  <a:pt x="0" y="1629"/>
                  <a:pt x="11" y="1662"/>
                  <a:pt x="39" y="1690"/>
                </a:cubicBezTo>
                <a:cubicBezTo>
                  <a:pt x="72" y="1717"/>
                  <a:pt x="105" y="1734"/>
                  <a:pt x="143" y="1734"/>
                </a:cubicBezTo>
                <a:lnTo>
                  <a:pt x="1156" y="1734"/>
                </a:lnTo>
                <a:lnTo>
                  <a:pt x="1156" y="2747"/>
                </a:lnTo>
                <a:cubicBezTo>
                  <a:pt x="1156" y="2785"/>
                  <a:pt x="1172" y="2818"/>
                  <a:pt x="1200" y="2851"/>
                </a:cubicBezTo>
                <a:cubicBezTo>
                  <a:pt x="1227" y="2879"/>
                  <a:pt x="1261" y="2890"/>
                  <a:pt x="1299" y="2890"/>
                </a:cubicBezTo>
                <a:lnTo>
                  <a:pt x="1591" y="2890"/>
                </a:lnTo>
                <a:cubicBezTo>
                  <a:pt x="1629" y="2890"/>
                  <a:pt x="1662" y="2879"/>
                  <a:pt x="1690" y="2851"/>
                </a:cubicBezTo>
                <a:cubicBezTo>
                  <a:pt x="1717" y="2818"/>
                  <a:pt x="1734" y="2785"/>
                  <a:pt x="1734" y="2747"/>
                </a:cubicBezTo>
                <a:lnTo>
                  <a:pt x="1734" y="1734"/>
                </a:lnTo>
                <a:lnTo>
                  <a:pt x="2746" y="1734"/>
                </a:lnTo>
                <a:cubicBezTo>
                  <a:pt x="2785" y="1734"/>
                  <a:pt x="2818" y="1717"/>
                  <a:pt x="2851" y="1690"/>
                </a:cubicBezTo>
                <a:cubicBezTo>
                  <a:pt x="2879" y="1662"/>
                  <a:pt x="2890" y="1629"/>
                  <a:pt x="2890" y="1591"/>
                </a:cubicBezTo>
                <a:lnTo>
                  <a:pt x="2890" y="1299"/>
                </a:lnTo>
                <a:cubicBezTo>
                  <a:pt x="2890" y="1261"/>
                  <a:pt x="2879" y="1228"/>
                  <a:pt x="2851" y="1200"/>
                </a:cubicBezTo>
                <a:cubicBezTo>
                  <a:pt x="2818" y="1173"/>
                  <a:pt x="2785" y="1156"/>
                  <a:pt x="2746" y="1156"/>
                </a:cubicBezTo>
                <a:lnTo>
                  <a:pt x="1734" y="1156"/>
                </a:lnTo>
                <a:lnTo>
                  <a:pt x="1734" y="143"/>
                </a:lnTo>
                <a:cubicBezTo>
                  <a:pt x="1734" y="105"/>
                  <a:pt x="1717" y="72"/>
                  <a:pt x="1690" y="44"/>
                </a:cubicBezTo>
                <a:cubicBezTo>
                  <a:pt x="1662" y="11"/>
                  <a:pt x="1629" y="0"/>
                  <a:pt x="1591"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9"/>
          <p:cNvSpPr/>
          <p:nvPr/>
        </p:nvSpPr>
        <p:spPr>
          <a:xfrm>
            <a:off x="4018551" y="2463047"/>
            <a:ext cx="1106882" cy="1229473"/>
          </a:xfrm>
          <a:custGeom>
            <a:rect b="b" l="l" r="r" t="t"/>
            <a:pathLst>
              <a:path extrusionOk="0" h="20369" w="18338">
                <a:moveTo>
                  <a:pt x="7763" y="0"/>
                </a:moveTo>
                <a:cubicBezTo>
                  <a:pt x="7510" y="0"/>
                  <a:pt x="7337" y="204"/>
                  <a:pt x="7337" y="560"/>
                </a:cubicBezTo>
                <a:lnTo>
                  <a:pt x="7353" y="4225"/>
                </a:lnTo>
                <a:cubicBezTo>
                  <a:pt x="7357" y="4581"/>
                  <a:pt x="7532" y="4784"/>
                  <a:pt x="7786" y="4784"/>
                </a:cubicBezTo>
                <a:cubicBezTo>
                  <a:pt x="7894" y="4784"/>
                  <a:pt x="8016" y="4748"/>
                  <a:pt x="8146" y="4671"/>
                </a:cubicBezTo>
                <a:lnTo>
                  <a:pt x="11128" y="2882"/>
                </a:lnTo>
                <a:cubicBezTo>
                  <a:pt x="11563" y="2623"/>
                  <a:pt x="11563" y="2200"/>
                  <a:pt x="11134" y="1941"/>
                </a:cubicBezTo>
                <a:lnTo>
                  <a:pt x="8118" y="114"/>
                </a:lnTo>
                <a:cubicBezTo>
                  <a:pt x="7990" y="37"/>
                  <a:pt x="7869" y="0"/>
                  <a:pt x="7763" y="0"/>
                </a:cubicBezTo>
                <a:close/>
                <a:moveTo>
                  <a:pt x="7337" y="1198"/>
                </a:moveTo>
                <a:cubicBezTo>
                  <a:pt x="3148" y="2046"/>
                  <a:pt x="0" y="5744"/>
                  <a:pt x="0" y="10180"/>
                </a:cubicBezTo>
                <a:cubicBezTo>
                  <a:pt x="0" y="12920"/>
                  <a:pt x="1206" y="15380"/>
                  <a:pt x="3110" y="17059"/>
                </a:cubicBezTo>
                <a:cubicBezTo>
                  <a:pt x="3493" y="17415"/>
                  <a:pt x="3838" y="17554"/>
                  <a:pt x="4123" y="17554"/>
                </a:cubicBezTo>
                <a:cubicBezTo>
                  <a:pt x="4937" y="17554"/>
                  <a:pt x="5263" y="16415"/>
                  <a:pt x="4574" y="15898"/>
                </a:cubicBezTo>
                <a:cubicBezTo>
                  <a:pt x="2906" y="14549"/>
                  <a:pt x="1833" y="12491"/>
                  <a:pt x="1833" y="10180"/>
                </a:cubicBezTo>
                <a:cubicBezTo>
                  <a:pt x="1833" y="6767"/>
                  <a:pt x="4178" y="3906"/>
                  <a:pt x="7337" y="3086"/>
                </a:cubicBezTo>
                <a:lnTo>
                  <a:pt x="7337" y="1198"/>
                </a:lnTo>
                <a:close/>
                <a:moveTo>
                  <a:pt x="14483" y="2969"/>
                </a:moveTo>
                <a:cubicBezTo>
                  <a:pt x="13708" y="2969"/>
                  <a:pt x="13037" y="3916"/>
                  <a:pt x="13737" y="4445"/>
                </a:cubicBezTo>
                <a:cubicBezTo>
                  <a:pt x="15421" y="5788"/>
                  <a:pt x="16505" y="7857"/>
                  <a:pt x="16505" y="10180"/>
                </a:cubicBezTo>
                <a:cubicBezTo>
                  <a:pt x="16505" y="13597"/>
                  <a:pt x="14166" y="16459"/>
                  <a:pt x="11002" y="17274"/>
                </a:cubicBezTo>
                <a:lnTo>
                  <a:pt x="11002" y="19161"/>
                </a:lnTo>
                <a:cubicBezTo>
                  <a:pt x="15184" y="18314"/>
                  <a:pt x="18338" y="14615"/>
                  <a:pt x="18338" y="10180"/>
                </a:cubicBezTo>
                <a:cubicBezTo>
                  <a:pt x="18338" y="7406"/>
                  <a:pt x="17100" y="4918"/>
                  <a:pt x="15151" y="3240"/>
                </a:cubicBezTo>
                <a:cubicBezTo>
                  <a:pt x="14940" y="3048"/>
                  <a:pt x="14707" y="2969"/>
                  <a:pt x="14483" y="2969"/>
                </a:cubicBezTo>
                <a:close/>
                <a:moveTo>
                  <a:pt x="10577" y="15585"/>
                </a:moveTo>
                <a:cubicBezTo>
                  <a:pt x="10469" y="15585"/>
                  <a:pt x="10345" y="15622"/>
                  <a:pt x="10215" y="15700"/>
                </a:cubicBezTo>
                <a:lnTo>
                  <a:pt x="7204" y="17521"/>
                </a:lnTo>
                <a:cubicBezTo>
                  <a:pt x="6775" y="17785"/>
                  <a:pt x="6775" y="18209"/>
                  <a:pt x="7210" y="18468"/>
                </a:cubicBezTo>
                <a:lnTo>
                  <a:pt x="10193" y="20256"/>
                </a:lnTo>
                <a:cubicBezTo>
                  <a:pt x="10321" y="20333"/>
                  <a:pt x="10442" y="20369"/>
                  <a:pt x="10550" y="20369"/>
                </a:cubicBezTo>
                <a:cubicBezTo>
                  <a:pt x="10805" y="20369"/>
                  <a:pt x="10981" y="20164"/>
                  <a:pt x="10985" y="19811"/>
                </a:cubicBezTo>
                <a:lnTo>
                  <a:pt x="11002" y="16140"/>
                </a:lnTo>
                <a:cubicBezTo>
                  <a:pt x="11002" y="15786"/>
                  <a:pt x="10829" y="15585"/>
                  <a:pt x="10577" y="15585"/>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9"/>
          <p:cNvSpPr/>
          <p:nvPr/>
        </p:nvSpPr>
        <p:spPr>
          <a:xfrm>
            <a:off x="758725" y="3692525"/>
            <a:ext cx="1931100" cy="6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s" sz="1100">
                <a:solidFill>
                  <a:schemeClr val="dk1"/>
                </a:solidFill>
              </a:rPr>
              <a:t>Measured by defect rates and user satisfaction surveys</a:t>
            </a:r>
            <a:endParaRPr sz="1200">
              <a:solidFill>
                <a:srgbClr val="000000"/>
              </a:solidFill>
              <a:latin typeface="Roboto"/>
              <a:ea typeface="Roboto"/>
              <a:cs typeface="Roboto"/>
              <a:sym typeface="Roboto"/>
            </a:endParaRPr>
          </a:p>
        </p:txBody>
      </p:sp>
      <p:sp>
        <p:nvSpPr>
          <p:cNvPr id="1039" name="Google Shape;1039;p79"/>
          <p:cNvSpPr txBox="1"/>
          <p:nvPr/>
        </p:nvSpPr>
        <p:spPr>
          <a:xfrm>
            <a:off x="906675" y="3385300"/>
            <a:ext cx="2021400" cy="33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700">
                <a:solidFill>
                  <a:schemeClr val="accent5"/>
                </a:solidFill>
                <a:latin typeface="Roboto"/>
                <a:ea typeface="Roboto"/>
                <a:cs typeface="Roboto"/>
                <a:sym typeface="Roboto"/>
              </a:rPr>
              <a:t>Product Quality</a:t>
            </a:r>
            <a:endParaRPr b="1" sz="1700">
              <a:solidFill>
                <a:schemeClr val="accent5"/>
              </a:solidFill>
              <a:latin typeface="Roboto"/>
              <a:ea typeface="Roboto"/>
              <a:cs typeface="Roboto"/>
              <a:sym typeface="Roboto"/>
            </a:endParaRPr>
          </a:p>
        </p:txBody>
      </p:sp>
      <p:sp>
        <p:nvSpPr>
          <p:cNvPr id="1040" name="Google Shape;1040;p79"/>
          <p:cNvSpPr/>
          <p:nvPr/>
        </p:nvSpPr>
        <p:spPr>
          <a:xfrm>
            <a:off x="1023475" y="2072925"/>
            <a:ext cx="1686000" cy="665100"/>
          </a:xfrm>
          <a:prstGeom prst="rect">
            <a:avLst/>
          </a:prstGeom>
          <a:noFill/>
          <a:ln>
            <a:noFill/>
          </a:ln>
        </p:spPr>
        <p:txBody>
          <a:bodyPr anchorCtr="0" anchor="ctr" bIns="91425" lIns="91425" spcFirstLastPara="1" rIns="91425" wrap="square" tIns="91425">
            <a:noAutofit/>
          </a:bodyPr>
          <a:lstStyle/>
          <a:p>
            <a:pPr indent="0" lvl="0" marL="12700" rtl="0" algn="ctr">
              <a:spcBef>
                <a:spcPts val="0"/>
              </a:spcBef>
              <a:spcAft>
                <a:spcPts val="0"/>
              </a:spcAft>
              <a:buNone/>
            </a:pPr>
            <a:r>
              <a:rPr lang="es" sz="1200">
                <a:solidFill>
                  <a:schemeClr val="dk1"/>
                </a:solidFill>
                <a:latin typeface="Roboto"/>
                <a:ea typeface="Roboto"/>
                <a:cs typeface="Roboto"/>
                <a:sym typeface="Roboto"/>
              </a:rPr>
              <a:t>Rate at which user stories are completed per sprint.</a:t>
            </a:r>
            <a:endParaRPr sz="1200">
              <a:latin typeface="Roboto"/>
              <a:ea typeface="Roboto"/>
              <a:cs typeface="Roboto"/>
              <a:sym typeface="Roboto"/>
            </a:endParaRPr>
          </a:p>
        </p:txBody>
      </p:sp>
      <p:sp>
        <p:nvSpPr>
          <p:cNvPr id="1041" name="Google Shape;1041;p79"/>
          <p:cNvSpPr txBox="1"/>
          <p:nvPr/>
        </p:nvSpPr>
        <p:spPr>
          <a:xfrm>
            <a:off x="1023475" y="1741425"/>
            <a:ext cx="2021400" cy="33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700">
                <a:solidFill>
                  <a:schemeClr val="accent1"/>
                </a:solidFill>
                <a:latin typeface="Roboto"/>
                <a:ea typeface="Roboto"/>
                <a:cs typeface="Roboto"/>
                <a:sym typeface="Roboto"/>
              </a:rPr>
              <a:t>Project Velocity</a:t>
            </a:r>
            <a:endParaRPr b="1" sz="1700">
              <a:solidFill>
                <a:schemeClr val="accent1"/>
              </a:solidFill>
              <a:latin typeface="Roboto"/>
              <a:ea typeface="Roboto"/>
              <a:cs typeface="Roboto"/>
              <a:sym typeface="Roboto"/>
            </a:endParaRPr>
          </a:p>
        </p:txBody>
      </p:sp>
      <p:sp>
        <p:nvSpPr>
          <p:cNvPr id="1042" name="Google Shape;1042;p79"/>
          <p:cNvSpPr/>
          <p:nvPr/>
        </p:nvSpPr>
        <p:spPr>
          <a:xfrm>
            <a:off x="6341575" y="2002675"/>
            <a:ext cx="1686000" cy="6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s" sz="1100">
                <a:solidFill>
                  <a:schemeClr val="dk1"/>
                </a:solidFill>
              </a:rPr>
              <a:t>Collaboration, communication, morale</a:t>
            </a:r>
            <a:endParaRPr sz="1200">
              <a:latin typeface="Roboto"/>
              <a:ea typeface="Roboto"/>
              <a:cs typeface="Roboto"/>
              <a:sym typeface="Roboto"/>
            </a:endParaRPr>
          </a:p>
        </p:txBody>
      </p:sp>
      <p:sp>
        <p:nvSpPr>
          <p:cNvPr id="1043" name="Google Shape;1043;p79"/>
          <p:cNvSpPr txBox="1"/>
          <p:nvPr/>
        </p:nvSpPr>
        <p:spPr>
          <a:xfrm>
            <a:off x="6111775" y="1762275"/>
            <a:ext cx="2145600" cy="2898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s" sz="1700">
                <a:solidFill>
                  <a:schemeClr val="accent3"/>
                </a:solidFill>
                <a:latin typeface="Roboto"/>
                <a:ea typeface="Roboto"/>
                <a:cs typeface="Roboto"/>
                <a:sym typeface="Roboto"/>
              </a:rPr>
              <a:t>Team Performance</a:t>
            </a:r>
            <a:endParaRPr b="1" sz="1700">
              <a:solidFill>
                <a:schemeClr val="accent3"/>
              </a:solidFill>
              <a:latin typeface="Roboto"/>
              <a:ea typeface="Roboto"/>
              <a:cs typeface="Roboto"/>
              <a:sym typeface="Roboto"/>
            </a:endParaRPr>
          </a:p>
        </p:txBody>
      </p:sp>
      <p:sp>
        <p:nvSpPr>
          <p:cNvPr id="1044" name="Google Shape;1044;p79"/>
          <p:cNvSpPr/>
          <p:nvPr/>
        </p:nvSpPr>
        <p:spPr>
          <a:xfrm>
            <a:off x="6571375" y="3692525"/>
            <a:ext cx="1686000" cy="6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s" sz="1100">
                <a:solidFill>
                  <a:schemeClr val="dk1"/>
                </a:solidFill>
              </a:rPr>
              <a:t>Revenue growth, cost reduction, customer satisfaction</a:t>
            </a:r>
            <a:endParaRPr sz="1200">
              <a:solidFill>
                <a:srgbClr val="000000"/>
              </a:solidFill>
              <a:latin typeface="Roboto"/>
              <a:ea typeface="Roboto"/>
              <a:cs typeface="Roboto"/>
              <a:sym typeface="Roboto"/>
            </a:endParaRPr>
          </a:p>
        </p:txBody>
      </p:sp>
      <p:sp>
        <p:nvSpPr>
          <p:cNvPr id="1045" name="Google Shape;1045;p79"/>
          <p:cNvSpPr txBox="1"/>
          <p:nvPr/>
        </p:nvSpPr>
        <p:spPr>
          <a:xfrm>
            <a:off x="6341575" y="3385300"/>
            <a:ext cx="2145600" cy="331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s" sz="1700">
                <a:solidFill>
                  <a:schemeClr val="accent4"/>
                </a:solidFill>
                <a:latin typeface="Roboto"/>
                <a:ea typeface="Roboto"/>
                <a:cs typeface="Roboto"/>
                <a:sym typeface="Roboto"/>
              </a:rPr>
              <a:t>Business Outcomes</a:t>
            </a:r>
            <a:endParaRPr b="1" sz="1700">
              <a:solidFill>
                <a:schemeClr val="accent4"/>
              </a:solidFill>
              <a:latin typeface="Roboto"/>
              <a:ea typeface="Roboto"/>
              <a:cs typeface="Roboto"/>
              <a:sym typeface="Roboto"/>
            </a:endParaRPr>
          </a:p>
        </p:txBody>
      </p:sp>
      <p:grpSp>
        <p:nvGrpSpPr>
          <p:cNvPr id="1046" name="Google Shape;1046;p79"/>
          <p:cNvGrpSpPr/>
          <p:nvPr/>
        </p:nvGrpSpPr>
        <p:grpSpPr>
          <a:xfrm>
            <a:off x="5144630" y="3573192"/>
            <a:ext cx="454148" cy="331500"/>
            <a:chOff x="6837375" y="3874475"/>
            <a:chExt cx="69500" cy="48875"/>
          </a:xfrm>
        </p:grpSpPr>
        <p:sp>
          <p:nvSpPr>
            <p:cNvPr id="1047" name="Google Shape;1047;p79"/>
            <p:cNvSpPr/>
            <p:nvPr/>
          </p:nvSpPr>
          <p:spPr>
            <a:xfrm>
              <a:off x="6846250" y="3894500"/>
              <a:ext cx="15825" cy="28850"/>
            </a:xfrm>
            <a:custGeom>
              <a:rect b="b" l="l" r="r" t="t"/>
              <a:pathLst>
                <a:path extrusionOk="0" h="1154" w="633">
                  <a:moveTo>
                    <a:pt x="501" y="132"/>
                  </a:moveTo>
                  <a:lnTo>
                    <a:pt x="501" y="1025"/>
                  </a:lnTo>
                  <a:lnTo>
                    <a:pt x="129" y="1025"/>
                  </a:lnTo>
                  <a:lnTo>
                    <a:pt x="129" y="132"/>
                  </a:lnTo>
                  <a:close/>
                  <a:moveTo>
                    <a:pt x="79" y="0"/>
                  </a:moveTo>
                  <a:cubicBezTo>
                    <a:pt x="35" y="0"/>
                    <a:pt x="1" y="38"/>
                    <a:pt x="1" y="82"/>
                  </a:cubicBezTo>
                  <a:lnTo>
                    <a:pt x="1" y="1153"/>
                  </a:lnTo>
                  <a:lnTo>
                    <a:pt x="633" y="1153"/>
                  </a:lnTo>
                  <a:lnTo>
                    <a:pt x="633" y="82"/>
                  </a:lnTo>
                  <a:cubicBezTo>
                    <a:pt x="633" y="38"/>
                    <a:pt x="596" y="0"/>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9"/>
            <p:cNvSpPr/>
            <p:nvPr/>
          </p:nvSpPr>
          <p:spPr>
            <a:xfrm>
              <a:off x="6865275" y="3884450"/>
              <a:ext cx="15825" cy="38900"/>
            </a:xfrm>
            <a:custGeom>
              <a:rect b="b" l="l" r="r" t="t"/>
              <a:pathLst>
                <a:path extrusionOk="0" h="1556" w="633">
                  <a:moveTo>
                    <a:pt x="501" y="132"/>
                  </a:moveTo>
                  <a:lnTo>
                    <a:pt x="501" y="1427"/>
                  </a:lnTo>
                  <a:lnTo>
                    <a:pt x="132" y="1427"/>
                  </a:lnTo>
                  <a:lnTo>
                    <a:pt x="132" y="132"/>
                  </a:lnTo>
                  <a:close/>
                  <a:moveTo>
                    <a:pt x="82" y="0"/>
                  </a:moveTo>
                  <a:cubicBezTo>
                    <a:pt x="38" y="0"/>
                    <a:pt x="0" y="37"/>
                    <a:pt x="0" y="81"/>
                  </a:cubicBezTo>
                  <a:lnTo>
                    <a:pt x="0" y="1555"/>
                  </a:lnTo>
                  <a:lnTo>
                    <a:pt x="633" y="1555"/>
                  </a:lnTo>
                  <a:lnTo>
                    <a:pt x="633" y="81"/>
                  </a:lnTo>
                  <a:cubicBezTo>
                    <a:pt x="633" y="37"/>
                    <a:pt x="595" y="0"/>
                    <a:pt x="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9"/>
            <p:cNvSpPr/>
            <p:nvPr/>
          </p:nvSpPr>
          <p:spPr>
            <a:xfrm>
              <a:off x="6884300" y="3874475"/>
              <a:ext cx="15825" cy="48875"/>
            </a:xfrm>
            <a:custGeom>
              <a:rect b="b" l="l" r="r" t="t"/>
              <a:pathLst>
                <a:path extrusionOk="0" h="1955" w="633">
                  <a:moveTo>
                    <a:pt x="504" y="129"/>
                  </a:moveTo>
                  <a:lnTo>
                    <a:pt x="504" y="1826"/>
                  </a:lnTo>
                  <a:lnTo>
                    <a:pt x="132" y="1826"/>
                  </a:lnTo>
                  <a:lnTo>
                    <a:pt x="132" y="129"/>
                  </a:lnTo>
                  <a:close/>
                  <a:moveTo>
                    <a:pt x="81" y="0"/>
                  </a:moveTo>
                  <a:cubicBezTo>
                    <a:pt x="37" y="0"/>
                    <a:pt x="0" y="34"/>
                    <a:pt x="0" y="81"/>
                  </a:cubicBezTo>
                  <a:lnTo>
                    <a:pt x="0" y="1954"/>
                  </a:lnTo>
                  <a:lnTo>
                    <a:pt x="632" y="1954"/>
                  </a:lnTo>
                  <a:lnTo>
                    <a:pt x="632" y="81"/>
                  </a:lnTo>
                  <a:cubicBezTo>
                    <a:pt x="632" y="34"/>
                    <a:pt x="599" y="0"/>
                    <a:pt x="5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9"/>
            <p:cNvSpPr/>
            <p:nvPr/>
          </p:nvSpPr>
          <p:spPr>
            <a:xfrm>
              <a:off x="6837375" y="3876075"/>
              <a:ext cx="69500" cy="47275"/>
            </a:xfrm>
            <a:custGeom>
              <a:rect b="b" l="l" r="r" t="t"/>
              <a:pathLst>
                <a:path extrusionOk="0" h="1891" w="2780">
                  <a:moveTo>
                    <a:pt x="65" y="0"/>
                  </a:moveTo>
                  <a:cubicBezTo>
                    <a:pt x="28" y="0"/>
                    <a:pt x="1" y="31"/>
                    <a:pt x="1" y="65"/>
                  </a:cubicBezTo>
                  <a:lnTo>
                    <a:pt x="1" y="1890"/>
                  </a:lnTo>
                  <a:lnTo>
                    <a:pt x="2716" y="1890"/>
                  </a:lnTo>
                  <a:cubicBezTo>
                    <a:pt x="2749" y="1890"/>
                    <a:pt x="2780" y="1863"/>
                    <a:pt x="2780" y="1826"/>
                  </a:cubicBezTo>
                  <a:cubicBezTo>
                    <a:pt x="2780" y="1789"/>
                    <a:pt x="2749" y="1762"/>
                    <a:pt x="2716" y="1762"/>
                  </a:cubicBezTo>
                  <a:lnTo>
                    <a:pt x="133" y="1762"/>
                  </a:lnTo>
                  <a:lnTo>
                    <a:pt x="133" y="65"/>
                  </a:lnTo>
                  <a:cubicBezTo>
                    <a:pt x="133" y="31"/>
                    <a:pt x="102" y="0"/>
                    <a:pt x="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79"/>
          <p:cNvSpPr/>
          <p:nvPr/>
        </p:nvSpPr>
        <p:spPr>
          <a:xfrm>
            <a:off x="5206325" y="2129775"/>
            <a:ext cx="330766" cy="331492"/>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1052" name="Google Shape;1052;p79"/>
          <p:cNvGrpSpPr/>
          <p:nvPr/>
        </p:nvGrpSpPr>
        <p:grpSpPr>
          <a:xfrm>
            <a:off x="3582237" y="2064228"/>
            <a:ext cx="410628" cy="406309"/>
            <a:chOff x="6546625" y="1900200"/>
            <a:chExt cx="125975" cy="124650"/>
          </a:xfrm>
        </p:grpSpPr>
        <p:sp>
          <p:nvSpPr>
            <p:cNvPr id="1053" name="Google Shape;1053;p79"/>
            <p:cNvSpPr/>
            <p:nvPr/>
          </p:nvSpPr>
          <p:spPr>
            <a:xfrm>
              <a:off x="6546625" y="1900200"/>
              <a:ext cx="125975" cy="124650"/>
            </a:xfrm>
            <a:custGeom>
              <a:rect b="b" l="l" r="r" t="t"/>
              <a:pathLst>
                <a:path extrusionOk="0" h="4986" w="5039">
                  <a:moveTo>
                    <a:pt x="1634" y="1185"/>
                  </a:moveTo>
                  <a:lnTo>
                    <a:pt x="751" y="2068"/>
                  </a:lnTo>
                  <a:lnTo>
                    <a:pt x="572" y="2247"/>
                  </a:lnTo>
                  <a:lnTo>
                    <a:pt x="244" y="1919"/>
                  </a:lnTo>
                  <a:lnTo>
                    <a:pt x="981" y="1185"/>
                  </a:lnTo>
                  <a:close/>
                  <a:moveTo>
                    <a:pt x="826" y="3092"/>
                  </a:moveTo>
                  <a:lnTo>
                    <a:pt x="1904" y="4171"/>
                  </a:lnTo>
                  <a:lnTo>
                    <a:pt x="1549" y="4370"/>
                  </a:lnTo>
                  <a:lnTo>
                    <a:pt x="1417" y="4242"/>
                  </a:lnTo>
                  <a:cubicBezTo>
                    <a:pt x="1417" y="4238"/>
                    <a:pt x="1414" y="4235"/>
                    <a:pt x="1411" y="4235"/>
                  </a:cubicBezTo>
                  <a:cubicBezTo>
                    <a:pt x="1407" y="4231"/>
                    <a:pt x="1404" y="4228"/>
                    <a:pt x="1404" y="4228"/>
                  </a:cubicBezTo>
                  <a:lnTo>
                    <a:pt x="772" y="3593"/>
                  </a:lnTo>
                  <a:cubicBezTo>
                    <a:pt x="768" y="3589"/>
                    <a:pt x="765" y="3589"/>
                    <a:pt x="761" y="3586"/>
                  </a:cubicBezTo>
                  <a:cubicBezTo>
                    <a:pt x="761" y="3582"/>
                    <a:pt x="758" y="3579"/>
                    <a:pt x="755" y="3579"/>
                  </a:cubicBezTo>
                  <a:lnTo>
                    <a:pt x="626" y="3447"/>
                  </a:lnTo>
                  <a:lnTo>
                    <a:pt x="826" y="3092"/>
                  </a:lnTo>
                  <a:close/>
                  <a:moveTo>
                    <a:pt x="4124" y="192"/>
                  </a:moveTo>
                  <a:cubicBezTo>
                    <a:pt x="4328" y="192"/>
                    <a:pt x="4535" y="213"/>
                    <a:pt x="4741" y="256"/>
                  </a:cubicBezTo>
                  <a:cubicBezTo>
                    <a:pt x="4947" y="1243"/>
                    <a:pt x="4649" y="2250"/>
                    <a:pt x="3933" y="2967"/>
                  </a:cubicBezTo>
                  <a:lnTo>
                    <a:pt x="2543" y="4357"/>
                  </a:lnTo>
                  <a:lnTo>
                    <a:pt x="2455" y="4444"/>
                  </a:lnTo>
                  <a:lnTo>
                    <a:pt x="2134" y="4123"/>
                  </a:lnTo>
                  <a:lnTo>
                    <a:pt x="873" y="2862"/>
                  </a:lnTo>
                  <a:lnTo>
                    <a:pt x="552" y="2541"/>
                  </a:lnTo>
                  <a:lnTo>
                    <a:pt x="819" y="2274"/>
                  </a:lnTo>
                  <a:lnTo>
                    <a:pt x="2121" y="3576"/>
                  </a:lnTo>
                  <a:cubicBezTo>
                    <a:pt x="2137" y="3593"/>
                    <a:pt x="2165" y="3603"/>
                    <a:pt x="2188" y="3603"/>
                  </a:cubicBezTo>
                  <a:cubicBezTo>
                    <a:pt x="2215" y="3603"/>
                    <a:pt x="2239" y="3593"/>
                    <a:pt x="2259" y="3576"/>
                  </a:cubicBezTo>
                  <a:cubicBezTo>
                    <a:pt x="2296" y="3535"/>
                    <a:pt x="2296" y="3474"/>
                    <a:pt x="2259" y="3437"/>
                  </a:cubicBezTo>
                  <a:lnTo>
                    <a:pt x="958" y="2135"/>
                  </a:lnTo>
                  <a:lnTo>
                    <a:pt x="2033" y="1064"/>
                  </a:lnTo>
                  <a:cubicBezTo>
                    <a:pt x="2597" y="496"/>
                    <a:pt x="3346" y="192"/>
                    <a:pt x="4124" y="192"/>
                  </a:cubicBezTo>
                  <a:close/>
                  <a:moveTo>
                    <a:pt x="3811" y="3366"/>
                  </a:moveTo>
                  <a:lnTo>
                    <a:pt x="3811" y="4015"/>
                  </a:lnTo>
                  <a:lnTo>
                    <a:pt x="3077" y="4749"/>
                  </a:lnTo>
                  <a:lnTo>
                    <a:pt x="2753" y="4424"/>
                  </a:lnTo>
                  <a:lnTo>
                    <a:pt x="3811" y="3366"/>
                  </a:lnTo>
                  <a:close/>
                  <a:moveTo>
                    <a:pt x="697" y="3795"/>
                  </a:moveTo>
                  <a:lnTo>
                    <a:pt x="1201" y="4302"/>
                  </a:lnTo>
                  <a:cubicBezTo>
                    <a:pt x="998" y="4482"/>
                    <a:pt x="751" y="4617"/>
                    <a:pt x="488" y="4688"/>
                  </a:cubicBezTo>
                  <a:lnTo>
                    <a:pt x="244" y="4752"/>
                  </a:lnTo>
                  <a:lnTo>
                    <a:pt x="308" y="4509"/>
                  </a:lnTo>
                  <a:cubicBezTo>
                    <a:pt x="379" y="4245"/>
                    <a:pt x="515" y="3998"/>
                    <a:pt x="697" y="3795"/>
                  </a:cubicBezTo>
                  <a:close/>
                  <a:moveTo>
                    <a:pt x="4125" y="0"/>
                  </a:moveTo>
                  <a:cubicBezTo>
                    <a:pt x="3833" y="0"/>
                    <a:pt x="3541" y="40"/>
                    <a:pt x="3260" y="120"/>
                  </a:cubicBezTo>
                  <a:cubicBezTo>
                    <a:pt x="2743" y="269"/>
                    <a:pt x="2273" y="546"/>
                    <a:pt x="1894" y="925"/>
                  </a:cubicBezTo>
                  <a:lnTo>
                    <a:pt x="1830" y="989"/>
                  </a:lnTo>
                  <a:lnTo>
                    <a:pt x="941" y="989"/>
                  </a:lnTo>
                  <a:cubicBezTo>
                    <a:pt x="914" y="989"/>
                    <a:pt x="890" y="999"/>
                    <a:pt x="870" y="1020"/>
                  </a:cubicBezTo>
                  <a:lnTo>
                    <a:pt x="38" y="1851"/>
                  </a:lnTo>
                  <a:cubicBezTo>
                    <a:pt x="1" y="1889"/>
                    <a:pt x="1" y="1949"/>
                    <a:pt x="38" y="1990"/>
                  </a:cubicBezTo>
                  <a:lnTo>
                    <a:pt x="434" y="2386"/>
                  </a:lnTo>
                  <a:lnTo>
                    <a:pt x="346" y="2473"/>
                  </a:lnTo>
                  <a:cubicBezTo>
                    <a:pt x="308" y="2511"/>
                    <a:pt x="308" y="2572"/>
                    <a:pt x="346" y="2612"/>
                  </a:cubicBezTo>
                  <a:lnTo>
                    <a:pt x="684" y="2947"/>
                  </a:lnTo>
                  <a:lnTo>
                    <a:pt x="420" y="3417"/>
                  </a:lnTo>
                  <a:cubicBezTo>
                    <a:pt x="396" y="3454"/>
                    <a:pt x="403" y="3505"/>
                    <a:pt x="434" y="3535"/>
                  </a:cubicBezTo>
                  <a:lnTo>
                    <a:pt x="559" y="3657"/>
                  </a:lnTo>
                  <a:cubicBezTo>
                    <a:pt x="352" y="3887"/>
                    <a:pt x="200" y="4161"/>
                    <a:pt x="122" y="4458"/>
                  </a:cubicBezTo>
                  <a:lnTo>
                    <a:pt x="14" y="4864"/>
                  </a:lnTo>
                  <a:cubicBezTo>
                    <a:pt x="4" y="4898"/>
                    <a:pt x="14" y="4935"/>
                    <a:pt x="38" y="4958"/>
                  </a:cubicBezTo>
                  <a:cubicBezTo>
                    <a:pt x="58" y="4975"/>
                    <a:pt x="82" y="4985"/>
                    <a:pt x="109" y="4985"/>
                  </a:cubicBezTo>
                  <a:cubicBezTo>
                    <a:pt x="116" y="4985"/>
                    <a:pt x="126" y="4985"/>
                    <a:pt x="133" y="4982"/>
                  </a:cubicBezTo>
                  <a:lnTo>
                    <a:pt x="538" y="4874"/>
                  </a:lnTo>
                  <a:cubicBezTo>
                    <a:pt x="836" y="4796"/>
                    <a:pt x="1110" y="4644"/>
                    <a:pt x="1340" y="4438"/>
                  </a:cubicBezTo>
                  <a:lnTo>
                    <a:pt x="1461" y="4563"/>
                  </a:lnTo>
                  <a:cubicBezTo>
                    <a:pt x="1482" y="4580"/>
                    <a:pt x="1505" y="4590"/>
                    <a:pt x="1532" y="4590"/>
                  </a:cubicBezTo>
                  <a:cubicBezTo>
                    <a:pt x="1549" y="4590"/>
                    <a:pt x="1563" y="4586"/>
                    <a:pt x="1580" y="4576"/>
                  </a:cubicBezTo>
                  <a:lnTo>
                    <a:pt x="2050" y="4313"/>
                  </a:lnTo>
                  <a:lnTo>
                    <a:pt x="2388" y="4651"/>
                  </a:lnTo>
                  <a:cubicBezTo>
                    <a:pt x="2405" y="4671"/>
                    <a:pt x="2432" y="4681"/>
                    <a:pt x="2455" y="4681"/>
                  </a:cubicBezTo>
                  <a:cubicBezTo>
                    <a:pt x="2482" y="4681"/>
                    <a:pt x="2506" y="4671"/>
                    <a:pt x="2526" y="4651"/>
                  </a:cubicBezTo>
                  <a:lnTo>
                    <a:pt x="2614" y="4563"/>
                  </a:lnTo>
                  <a:lnTo>
                    <a:pt x="3006" y="4958"/>
                  </a:lnTo>
                  <a:cubicBezTo>
                    <a:pt x="3027" y="4975"/>
                    <a:pt x="3050" y="4985"/>
                    <a:pt x="3077" y="4985"/>
                  </a:cubicBezTo>
                  <a:cubicBezTo>
                    <a:pt x="3101" y="4985"/>
                    <a:pt x="3128" y="4975"/>
                    <a:pt x="3145" y="4958"/>
                  </a:cubicBezTo>
                  <a:lnTo>
                    <a:pt x="3977" y="4123"/>
                  </a:lnTo>
                  <a:cubicBezTo>
                    <a:pt x="3994" y="4106"/>
                    <a:pt x="4007" y="4083"/>
                    <a:pt x="4007" y="4056"/>
                  </a:cubicBezTo>
                  <a:lnTo>
                    <a:pt x="4007" y="3170"/>
                  </a:lnTo>
                  <a:lnTo>
                    <a:pt x="4071" y="3102"/>
                  </a:lnTo>
                  <a:cubicBezTo>
                    <a:pt x="4450" y="2724"/>
                    <a:pt x="4731" y="2254"/>
                    <a:pt x="4876" y="1736"/>
                  </a:cubicBezTo>
                  <a:cubicBezTo>
                    <a:pt x="5021" y="1226"/>
                    <a:pt x="5038" y="685"/>
                    <a:pt x="4920" y="168"/>
                  </a:cubicBezTo>
                  <a:cubicBezTo>
                    <a:pt x="4916" y="144"/>
                    <a:pt x="4906" y="124"/>
                    <a:pt x="4893" y="107"/>
                  </a:cubicBezTo>
                  <a:lnTo>
                    <a:pt x="4889" y="107"/>
                  </a:lnTo>
                  <a:cubicBezTo>
                    <a:pt x="4873" y="90"/>
                    <a:pt x="4852" y="80"/>
                    <a:pt x="4832" y="80"/>
                  </a:cubicBezTo>
                  <a:cubicBezTo>
                    <a:pt x="4600" y="27"/>
                    <a:pt x="4362" y="0"/>
                    <a:pt x="4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9"/>
            <p:cNvSpPr/>
            <p:nvPr/>
          </p:nvSpPr>
          <p:spPr>
            <a:xfrm>
              <a:off x="6635125" y="1949675"/>
              <a:ext cx="4925" cy="5100"/>
            </a:xfrm>
            <a:custGeom>
              <a:rect b="b" l="l" r="r" t="t"/>
              <a:pathLst>
                <a:path extrusionOk="0" h="204" w="197">
                  <a:moveTo>
                    <a:pt x="102" y="1"/>
                  </a:moveTo>
                  <a:cubicBezTo>
                    <a:pt x="48" y="1"/>
                    <a:pt x="4" y="45"/>
                    <a:pt x="4" y="99"/>
                  </a:cubicBezTo>
                  <a:lnTo>
                    <a:pt x="4" y="106"/>
                  </a:lnTo>
                  <a:cubicBezTo>
                    <a:pt x="1" y="156"/>
                    <a:pt x="44" y="200"/>
                    <a:pt x="99" y="204"/>
                  </a:cubicBezTo>
                  <a:lnTo>
                    <a:pt x="102" y="204"/>
                  </a:lnTo>
                  <a:cubicBezTo>
                    <a:pt x="153" y="204"/>
                    <a:pt x="197" y="160"/>
                    <a:pt x="197" y="106"/>
                  </a:cubicBezTo>
                  <a:lnTo>
                    <a:pt x="197" y="99"/>
                  </a:lnTo>
                  <a:cubicBezTo>
                    <a:pt x="197" y="45"/>
                    <a:pt x="153" y="1"/>
                    <a:pt x="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9"/>
            <p:cNvSpPr/>
            <p:nvPr/>
          </p:nvSpPr>
          <p:spPr>
            <a:xfrm>
              <a:off x="6599125" y="1931675"/>
              <a:ext cx="38825" cy="40950"/>
            </a:xfrm>
            <a:custGeom>
              <a:rect b="b" l="l" r="r" t="t"/>
              <a:pathLst>
                <a:path extrusionOk="0" h="1638" w="1553">
                  <a:moveTo>
                    <a:pt x="818" y="1"/>
                  </a:moveTo>
                  <a:cubicBezTo>
                    <a:pt x="369" y="1"/>
                    <a:pt x="0" y="366"/>
                    <a:pt x="0" y="819"/>
                  </a:cubicBezTo>
                  <a:cubicBezTo>
                    <a:pt x="0" y="1269"/>
                    <a:pt x="369" y="1637"/>
                    <a:pt x="818" y="1637"/>
                  </a:cubicBezTo>
                  <a:cubicBezTo>
                    <a:pt x="1109" y="1637"/>
                    <a:pt x="1380" y="1482"/>
                    <a:pt x="1525" y="1228"/>
                  </a:cubicBezTo>
                  <a:cubicBezTo>
                    <a:pt x="1552" y="1184"/>
                    <a:pt x="1539" y="1123"/>
                    <a:pt x="1491" y="1096"/>
                  </a:cubicBezTo>
                  <a:cubicBezTo>
                    <a:pt x="1476" y="1087"/>
                    <a:pt x="1459" y="1083"/>
                    <a:pt x="1443" y="1083"/>
                  </a:cubicBezTo>
                  <a:cubicBezTo>
                    <a:pt x="1410" y="1083"/>
                    <a:pt x="1378" y="1101"/>
                    <a:pt x="1359" y="1133"/>
                  </a:cubicBezTo>
                  <a:cubicBezTo>
                    <a:pt x="1248" y="1323"/>
                    <a:pt x="1042" y="1441"/>
                    <a:pt x="818" y="1441"/>
                  </a:cubicBezTo>
                  <a:cubicBezTo>
                    <a:pt x="477" y="1441"/>
                    <a:pt x="196" y="1160"/>
                    <a:pt x="196" y="819"/>
                  </a:cubicBezTo>
                  <a:cubicBezTo>
                    <a:pt x="196" y="474"/>
                    <a:pt x="477" y="193"/>
                    <a:pt x="818" y="193"/>
                  </a:cubicBezTo>
                  <a:cubicBezTo>
                    <a:pt x="1004" y="193"/>
                    <a:pt x="1180" y="275"/>
                    <a:pt x="1299" y="417"/>
                  </a:cubicBezTo>
                  <a:cubicBezTo>
                    <a:pt x="1317" y="441"/>
                    <a:pt x="1344" y="453"/>
                    <a:pt x="1372" y="453"/>
                  </a:cubicBezTo>
                  <a:cubicBezTo>
                    <a:pt x="1394" y="453"/>
                    <a:pt x="1416" y="445"/>
                    <a:pt x="1434" y="430"/>
                  </a:cubicBezTo>
                  <a:cubicBezTo>
                    <a:pt x="1478" y="396"/>
                    <a:pt x="1481" y="332"/>
                    <a:pt x="1447" y="292"/>
                  </a:cubicBezTo>
                  <a:cubicBezTo>
                    <a:pt x="1292" y="106"/>
                    <a:pt x="1062" y="1"/>
                    <a:pt x="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9"/>
            <p:cNvSpPr/>
            <p:nvPr/>
          </p:nvSpPr>
          <p:spPr>
            <a:xfrm>
              <a:off x="6604625" y="1991100"/>
              <a:ext cx="4825" cy="4925"/>
            </a:xfrm>
            <a:custGeom>
              <a:rect b="b" l="l" r="r" t="t"/>
              <a:pathLst>
                <a:path extrusionOk="0" h="197" w="193">
                  <a:moveTo>
                    <a:pt x="98" y="0"/>
                  </a:moveTo>
                  <a:cubicBezTo>
                    <a:pt x="71" y="0"/>
                    <a:pt x="47" y="11"/>
                    <a:pt x="27" y="31"/>
                  </a:cubicBezTo>
                  <a:cubicBezTo>
                    <a:pt x="10" y="48"/>
                    <a:pt x="0" y="71"/>
                    <a:pt x="0" y="99"/>
                  </a:cubicBezTo>
                  <a:cubicBezTo>
                    <a:pt x="0" y="126"/>
                    <a:pt x="10" y="149"/>
                    <a:pt x="27" y="166"/>
                  </a:cubicBezTo>
                  <a:cubicBezTo>
                    <a:pt x="47" y="186"/>
                    <a:pt x="71" y="197"/>
                    <a:pt x="98" y="197"/>
                  </a:cubicBezTo>
                  <a:cubicBezTo>
                    <a:pt x="122" y="197"/>
                    <a:pt x="149" y="186"/>
                    <a:pt x="166" y="166"/>
                  </a:cubicBezTo>
                  <a:cubicBezTo>
                    <a:pt x="183" y="149"/>
                    <a:pt x="193" y="126"/>
                    <a:pt x="193" y="99"/>
                  </a:cubicBezTo>
                  <a:cubicBezTo>
                    <a:pt x="193" y="71"/>
                    <a:pt x="183" y="48"/>
                    <a:pt x="166" y="31"/>
                  </a:cubicBezTo>
                  <a:cubicBezTo>
                    <a:pt x="149" y="11"/>
                    <a:pt x="122" y="0"/>
                    <a:pt x="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79"/>
          <p:cNvSpPr txBox="1"/>
          <p:nvPr/>
        </p:nvSpPr>
        <p:spPr>
          <a:xfrm>
            <a:off x="2689825" y="811675"/>
            <a:ext cx="3881700" cy="28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lang="es" sz="1100">
                <a:solidFill>
                  <a:schemeClr val="dk1"/>
                </a:solidFill>
              </a:rPr>
              <a:t>Measuring the success of scaled Agile implementations is crucial to ensure continuous improvement and alignment with organizational goals. </a:t>
            </a:r>
            <a:endParaRPr sz="1800">
              <a:solidFill>
                <a:srgbClr val="434343"/>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0"/>
          <p:cNvSpPr txBox="1"/>
          <p:nvPr>
            <p:ph type="title"/>
          </p:nvPr>
        </p:nvSpPr>
        <p:spPr>
          <a:xfrm>
            <a:off x="311700" y="1106125"/>
            <a:ext cx="8520600" cy="1963500"/>
          </a:xfrm>
          <a:prstGeom prst="rect">
            <a:avLst/>
          </a:prstGeom>
          <a:solidFill>
            <a:schemeClr val="accent1"/>
          </a:solidFill>
        </p:spPr>
        <p:txBody>
          <a:bodyPr anchorCtr="0" anchor="b" bIns="91425" lIns="91425" spcFirstLastPara="1" rIns="91425" wrap="square" tIns="91425">
            <a:noAutofit/>
          </a:bodyPr>
          <a:lstStyle/>
          <a:p>
            <a:pPr indent="0" lvl="0" marL="0" rtl="0" algn="ctr">
              <a:spcBef>
                <a:spcPts val="0"/>
              </a:spcBef>
              <a:spcAft>
                <a:spcPts val="0"/>
              </a:spcAft>
              <a:buNone/>
            </a:pPr>
            <a:r>
              <a:rPr lang="es"/>
              <a:t>06</a:t>
            </a:r>
            <a:endParaRPr/>
          </a:p>
        </p:txBody>
      </p:sp>
      <p:sp>
        <p:nvSpPr>
          <p:cNvPr id="1063" name="Google Shape;1063;p8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2900">
                <a:solidFill>
                  <a:schemeClr val="dk1"/>
                </a:solidFill>
              </a:rPr>
              <a:t>Comparing Agile and other frameworks </a:t>
            </a:r>
            <a:endParaRPr sz="14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81"/>
          <p:cNvSpPr txBox="1"/>
          <p:nvPr/>
        </p:nvSpPr>
        <p:spPr>
          <a:xfrm>
            <a:off x="141150" y="34650"/>
            <a:ext cx="88401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lang="es" sz="2300">
                <a:solidFill>
                  <a:schemeClr val="accent3"/>
                </a:solidFill>
                <a:latin typeface="Fira Sans Extra Condensed Medium"/>
                <a:ea typeface="Fira Sans Extra Condensed Medium"/>
                <a:cs typeface="Fira Sans Extra Condensed Medium"/>
                <a:sym typeface="Fira Sans Extra Condensed Medium"/>
              </a:rPr>
              <a:t>Comparing Agile with Other Frameworks</a:t>
            </a:r>
            <a:endParaRPr sz="23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069" name="Google Shape;1069;p81"/>
          <p:cNvSpPr txBox="1"/>
          <p:nvPr/>
        </p:nvSpPr>
        <p:spPr>
          <a:xfrm>
            <a:off x="141150" y="573450"/>
            <a:ext cx="40494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Fira Sans Extra Condensed"/>
                <a:ea typeface="Fira Sans Extra Condensed"/>
                <a:cs typeface="Fira Sans Extra Condensed"/>
                <a:sym typeface="Fira Sans Extra Condensed"/>
              </a:rPr>
              <a:t>Agile vs Waterfall :</a:t>
            </a:r>
            <a:endParaRPr b="1" sz="2000">
              <a:solidFill>
                <a:schemeClr val="accent5"/>
              </a:solidFill>
              <a:latin typeface="Fira Sans Extra Condensed"/>
              <a:ea typeface="Fira Sans Extra Condensed"/>
              <a:cs typeface="Fira Sans Extra Condensed"/>
              <a:sym typeface="Fira Sans Extra Condensed"/>
            </a:endParaRPr>
          </a:p>
        </p:txBody>
      </p:sp>
      <p:sp>
        <p:nvSpPr>
          <p:cNvPr id="1070" name="Google Shape;1070;p81"/>
          <p:cNvSpPr txBox="1"/>
          <p:nvPr/>
        </p:nvSpPr>
        <p:spPr>
          <a:xfrm>
            <a:off x="202925" y="1005775"/>
            <a:ext cx="3687900" cy="39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300">
                <a:solidFill>
                  <a:schemeClr val="dk2"/>
                </a:solidFill>
                <a:latin typeface="Lato"/>
                <a:ea typeface="Lato"/>
                <a:cs typeface="Lato"/>
                <a:sym typeface="Lato"/>
              </a:rPr>
              <a:t>Key Differences and Advantages</a:t>
            </a:r>
            <a:endParaRPr b="1" sz="1300">
              <a:solidFill>
                <a:schemeClr val="dk2"/>
              </a:solidFill>
              <a:latin typeface="Lato"/>
              <a:ea typeface="Lato"/>
              <a:cs typeface="Lato"/>
              <a:sym typeface="Lato"/>
            </a:endParaRPr>
          </a:p>
          <a:p>
            <a:pPr indent="0" lvl="0" marL="0" rtl="0" algn="l">
              <a:lnSpc>
                <a:spcPct val="115000"/>
              </a:lnSpc>
              <a:spcBef>
                <a:spcPts val="700"/>
              </a:spcBef>
              <a:spcAft>
                <a:spcPts val="0"/>
              </a:spcAft>
              <a:buClr>
                <a:schemeClr val="dk1"/>
              </a:buClr>
              <a:buSzPts val="1100"/>
              <a:buFont typeface="Arial"/>
              <a:buNone/>
            </a:pPr>
            <a:r>
              <a:rPr b="1" lang="es" sz="1100">
                <a:solidFill>
                  <a:schemeClr val="accent3"/>
                </a:solidFill>
                <a:latin typeface="Lato"/>
                <a:ea typeface="Lato"/>
                <a:cs typeface="Lato"/>
                <a:sym typeface="Lato"/>
              </a:rPr>
              <a:t>Agile:</a:t>
            </a:r>
            <a:endParaRPr b="1" sz="1100">
              <a:solidFill>
                <a:schemeClr val="accent3"/>
              </a:solidFill>
              <a:latin typeface="Lato"/>
              <a:ea typeface="Lato"/>
              <a:cs typeface="Lato"/>
              <a:sym typeface="Lato"/>
            </a:endParaRPr>
          </a:p>
          <a:p>
            <a:pPr indent="-298450" lvl="0" marL="457200" rtl="0" algn="l">
              <a:lnSpc>
                <a:spcPct val="115000"/>
              </a:lnSpc>
              <a:spcBef>
                <a:spcPts val="700"/>
              </a:spcBef>
              <a:spcAft>
                <a:spcPts val="0"/>
              </a:spcAft>
              <a:buClr>
                <a:schemeClr val="dk1"/>
              </a:buClr>
              <a:buSzPts val="1100"/>
              <a:buFont typeface="Lato"/>
              <a:buChar char="●"/>
            </a:pPr>
            <a:r>
              <a:rPr lang="es" sz="1100">
                <a:solidFill>
                  <a:schemeClr val="dk1"/>
                </a:solidFill>
                <a:latin typeface="Lato"/>
                <a:ea typeface="Lato"/>
                <a:cs typeface="Lato"/>
                <a:sym typeface="Lato"/>
              </a:rPr>
              <a:t>  Iterative and Incremental Approach</a:t>
            </a:r>
            <a:endParaRPr sz="1100">
              <a:solidFill>
                <a:schemeClr val="dk1"/>
              </a:solidFill>
              <a:latin typeface="Lato"/>
              <a:ea typeface="Lato"/>
              <a:cs typeface="Lato"/>
              <a:sym typeface="Lato"/>
            </a:endParaRPr>
          </a:p>
          <a:p>
            <a:pPr indent="-298450" lvl="0" marL="457200" rtl="0" algn="l">
              <a:lnSpc>
                <a:spcPct val="115000"/>
              </a:lnSpc>
              <a:spcBef>
                <a:spcPts val="700"/>
              </a:spcBef>
              <a:spcAft>
                <a:spcPts val="0"/>
              </a:spcAft>
              <a:buClr>
                <a:schemeClr val="dk1"/>
              </a:buClr>
              <a:buSzPts val="1100"/>
              <a:buFont typeface="Lato"/>
              <a:buChar char="●"/>
            </a:pPr>
            <a:r>
              <a:rPr lang="es" sz="1100">
                <a:solidFill>
                  <a:schemeClr val="dk1"/>
                </a:solidFill>
                <a:latin typeface="Lato"/>
                <a:ea typeface="Lato"/>
                <a:cs typeface="Lato"/>
                <a:sym typeface="Lato"/>
              </a:rPr>
              <a:t>  Emphasis on Adaptability and Flexibility</a:t>
            </a:r>
            <a:endParaRPr sz="1100">
              <a:solidFill>
                <a:schemeClr val="dk1"/>
              </a:solidFill>
              <a:latin typeface="Lato"/>
              <a:ea typeface="Lato"/>
              <a:cs typeface="Lato"/>
              <a:sym typeface="Lato"/>
            </a:endParaRPr>
          </a:p>
          <a:p>
            <a:pPr indent="-298450" lvl="0" marL="457200" rtl="0" algn="l">
              <a:lnSpc>
                <a:spcPct val="115000"/>
              </a:lnSpc>
              <a:spcBef>
                <a:spcPts val="700"/>
              </a:spcBef>
              <a:spcAft>
                <a:spcPts val="0"/>
              </a:spcAft>
              <a:buClr>
                <a:schemeClr val="dk1"/>
              </a:buClr>
              <a:buSzPts val="1100"/>
              <a:buFont typeface="Lato"/>
              <a:buChar char="●"/>
            </a:pPr>
            <a:r>
              <a:rPr lang="es" sz="1100">
                <a:solidFill>
                  <a:schemeClr val="dk1"/>
                </a:solidFill>
                <a:latin typeface="Lato"/>
                <a:ea typeface="Lato"/>
                <a:cs typeface="Lato"/>
                <a:sym typeface="Lato"/>
              </a:rPr>
              <a:t>  Customer Collaboration and Feedback</a:t>
            </a:r>
            <a:endParaRPr sz="1100">
              <a:solidFill>
                <a:schemeClr val="dk1"/>
              </a:solidFill>
              <a:latin typeface="Lato"/>
              <a:ea typeface="Lato"/>
              <a:cs typeface="Lato"/>
              <a:sym typeface="Lato"/>
            </a:endParaRPr>
          </a:p>
          <a:p>
            <a:pPr indent="0" lvl="0" marL="0" rtl="0" algn="l">
              <a:lnSpc>
                <a:spcPct val="115000"/>
              </a:lnSpc>
              <a:spcBef>
                <a:spcPts val="700"/>
              </a:spcBef>
              <a:spcAft>
                <a:spcPts val="0"/>
              </a:spcAft>
              <a:buClr>
                <a:schemeClr val="dk1"/>
              </a:buClr>
              <a:buSzPts val="1100"/>
              <a:buFont typeface="Arial"/>
              <a:buNone/>
            </a:pPr>
            <a:r>
              <a:rPr b="1" lang="es" sz="1100">
                <a:solidFill>
                  <a:srgbClr val="B0DB58"/>
                </a:solidFill>
                <a:latin typeface="Lato"/>
                <a:ea typeface="Lato"/>
                <a:cs typeface="Lato"/>
                <a:sym typeface="Lato"/>
              </a:rPr>
              <a:t>Waterfall:</a:t>
            </a:r>
            <a:endParaRPr b="1" sz="1100">
              <a:solidFill>
                <a:srgbClr val="B0DB58"/>
              </a:solidFill>
              <a:latin typeface="Lato"/>
              <a:ea typeface="Lato"/>
              <a:cs typeface="Lato"/>
              <a:sym typeface="Lato"/>
            </a:endParaRPr>
          </a:p>
          <a:p>
            <a:pPr indent="-298450" lvl="0" marL="457200" rtl="0" algn="l">
              <a:lnSpc>
                <a:spcPct val="115000"/>
              </a:lnSpc>
              <a:spcBef>
                <a:spcPts val="700"/>
              </a:spcBef>
              <a:spcAft>
                <a:spcPts val="0"/>
              </a:spcAft>
              <a:buClr>
                <a:schemeClr val="dk1"/>
              </a:buClr>
              <a:buSzPts val="1100"/>
              <a:buFont typeface="Lato"/>
              <a:buChar char="●"/>
            </a:pPr>
            <a:r>
              <a:rPr lang="es" sz="1100">
                <a:solidFill>
                  <a:schemeClr val="dk1"/>
                </a:solidFill>
                <a:latin typeface="Lato"/>
                <a:ea typeface="Lato"/>
                <a:cs typeface="Lato"/>
                <a:sym typeface="Lato"/>
              </a:rPr>
              <a:t> </a:t>
            </a:r>
            <a:r>
              <a:rPr lang="es" sz="1100">
                <a:solidFill>
                  <a:schemeClr val="dk1"/>
                </a:solidFill>
                <a:latin typeface="Lato"/>
                <a:ea typeface="Lato"/>
                <a:cs typeface="Lato"/>
                <a:sym typeface="Lato"/>
              </a:rPr>
              <a:t>Sequential Phases: Requirements, Design, Implementation, Testing, Deployment</a:t>
            </a:r>
            <a:endParaRPr sz="1100">
              <a:solidFill>
                <a:schemeClr val="dk1"/>
              </a:solidFill>
              <a:latin typeface="Lato"/>
              <a:ea typeface="Lato"/>
              <a:cs typeface="Lato"/>
              <a:sym typeface="Lato"/>
            </a:endParaRPr>
          </a:p>
          <a:p>
            <a:pPr indent="-298450" lvl="0" marL="457200" rtl="0" algn="l">
              <a:lnSpc>
                <a:spcPct val="115000"/>
              </a:lnSpc>
              <a:spcBef>
                <a:spcPts val="700"/>
              </a:spcBef>
              <a:spcAft>
                <a:spcPts val="0"/>
              </a:spcAft>
              <a:buClr>
                <a:schemeClr val="dk1"/>
              </a:buClr>
              <a:buSzPts val="1100"/>
              <a:buFont typeface="Lato"/>
              <a:buChar char="●"/>
            </a:pPr>
            <a:r>
              <a:rPr lang="es" sz="1100">
                <a:solidFill>
                  <a:schemeClr val="dk1"/>
                </a:solidFill>
                <a:latin typeface="Lato"/>
                <a:ea typeface="Lato"/>
                <a:cs typeface="Lato"/>
                <a:sym typeface="Lato"/>
              </a:rPr>
              <a:t> Limited Flexibility for Change</a:t>
            </a:r>
            <a:endParaRPr sz="1100">
              <a:solidFill>
                <a:schemeClr val="dk1"/>
              </a:solidFill>
              <a:latin typeface="Lato"/>
              <a:ea typeface="Lato"/>
              <a:cs typeface="Lato"/>
              <a:sym typeface="Lato"/>
            </a:endParaRPr>
          </a:p>
          <a:p>
            <a:pPr indent="-298450" lvl="0" marL="457200" rtl="0" algn="l">
              <a:lnSpc>
                <a:spcPct val="115000"/>
              </a:lnSpc>
              <a:spcBef>
                <a:spcPts val="700"/>
              </a:spcBef>
              <a:spcAft>
                <a:spcPts val="0"/>
              </a:spcAft>
              <a:buClr>
                <a:schemeClr val="dk1"/>
              </a:buClr>
              <a:buSzPts val="1100"/>
              <a:buFont typeface="Lato"/>
              <a:buChar char="●"/>
            </a:pPr>
            <a:r>
              <a:rPr lang="es" sz="1100">
                <a:solidFill>
                  <a:schemeClr val="dk1"/>
                </a:solidFill>
                <a:latin typeface="Lato"/>
                <a:ea typeface="Lato"/>
                <a:cs typeface="Lato"/>
                <a:sym typeface="Lato"/>
              </a:rPr>
              <a:t> Comprehensive Planning upfront</a:t>
            </a:r>
            <a:endParaRPr sz="1100">
              <a:solidFill>
                <a:schemeClr val="dk1"/>
              </a:solidFill>
              <a:latin typeface="Lato"/>
              <a:ea typeface="Lato"/>
              <a:cs typeface="Lato"/>
              <a:sym typeface="Lato"/>
            </a:endParaRPr>
          </a:p>
          <a:p>
            <a:pPr indent="0" lvl="0" marL="0" rtl="0" algn="l">
              <a:lnSpc>
                <a:spcPct val="115000"/>
              </a:lnSpc>
              <a:spcBef>
                <a:spcPts val="700"/>
              </a:spcBef>
              <a:spcAft>
                <a:spcPts val="0"/>
              </a:spcAft>
              <a:buClr>
                <a:schemeClr val="dk1"/>
              </a:buClr>
              <a:buSzPts val="1100"/>
              <a:buFont typeface="Arial"/>
              <a:buNone/>
            </a:pPr>
            <a:r>
              <a:rPr b="1" lang="es" sz="1100">
                <a:solidFill>
                  <a:srgbClr val="B66060"/>
                </a:solidFill>
                <a:latin typeface="Lato"/>
                <a:ea typeface="Lato"/>
                <a:cs typeface="Lato"/>
                <a:sym typeface="Lato"/>
              </a:rPr>
              <a:t>Advantages of Agile Over Waterfall:</a:t>
            </a:r>
            <a:endParaRPr b="1" sz="1100">
              <a:solidFill>
                <a:srgbClr val="B66060"/>
              </a:solidFill>
              <a:latin typeface="Lato"/>
              <a:ea typeface="Lato"/>
              <a:cs typeface="Lato"/>
              <a:sym typeface="Lato"/>
            </a:endParaRPr>
          </a:p>
          <a:p>
            <a:pPr indent="-298450" lvl="0" marL="457200" rtl="0" algn="l">
              <a:lnSpc>
                <a:spcPct val="115000"/>
              </a:lnSpc>
              <a:spcBef>
                <a:spcPts val="700"/>
              </a:spcBef>
              <a:spcAft>
                <a:spcPts val="0"/>
              </a:spcAft>
              <a:buClr>
                <a:schemeClr val="dk1"/>
              </a:buClr>
              <a:buSzPts val="1100"/>
              <a:buFont typeface="Lato"/>
              <a:buChar char="●"/>
            </a:pPr>
            <a:r>
              <a:rPr lang="es" sz="1100">
                <a:solidFill>
                  <a:schemeClr val="dk1"/>
                </a:solidFill>
                <a:latin typeface="Lato"/>
                <a:ea typeface="Lato"/>
                <a:cs typeface="Lato"/>
                <a:sym typeface="Lato"/>
              </a:rPr>
              <a:t>  Faster Time-to-Market</a:t>
            </a:r>
            <a:endParaRPr sz="1100">
              <a:solidFill>
                <a:schemeClr val="dk1"/>
              </a:solidFill>
              <a:latin typeface="Lato"/>
              <a:ea typeface="Lato"/>
              <a:cs typeface="Lato"/>
              <a:sym typeface="Lato"/>
            </a:endParaRPr>
          </a:p>
          <a:p>
            <a:pPr indent="-298450" lvl="0" marL="457200" rtl="0" algn="l">
              <a:lnSpc>
                <a:spcPct val="115000"/>
              </a:lnSpc>
              <a:spcBef>
                <a:spcPts val="700"/>
              </a:spcBef>
              <a:spcAft>
                <a:spcPts val="0"/>
              </a:spcAft>
              <a:buClr>
                <a:schemeClr val="dk1"/>
              </a:buClr>
              <a:buSzPts val="1100"/>
              <a:buFont typeface="Lato"/>
              <a:buChar char="●"/>
            </a:pPr>
            <a:r>
              <a:rPr lang="es" sz="1100">
                <a:solidFill>
                  <a:schemeClr val="dk1"/>
                </a:solidFill>
                <a:latin typeface="Lato"/>
                <a:ea typeface="Lato"/>
                <a:cs typeface="Lato"/>
                <a:sym typeface="Lato"/>
              </a:rPr>
              <a:t>  Improved Stakeholder Collaboration</a:t>
            </a:r>
            <a:endParaRPr sz="1100">
              <a:solidFill>
                <a:schemeClr val="dk1"/>
              </a:solidFill>
              <a:latin typeface="Lato"/>
              <a:ea typeface="Lato"/>
              <a:cs typeface="Lato"/>
              <a:sym typeface="Lato"/>
            </a:endParaRPr>
          </a:p>
          <a:p>
            <a:pPr indent="-298450" lvl="0" marL="457200" rtl="0" algn="l">
              <a:lnSpc>
                <a:spcPct val="115000"/>
              </a:lnSpc>
              <a:spcBef>
                <a:spcPts val="700"/>
              </a:spcBef>
              <a:spcAft>
                <a:spcPts val="700"/>
              </a:spcAft>
              <a:buClr>
                <a:schemeClr val="dk1"/>
              </a:buClr>
              <a:buSzPts val="1100"/>
              <a:buFont typeface="Lato"/>
              <a:buChar char="●"/>
            </a:pPr>
            <a:r>
              <a:rPr lang="es" sz="1100">
                <a:solidFill>
                  <a:schemeClr val="dk1"/>
                </a:solidFill>
                <a:latin typeface="Lato"/>
                <a:ea typeface="Lato"/>
                <a:cs typeface="Lato"/>
                <a:sym typeface="Lato"/>
              </a:rPr>
              <a:t>  Better Responsiveness to Change</a:t>
            </a:r>
            <a:endParaRPr sz="1800">
              <a:solidFill>
                <a:srgbClr val="434343"/>
              </a:solidFill>
              <a:latin typeface="Lato"/>
              <a:ea typeface="Lato"/>
              <a:cs typeface="Lato"/>
              <a:sym typeface="Lato"/>
            </a:endParaRPr>
          </a:p>
        </p:txBody>
      </p:sp>
      <p:pic>
        <p:nvPicPr>
          <p:cNvPr id="1071" name="Google Shape;1071;p81"/>
          <p:cNvPicPr preferRelativeResize="0"/>
          <p:nvPr/>
        </p:nvPicPr>
        <p:blipFill rotWithShape="1">
          <a:blip r:embed="rId3">
            <a:alphaModFix/>
          </a:blip>
          <a:srcRect b="6681" l="38099" r="0" t="5867"/>
          <a:stretch/>
        </p:blipFill>
        <p:spPr>
          <a:xfrm>
            <a:off x="3669034" y="538800"/>
            <a:ext cx="5088340" cy="45700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82"/>
          <p:cNvSpPr txBox="1"/>
          <p:nvPr/>
        </p:nvSpPr>
        <p:spPr>
          <a:xfrm>
            <a:off x="141150" y="34650"/>
            <a:ext cx="88401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lang="es" sz="2300">
                <a:solidFill>
                  <a:schemeClr val="accent3"/>
                </a:solidFill>
                <a:latin typeface="Fira Sans Extra Condensed Medium"/>
                <a:ea typeface="Fira Sans Extra Condensed Medium"/>
                <a:cs typeface="Fira Sans Extra Condensed Medium"/>
                <a:sym typeface="Fira Sans Extra Condensed Medium"/>
              </a:rPr>
              <a:t>Case Study : Cisco (SAFe)</a:t>
            </a:r>
            <a:endParaRPr sz="23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077" name="Google Shape;1077;p82"/>
          <p:cNvSpPr txBox="1"/>
          <p:nvPr/>
        </p:nvSpPr>
        <p:spPr>
          <a:xfrm>
            <a:off x="141150" y="582300"/>
            <a:ext cx="4261200" cy="437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100">
                <a:solidFill>
                  <a:schemeClr val="dk2"/>
                </a:solidFill>
                <a:latin typeface="Lato"/>
                <a:ea typeface="Lato"/>
                <a:cs typeface="Lato"/>
                <a:sym typeface="Lato"/>
              </a:rPr>
              <a:t>Cisco's Subscription Billing Platform struggled with the Waterfall method.</a:t>
            </a:r>
            <a:endParaRPr sz="1100">
              <a:solidFill>
                <a:schemeClr val="dk2"/>
              </a:solidFill>
              <a:latin typeface="Lato"/>
              <a:ea typeface="Lato"/>
              <a:cs typeface="Lato"/>
              <a:sym typeface="Lato"/>
            </a:endParaRPr>
          </a:p>
          <a:p>
            <a:pPr indent="-285750" lvl="0" marL="457200" rtl="0" algn="l">
              <a:lnSpc>
                <a:spcPct val="100000"/>
              </a:lnSpc>
              <a:spcBef>
                <a:spcPts val="1200"/>
              </a:spcBef>
              <a:spcAft>
                <a:spcPts val="0"/>
              </a:spcAft>
              <a:buClr>
                <a:schemeClr val="dk1"/>
              </a:buClr>
              <a:buSzPts val="900"/>
              <a:buChar char="●"/>
            </a:pPr>
            <a:r>
              <a:rPr lang="es" sz="1100">
                <a:solidFill>
                  <a:schemeClr val="dk2"/>
                </a:solidFill>
                <a:latin typeface="Lato"/>
                <a:ea typeface="Lato"/>
                <a:cs typeface="Lato"/>
                <a:sym typeface="Lato"/>
              </a:rPr>
              <a:t>Frequent missed deadlines and defects.</a:t>
            </a:r>
            <a:endParaRPr sz="1100">
              <a:solidFill>
                <a:schemeClr val="dk2"/>
              </a:solidFill>
              <a:latin typeface="Lato"/>
              <a:ea typeface="Lato"/>
              <a:cs typeface="Lato"/>
              <a:sym typeface="Lato"/>
            </a:endParaRPr>
          </a:p>
          <a:p>
            <a:pPr indent="-285750" lvl="0" marL="457200" rtl="0" algn="l">
              <a:lnSpc>
                <a:spcPct val="100000"/>
              </a:lnSpc>
              <a:spcBef>
                <a:spcPts val="0"/>
              </a:spcBef>
              <a:spcAft>
                <a:spcPts val="0"/>
              </a:spcAft>
              <a:buClr>
                <a:schemeClr val="dk1"/>
              </a:buClr>
              <a:buSzPts val="900"/>
              <a:buChar char="●"/>
            </a:pPr>
            <a:r>
              <a:rPr lang="es" sz="1100">
                <a:solidFill>
                  <a:schemeClr val="dk2"/>
                </a:solidFill>
                <a:latin typeface="Lato"/>
                <a:ea typeface="Lato"/>
                <a:cs typeface="Lato"/>
                <a:sym typeface="Lato"/>
              </a:rPr>
              <a:t>Overtime for employees.</a:t>
            </a:r>
            <a:endParaRPr sz="1100">
              <a:solidFill>
                <a:schemeClr val="dk2"/>
              </a:solidFill>
              <a:latin typeface="Lato"/>
              <a:ea typeface="Lato"/>
              <a:cs typeface="Lato"/>
              <a:sym typeface="Lato"/>
            </a:endParaRPr>
          </a:p>
          <a:p>
            <a:pPr indent="0" lvl="0" marL="0" rtl="0" algn="l">
              <a:lnSpc>
                <a:spcPct val="100000"/>
              </a:lnSpc>
              <a:spcBef>
                <a:spcPts val="1200"/>
              </a:spcBef>
              <a:spcAft>
                <a:spcPts val="0"/>
              </a:spcAft>
              <a:buClr>
                <a:schemeClr val="dk1"/>
              </a:buClr>
              <a:buSzPts val="1100"/>
              <a:buFont typeface="Arial"/>
              <a:buNone/>
            </a:pPr>
            <a:r>
              <a:rPr lang="es" sz="1100">
                <a:solidFill>
                  <a:schemeClr val="dk2"/>
                </a:solidFill>
                <a:latin typeface="Lato"/>
                <a:ea typeface="Lato"/>
                <a:cs typeface="Lato"/>
                <a:sym typeface="Lato"/>
              </a:rPr>
              <a:t>In 2015, they switched to the SAFe (Scaled Agile Framework) methodology.</a:t>
            </a:r>
            <a:endParaRPr sz="1100">
              <a:solidFill>
                <a:schemeClr val="dk2"/>
              </a:solidFill>
              <a:latin typeface="Lato"/>
              <a:ea typeface="Lato"/>
              <a:cs typeface="Lato"/>
              <a:sym typeface="Lato"/>
            </a:endParaRPr>
          </a:p>
          <a:p>
            <a:pPr indent="-285750" lvl="0" marL="457200" rtl="0" algn="l">
              <a:lnSpc>
                <a:spcPct val="100000"/>
              </a:lnSpc>
              <a:spcBef>
                <a:spcPts val="1200"/>
              </a:spcBef>
              <a:spcAft>
                <a:spcPts val="0"/>
              </a:spcAft>
              <a:buClr>
                <a:schemeClr val="dk1"/>
              </a:buClr>
              <a:buSzPts val="900"/>
              <a:buChar char="●"/>
            </a:pPr>
            <a:r>
              <a:rPr lang="es" sz="1100">
                <a:solidFill>
                  <a:schemeClr val="dk2"/>
                </a:solidFill>
                <a:latin typeface="Lato"/>
                <a:ea typeface="Lato"/>
                <a:cs typeface="Lato"/>
                <a:sym typeface="Lato"/>
              </a:rPr>
              <a:t>Created 3 Agile Release Trains (ARTs) - cross-functional teams.</a:t>
            </a:r>
            <a:endParaRPr sz="1100">
              <a:solidFill>
                <a:schemeClr val="dk2"/>
              </a:solidFill>
              <a:latin typeface="Lato"/>
              <a:ea typeface="Lato"/>
              <a:cs typeface="Lato"/>
              <a:sym typeface="Lato"/>
            </a:endParaRPr>
          </a:p>
          <a:p>
            <a:pPr indent="-285750" lvl="0" marL="457200" rtl="0" algn="l">
              <a:lnSpc>
                <a:spcPct val="100000"/>
              </a:lnSpc>
              <a:spcBef>
                <a:spcPts val="0"/>
              </a:spcBef>
              <a:spcAft>
                <a:spcPts val="0"/>
              </a:spcAft>
              <a:buClr>
                <a:schemeClr val="dk1"/>
              </a:buClr>
              <a:buSzPts val="900"/>
              <a:buChar char="●"/>
            </a:pPr>
            <a:r>
              <a:rPr lang="es" sz="1100">
                <a:solidFill>
                  <a:schemeClr val="dk2"/>
                </a:solidFill>
                <a:latin typeface="Lato"/>
                <a:ea typeface="Lato"/>
                <a:cs typeface="Lato"/>
                <a:sym typeface="Lato"/>
              </a:rPr>
              <a:t>Daily stand-up meetings for transparency and accountability.</a:t>
            </a:r>
            <a:endParaRPr sz="1100">
              <a:solidFill>
                <a:schemeClr val="dk2"/>
              </a:solidFill>
              <a:latin typeface="Lato"/>
              <a:ea typeface="Lato"/>
              <a:cs typeface="Lato"/>
              <a:sym typeface="Lato"/>
            </a:endParaRPr>
          </a:p>
          <a:p>
            <a:pPr indent="-285750" lvl="0" marL="457200" rtl="0" algn="l">
              <a:lnSpc>
                <a:spcPct val="100000"/>
              </a:lnSpc>
              <a:spcBef>
                <a:spcPts val="0"/>
              </a:spcBef>
              <a:spcAft>
                <a:spcPts val="0"/>
              </a:spcAft>
              <a:buClr>
                <a:schemeClr val="dk1"/>
              </a:buClr>
              <a:buSzPts val="900"/>
              <a:buChar char="●"/>
            </a:pPr>
            <a:r>
              <a:rPr lang="es" sz="1100">
                <a:solidFill>
                  <a:schemeClr val="dk2"/>
                </a:solidFill>
                <a:latin typeface="Lato"/>
                <a:ea typeface="Lato"/>
                <a:cs typeface="Lato"/>
                <a:sym typeface="Lato"/>
              </a:rPr>
              <a:t>Incorporated Scrum and Extreme Programming (XP) practices.</a:t>
            </a:r>
            <a:endParaRPr sz="1100">
              <a:solidFill>
                <a:schemeClr val="dk2"/>
              </a:solidFill>
              <a:latin typeface="Lato"/>
              <a:ea typeface="Lato"/>
              <a:cs typeface="Lato"/>
              <a:sym typeface="Lato"/>
            </a:endParaRPr>
          </a:p>
          <a:p>
            <a:pPr indent="0" lvl="0" marL="0" rtl="0" algn="l">
              <a:lnSpc>
                <a:spcPct val="100000"/>
              </a:lnSpc>
              <a:spcBef>
                <a:spcPts val="1200"/>
              </a:spcBef>
              <a:spcAft>
                <a:spcPts val="0"/>
              </a:spcAft>
              <a:buClr>
                <a:schemeClr val="dk1"/>
              </a:buClr>
              <a:buSzPts val="1100"/>
              <a:buFont typeface="Arial"/>
              <a:buNone/>
            </a:pPr>
            <a:r>
              <a:rPr lang="es" sz="1100">
                <a:solidFill>
                  <a:schemeClr val="dk2"/>
                </a:solidFill>
                <a:latin typeface="Lato"/>
                <a:ea typeface="Lato"/>
                <a:cs typeface="Lato"/>
                <a:sym typeface="Lato"/>
              </a:rPr>
              <a:t>Results:</a:t>
            </a:r>
            <a:endParaRPr sz="1100">
              <a:solidFill>
                <a:schemeClr val="dk2"/>
              </a:solidFill>
              <a:latin typeface="Lato"/>
              <a:ea typeface="Lato"/>
              <a:cs typeface="Lato"/>
              <a:sym typeface="Lato"/>
            </a:endParaRPr>
          </a:p>
          <a:p>
            <a:pPr indent="-285750" lvl="0" marL="457200" rtl="0" algn="l">
              <a:lnSpc>
                <a:spcPct val="100000"/>
              </a:lnSpc>
              <a:spcBef>
                <a:spcPts val="1200"/>
              </a:spcBef>
              <a:spcAft>
                <a:spcPts val="0"/>
              </a:spcAft>
              <a:buClr>
                <a:schemeClr val="dk1"/>
              </a:buClr>
              <a:buSzPts val="900"/>
              <a:buChar char="●"/>
            </a:pPr>
            <a:r>
              <a:rPr lang="es" sz="1100">
                <a:solidFill>
                  <a:schemeClr val="dk2"/>
                </a:solidFill>
                <a:latin typeface="Lato"/>
                <a:ea typeface="Lato"/>
                <a:cs typeface="Lato"/>
                <a:sym typeface="Lato"/>
              </a:rPr>
              <a:t>40% decrease in critical defects.</a:t>
            </a:r>
            <a:endParaRPr sz="1100">
              <a:solidFill>
                <a:schemeClr val="dk2"/>
              </a:solidFill>
              <a:latin typeface="Lato"/>
              <a:ea typeface="Lato"/>
              <a:cs typeface="Lato"/>
              <a:sym typeface="Lato"/>
            </a:endParaRPr>
          </a:p>
          <a:p>
            <a:pPr indent="-285750" lvl="0" marL="457200" rtl="0" algn="l">
              <a:lnSpc>
                <a:spcPct val="100000"/>
              </a:lnSpc>
              <a:spcBef>
                <a:spcPts val="0"/>
              </a:spcBef>
              <a:spcAft>
                <a:spcPts val="0"/>
              </a:spcAft>
              <a:buClr>
                <a:schemeClr val="dk1"/>
              </a:buClr>
              <a:buSzPts val="900"/>
              <a:buChar char="●"/>
            </a:pPr>
            <a:r>
              <a:rPr lang="es" sz="1100">
                <a:solidFill>
                  <a:schemeClr val="dk2"/>
                </a:solidFill>
                <a:latin typeface="Lato"/>
                <a:ea typeface="Lato"/>
                <a:cs typeface="Lato"/>
                <a:sym typeface="Lato"/>
              </a:rPr>
              <a:t>16% decrease in defect rejection rate.</a:t>
            </a:r>
            <a:endParaRPr sz="1100">
              <a:solidFill>
                <a:schemeClr val="dk2"/>
              </a:solidFill>
              <a:latin typeface="Lato"/>
              <a:ea typeface="Lato"/>
              <a:cs typeface="Lato"/>
              <a:sym typeface="Lato"/>
            </a:endParaRPr>
          </a:p>
          <a:p>
            <a:pPr indent="-285750" lvl="0" marL="457200" rtl="0" algn="l">
              <a:lnSpc>
                <a:spcPct val="100000"/>
              </a:lnSpc>
              <a:spcBef>
                <a:spcPts val="0"/>
              </a:spcBef>
              <a:spcAft>
                <a:spcPts val="0"/>
              </a:spcAft>
              <a:buClr>
                <a:schemeClr val="dk1"/>
              </a:buClr>
              <a:buSzPts val="900"/>
              <a:buChar char="●"/>
            </a:pPr>
            <a:r>
              <a:rPr lang="es" sz="1100">
                <a:solidFill>
                  <a:schemeClr val="dk2"/>
                </a:solidFill>
                <a:latin typeface="Lato"/>
                <a:ea typeface="Lato"/>
                <a:cs typeface="Lato"/>
                <a:sym typeface="Lato"/>
              </a:rPr>
              <a:t>14% improvement in defect removal efficiency.</a:t>
            </a:r>
            <a:endParaRPr sz="1100">
              <a:solidFill>
                <a:schemeClr val="dk2"/>
              </a:solidFill>
              <a:latin typeface="Lato"/>
              <a:ea typeface="Lato"/>
              <a:cs typeface="Lato"/>
              <a:sym typeface="Lato"/>
            </a:endParaRPr>
          </a:p>
          <a:p>
            <a:pPr indent="-285750" lvl="0" marL="457200" rtl="0" algn="l">
              <a:lnSpc>
                <a:spcPct val="100000"/>
              </a:lnSpc>
              <a:spcBef>
                <a:spcPts val="0"/>
              </a:spcBef>
              <a:spcAft>
                <a:spcPts val="0"/>
              </a:spcAft>
              <a:buClr>
                <a:schemeClr val="dk1"/>
              </a:buClr>
              <a:buSzPts val="900"/>
              <a:buChar char="●"/>
            </a:pPr>
            <a:r>
              <a:rPr lang="es" sz="1100">
                <a:solidFill>
                  <a:schemeClr val="dk2"/>
                </a:solidFill>
                <a:latin typeface="Lato"/>
                <a:ea typeface="Lato"/>
                <a:cs typeface="Lato"/>
                <a:sym typeface="Lato"/>
              </a:rPr>
              <a:t>On-time delivery and no more overtime.</a:t>
            </a:r>
            <a:endParaRPr sz="1100">
              <a:solidFill>
                <a:schemeClr val="dk2"/>
              </a:solidFill>
              <a:latin typeface="Lato"/>
              <a:ea typeface="Lato"/>
              <a:cs typeface="Lato"/>
              <a:sym typeface="Lato"/>
            </a:endParaRPr>
          </a:p>
          <a:p>
            <a:pPr indent="0" lvl="0" marL="0" rtl="0" algn="l">
              <a:lnSpc>
                <a:spcPct val="100000"/>
              </a:lnSpc>
              <a:spcBef>
                <a:spcPts val="1200"/>
              </a:spcBef>
              <a:spcAft>
                <a:spcPts val="0"/>
              </a:spcAft>
              <a:buClr>
                <a:schemeClr val="dk1"/>
              </a:buClr>
              <a:buSzPts val="1100"/>
              <a:buFont typeface="Arial"/>
              <a:buNone/>
            </a:pPr>
            <a:r>
              <a:rPr lang="es" sz="1100">
                <a:solidFill>
                  <a:schemeClr val="dk2"/>
                </a:solidFill>
                <a:latin typeface="Lato"/>
                <a:ea typeface="Lato"/>
                <a:cs typeface="Lato"/>
                <a:sym typeface="Lato"/>
              </a:rPr>
              <a:t>Agile/SAFe can improve development speed, quality, and employee satisfaction.</a:t>
            </a:r>
            <a:endParaRPr sz="1100">
              <a:solidFill>
                <a:schemeClr val="dk2"/>
              </a:solidFill>
              <a:latin typeface="Lato"/>
              <a:ea typeface="Lato"/>
              <a:cs typeface="Lato"/>
              <a:sym typeface="Lato"/>
            </a:endParaRPr>
          </a:p>
          <a:p>
            <a:pPr indent="0" lvl="0" marL="457200" rtl="0" algn="l">
              <a:lnSpc>
                <a:spcPct val="100000"/>
              </a:lnSpc>
              <a:spcBef>
                <a:spcPts val="0"/>
              </a:spcBef>
              <a:spcAft>
                <a:spcPts val="600"/>
              </a:spcAft>
              <a:buNone/>
            </a:pPr>
            <a:r>
              <a:t/>
            </a:r>
            <a:endParaRPr sz="1100">
              <a:solidFill>
                <a:schemeClr val="dk2"/>
              </a:solidFill>
              <a:latin typeface="Lato"/>
              <a:ea typeface="Lato"/>
              <a:cs typeface="Lato"/>
              <a:sym typeface="Lato"/>
            </a:endParaRPr>
          </a:p>
        </p:txBody>
      </p:sp>
      <p:pic>
        <p:nvPicPr>
          <p:cNvPr id="1078" name="Google Shape;1078;p82"/>
          <p:cNvPicPr preferRelativeResize="0"/>
          <p:nvPr/>
        </p:nvPicPr>
        <p:blipFill>
          <a:blip r:embed="rId3">
            <a:alphaModFix/>
          </a:blip>
          <a:stretch>
            <a:fillRect/>
          </a:stretch>
        </p:blipFill>
        <p:spPr>
          <a:xfrm>
            <a:off x="4519450" y="439125"/>
            <a:ext cx="4120432" cy="4265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83"/>
          <p:cNvSpPr txBox="1"/>
          <p:nvPr/>
        </p:nvSpPr>
        <p:spPr>
          <a:xfrm>
            <a:off x="141150" y="34650"/>
            <a:ext cx="88401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lang="es" sz="2300">
                <a:solidFill>
                  <a:schemeClr val="accent3"/>
                </a:solidFill>
                <a:latin typeface="Fira Sans Extra Condensed Medium"/>
                <a:ea typeface="Fira Sans Extra Condensed Medium"/>
                <a:cs typeface="Fira Sans Extra Condensed Medium"/>
                <a:sym typeface="Fira Sans Extra Condensed Medium"/>
              </a:rPr>
              <a:t>Comparing Agile with Other Frameworks</a:t>
            </a:r>
            <a:endParaRPr sz="23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084" name="Google Shape;1084;p83"/>
          <p:cNvSpPr txBox="1"/>
          <p:nvPr/>
        </p:nvSpPr>
        <p:spPr>
          <a:xfrm>
            <a:off x="141150" y="478800"/>
            <a:ext cx="40494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Fira Sans Extra Condensed"/>
                <a:ea typeface="Fira Sans Extra Condensed"/>
                <a:cs typeface="Fira Sans Extra Condensed"/>
                <a:sym typeface="Fira Sans Extra Condensed"/>
              </a:rPr>
              <a:t>Agile vs DevOps :</a:t>
            </a:r>
            <a:endParaRPr b="1" sz="2000">
              <a:solidFill>
                <a:schemeClr val="accent5"/>
              </a:solidFill>
              <a:latin typeface="Fira Sans Extra Condensed"/>
              <a:ea typeface="Fira Sans Extra Condensed"/>
              <a:cs typeface="Fira Sans Extra Condensed"/>
              <a:sym typeface="Fira Sans Extra Condensed"/>
            </a:endParaRPr>
          </a:p>
        </p:txBody>
      </p:sp>
      <p:sp>
        <p:nvSpPr>
          <p:cNvPr id="1085" name="Google Shape;1085;p83"/>
          <p:cNvSpPr txBox="1"/>
          <p:nvPr/>
        </p:nvSpPr>
        <p:spPr>
          <a:xfrm>
            <a:off x="194100" y="955200"/>
            <a:ext cx="3687900" cy="39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300">
                <a:solidFill>
                  <a:schemeClr val="dk2"/>
                </a:solidFill>
                <a:latin typeface="Lato"/>
                <a:ea typeface="Lato"/>
                <a:cs typeface="Lato"/>
                <a:sym typeface="Lato"/>
              </a:rPr>
              <a:t>Synergies and Collaboration</a:t>
            </a:r>
            <a:endParaRPr b="1" sz="1300">
              <a:solidFill>
                <a:schemeClr val="dk2"/>
              </a:solidFill>
              <a:latin typeface="Lato"/>
              <a:ea typeface="Lato"/>
              <a:cs typeface="Lato"/>
              <a:sym typeface="Lato"/>
            </a:endParaRPr>
          </a:p>
          <a:p>
            <a:pPr indent="0" lvl="0" marL="0" rtl="0" algn="l">
              <a:lnSpc>
                <a:spcPct val="115000"/>
              </a:lnSpc>
              <a:spcBef>
                <a:spcPts val="600"/>
              </a:spcBef>
              <a:spcAft>
                <a:spcPts val="0"/>
              </a:spcAft>
              <a:buNone/>
            </a:pPr>
            <a:r>
              <a:rPr b="1" lang="es" sz="1100">
                <a:solidFill>
                  <a:schemeClr val="accent3"/>
                </a:solidFill>
                <a:latin typeface="Lato"/>
                <a:ea typeface="Lato"/>
                <a:cs typeface="Lato"/>
                <a:sym typeface="Lato"/>
              </a:rPr>
              <a:t>Agile :</a:t>
            </a:r>
            <a:endParaRPr b="1" sz="1100">
              <a:solidFill>
                <a:schemeClr val="accent3"/>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Char char="●"/>
            </a:pPr>
            <a:r>
              <a:rPr lang="es" sz="1100">
                <a:solidFill>
                  <a:schemeClr val="dk1"/>
                </a:solidFill>
              </a:rPr>
              <a:t>  Iterative Development</a:t>
            </a:r>
            <a:endParaRPr sz="1100">
              <a:solidFill>
                <a:schemeClr val="dk1"/>
              </a:solidFill>
            </a:endParaRPr>
          </a:p>
          <a:p>
            <a:pPr indent="-298450" lvl="0" marL="457200" rtl="0" algn="l">
              <a:lnSpc>
                <a:spcPct val="115000"/>
              </a:lnSpc>
              <a:spcBef>
                <a:spcPts val="600"/>
              </a:spcBef>
              <a:spcAft>
                <a:spcPts val="0"/>
              </a:spcAft>
              <a:buClr>
                <a:schemeClr val="dk1"/>
              </a:buClr>
              <a:buSzPts val="1100"/>
              <a:buChar char="●"/>
            </a:pPr>
            <a:r>
              <a:rPr lang="es" sz="1100">
                <a:solidFill>
                  <a:schemeClr val="dk1"/>
                </a:solidFill>
              </a:rPr>
              <a:t>  Customer Collaboration</a:t>
            </a:r>
            <a:endParaRPr sz="1100">
              <a:solidFill>
                <a:schemeClr val="dk1"/>
              </a:solidFill>
            </a:endParaRPr>
          </a:p>
          <a:p>
            <a:pPr indent="-298450" lvl="0" marL="457200" rtl="0" algn="l">
              <a:lnSpc>
                <a:spcPct val="115000"/>
              </a:lnSpc>
              <a:spcBef>
                <a:spcPts val="600"/>
              </a:spcBef>
              <a:spcAft>
                <a:spcPts val="0"/>
              </a:spcAft>
              <a:buClr>
                <a:schemeClr val="dk1"/>
              </a:buClr>
              <a:buSzPts val="1100"/>
              <a:buChar char="●"/>
            </a:pPr>
            <a:r>
              <a:rPr lang="es" sz="1100">
                <a:solidFill>
                  <a:schemeClr val="dk1"/>
                </a:solidFill>
              </a:rPr>
              <a:t>  Adaptive Planning</a:t>
            </a:r>
            <a:endParaRPr sz="1100">
              <a:solidFill>
                <a:schemeClr val="dk1"/>
              </a:solidFill>
              <a:latin typeface="Lato"/>
              <a:ea typeface="Lato"/>
              <a:cs typeface="Lato"/>
              <a:sym typeface="Lato"/>
            </a:endParaRPr>
          </a:p>
          <a:p>
            <a:pPr indent="0" lvl="0" marL="0" rtl="0" algn="l">
              <a:lnSpc>
                <a:spcPct val="115000"/>
              </a:lnSpc>
              <a:spcBef>
                <a:spcPts val="600"/>
              </a:spcBef>
              <a:spcAft>
                <a:spcPts val="0"/>
              </a:spcAft>
              <a:buNone/>
            </a:pPr>
            <a:r>
              <a:rPr b="1" lang="es" sz="1100">
                <a:solidFill>
                  <a:srgbClr val="B0DB58"/>
                </a:solidFill>
                <a:latin typeface="Lato"/>
                <a:ea typeface="Lato"/>
                <a:cs typeface="Lato"/>
                <a:sym typeface="Lato"/>
              </a:rPr>
              <a:t>DevOps </a:t>
            </a:r>
            <a:r>
              <a:rPr b="1" lang="es" sz="1100">
                <a:solidFill>
                  <a:srgbClr val="B0DB58"/>
                </a:solidFill>
                <a:latin typeface="Lato"/>
                <a:ea typeface="Lato"/>
                <a:cs typeface="Lato"/>
                <a:sym typeface="Lato"/>
              </a:rPr>
              <a:t>:</a:t>
            </a:r>
            <a:endParaRPr b="1" sz="1100">
              <a:solidFill>
                <a:srgbClr val="B0DB58"/>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Char char="●"/>
            </a:pPr>
            <a:r>
              <a:rPr lang="es" sz="1100">
                <a:solidFill>
                  <a:schemeClr val="dk1"/>
                </a:solidFill>
              </a:rPr>
              <a:t>  Automation</a:t>
            </a:r>
            <a:endParaRPr sz="1100">
              <a:solidFill>
                <a:schemeClr val="dk1"/>
              </a:solidFill>
            </a:endParaRPr>
          </a:p>
          <a:p>
            <a:pPr indent="-298450" lvl="0" marL="457200" rtl="0" algn="l">
              <a:lnSpc>
                <a:spcPct val="115000"/>
              </a:lnSpc>
              <a:spcBef>
                <a:spcPts val="600"/>
              </a:spcBef>
              <a:spcAft>
                <a:spcPts val="0"/>
              </a:spcAft>
              <a:buClr>
                <a:schemeClr val="dk1"/>
              </a:buClr>
              <a:buSzPts val="1100"/>
              <a:buChar char="●"/>
            </a:pPr>
            <a:r>
              <a:rPr lang="es" sz="1100">
                <a:solidFill>
                  <a:schemeClr val="dk1"/>
                </a:solidFill>
              </a:rPr>
              <a:t>  Continuous Integration &amp; Delivery</a:t>
            </a:r>
            <a:endParaRPr sz="1100">
              <a:solidFill>
                <a:schemeClr val="dk1"/>
              </a:solidFill>
            </a:endParaRPr>
          </a:p>
          <a:p>
            <a:pPr indent="-298450" lvl="0" marL="457200" rtl="0" algn="l">
              <a:lnSpc>
                <a:spcPct val="115000"/>
              </a:lnSpc>
              <a:spcBef>
                <a:spcPts val="600"/>
              </a:spcBef>
              <a:spcAft>
                <a:spcPts val="0"/>
              </a:spcAft>
              <a:buClr>
                <a:schemeClr val="dk1"/>
              </a:buClr>
              <a:buSzPts val="1100"/>
              <a:buChar char="●"/>
            </a:pPr>
            <a:r>
              <a:rPr lang="es" sz="1100">
                <a:solidFill>
                  <a:schemeClr val="dk1"/>
                </a:solidFill>
              </a:rPr>
              <a:t>  Collaboration between Development and Operations</a:t>
            </a:r>
            <a:endParaRPr sz="1100">
              <a:solidFill>
                <a:schemeClr val="dk1"/>
              </a:solidFill>
              <a:latin typeface="Lato"/>
              <a:ea typeface="Lato"/>
              <a:cs typeface="Lato"/>
              <a:sym typeface="Lato"/>
            </a:endParaRPr>
          </a:p>
          <a:p>
            <a:pPr indent="0" lvl="0" marL="0" rtl="0" algn="l">
              <a:lnSpc>
                <a:spcPct val="115000"/>
              </a:lnSpc>
              <a:spcBef>
                <a:spcPts val="600"/>
              </a:spcBef>
              <a:spcAft>
                <a:spcPts val="0"/>
              </a:spcAft>
              <a:buNone/>
            </a:pPr>
            <a:r>
              <a:rPr b="1" lang="es" sz="1100">
                <a:solidFill>
                  <a:srgbClr val="B66060"/>
                </a:solidFill>
                <a:latin typeface="Lato"/>
                <a:ea typeface="Lato"/>
                <a:cs typeface="Lato"/>
                <a:sym typeface="Lato"/>
              </a:rPr>
              <a:t>Integration</a:t>
            </a:r>
            <a:r>
              <a:rPr b="1" lang="es" sz="1100">
                <a:solidFill>
                  <a:srgbClr val="B66060"/>
                </a:solidFill>
                <a:latin typeface="Lato"/>
                <a:ea typeface="Lato"/>
                <a:cs typeface="Lato"/>
                <a:sym typeface="Lato"/>
              </a:rPr>
              <a:t> of Agile and DevOps :</a:t>
            </a:r>
            <a:endParaRPr b="1" sz="1100">
              <a:solidFill>
                <a:srgbClr val="B66060"/>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Char char="●"/>
            </a:pPr>
            <a:r>
              <a:rPr lang="es" sz="1100">
                <a:solidFill>
                  <a:schemeClr val="dk1"/>
                </a:solidFill>
              </a:rPr>
              <a:t>  Streamlining Development Processes</a:t>
            </a:r>
            <a:endParaRPr sz="1100">
              <a:solidFill>
                <a:schemeClr val="dk1"/>
              </a:solidFill>
            </a:endParaRPr>
          </a:p>
          <a:p>
            <a:pPr indent="-298450" lvl="0" marL="457200" rtl="0" algn="l">
              <a:lnSpc>
                <a:spcPct val="115000"/>
              </a:lnSpc>
              <a:spcBef>
                <a:spcPts val="600"/>
              </a:spcBef>
              <a:spcAft>
                <a:spcPts val="0"/>
              </a:spcAft>
              <a:buClr>
                <a:schemeClr val="dk1"/>
              </a:buClr>
              <a:buSzPts val="1100"/>
              <a:buChar char="●"/>
            </a:pPr>
            <a:r>
              <a:rPr lang="es" sz="1100">
                <a:solidFill>
                  <a:schemeClr val="dk1"/>
                </a:solidFill>
              </a:rPr>
              <a:t>  Faster Delivery with Automated Testing and Deployment</a:t>
            </a:r>
            <a:endParaRPr sz="1100">
              <a:solidFill>
                <a:schemeClr val="dk1"/>
              </a:solidFill>
            </a:endParaRPr>
          </a:p>
          <a:p>
            <a:pPr indent="-298450" lvl="0" marL="457200" rtl="0" algn="l">
              <a:lnSpc>
                <a:spcPct val="115000"/>
              </a:lnSpc>
              <a:spcBef>
                <a:spcPts val="600"/>
              </a:spcBef>
              <a:spcAft>
                <a:spcPts val="600"/>
              </a:spcAft>
              <a:buClr>
                <a:schemeClr val="dk1"/>
              </a:buClr>
              <a:buSzPts val="1100"/>
              <a:buChar char="●"/>
            </a:pPr>
            <a:r>
              <a:rPr lang="es" sz="1100">
                <a:solidFill>
                  <a:schemeClr val="dk1"/>
                </a:solidFill>
              </a:rPr>
              <a:t>  Improved Quality and Reliability</a:t>
            </a:r>
            <a:endParaRPr sz="1100">
              <a:solidFill>
                <a:schemeClr val="dk1"/>
              </a:solidFill>
              <a:latin typeface="Lato"/>
              <a:ea typeface="Lato"/>
              <a:cs typeface="Lato"/>
              <a:sym typeface="Lato"/>
            </a:endParaRPr>
          </a:p>
        </p:txBody>
      </p:sp>
      <p:pic>
        <p:nvPicPr>
          <p:cNvPr id="1086" name="Google Shape;1086;p83"/>
          <p:cNvPicPr preferRelativeResize="0"/>
          <p:nvPr/>
        </p:nvPicPr>
        <p:blipFill rotWithShape="1">
          <a:blip r:embed="rId3">
            <a:alphaModFix/>
          </a:blip>
          <a:srcRect b="25178" l="0" r="0" t="11734"/>
          <a:stretch/>
        </p:blipFill>
        <p:spPr>
          <a:xfrm>
            <a:off x="3963600" y="478800"/>
            <a:ext cx="4603025" cy="43559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84"/>
          <p:cNvSpPr txBox="1"/>
          <p:nvPr/>
        </p:nvSpPr>
        <p:spPr>
          <a:xfrm>
            <a:off x="141150" y="34650"/>
            <a:ext cx="88401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lang="es" sz="2300">
                <a:solidFill>
                  <a:schemeClr val="accent3"/>
                </a:solidFill>
                <a:latin typeface="Fira Sans Extra Condensed Medium"/>
                <a:ea typeface="Fira Sans Extra Condensed Medium"/>
                <a:cs typeface="Fira Sans Extra Condensed Medium"/>
                <a:sym typeface="Fira Sans Extra Condensed Medium"/>
              </a:rPr>
              <a:t>Comparing Agile with Other Frameworks</a:t>
            </a:r>
            <a:endParaRPr sz="23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092" name="Google Shape;1092;p84"/>
          <p:cNvSpPr txBox="1"/>
          <p:nvPr/>
        </p:nvSpPr>
        <p:spPr>
          <a:xfrm>
            <a:off x="141150" y="478800"/>
            <a:ext cx="40494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Fira Sans Extra Condensed"/>
                <a:ea typeface="Fira Sans Extra Condensed"/>
                <a:cs typeface="Fira Sans Extra Condensed"/>
                <a:sym typeface="Fira Sans Extra Condensed"/>
              </a:rPr>
              <a:t>Agile vs Lean :</a:t>
            </a:r>
            <a:endParaRPr b="1" sz="2000">
              <a:solidFill>
                <a:schemeClr val="accent5"/>
              </a:solidFill>
              <a:latin typeface="Fira Sans Extra Condensed"/>
              <a:ea typeface="Fira Sans Extra Condensed"/>
              <a:cs typeface="Fira Sans Extra Condensed"/>
              <a:sym typeface="Fira Sans Extra Condensed"/>
            </a:endParaRPr>
          </a:p>
        </p:txBody>
      </p:sp>
      <p:sp>
        <p:nvSpPr>
          <p:cNvPr id="1093" name="Google Shape;1093;p84"/>
          <p:cNvSpPr txBox="1"/>
          <p:nvPr/>
        </p:nvSpPr>
        <p:spPr>
          <a:xfrm>
            <a:off x="194100" y="855825"/>
            <a:ext cx="3687900" cy="39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00">
                <a:solidFill>
                  <a:schemeClr val="dk2"/>
                </a:solidFill>
                <a:latin typeface="Lato"/>
                <a:ea typeface="Lato"/>
                <a:cs typeface="Lato"/>
                <a:sym typeface="Lato"/>
              </a:rPr>
              <a:t>Principles and Practices</a:t>
            </a:r>
            <a:endParaRPr sz="1300">
              <a:solidFill>
                <a:schemeClr val="dk2"/>
              </a:solidFill>
              <a:latin typeface="Lato"/>
              <a:ea typeface="Lato"/>
              <a:cs typeface="Lato"/>
              <a:sym typeface="Lato"/>
            </a:endParaRPr>
          </a:p>
          <a:p>
            <a:pPr indent="0" lvl="0" marL="0" rtl="0" algn="l">
              <a:lnSpc>
                <a:spcPct val="115000"/>
              </a:lnSpc>
              <a:spcBef>
                <a:spcPts val="600"/>
              </a:spcBef>
              <a:spcAft>
                <a:spcPts val="0"/>
              </a:spcAft>
              <a:buNone/>
            </a:pPr>
            <a:r>
              <a:rPr lang="es" sz="1100">
                <a:solidFill>
                  <a:schemeClr val="accent3"/>
                </a:solidFill>
                <a:latin typeface="Lato"/>
                <a:ea typeface="Lato"/>
                <a:cs typeface="Lato"/>
                <a:sym typeface="Lato"/>
              </a:rPr>
              <a:t>Agile :</a:t>
            </a:r>
            <a:endParaRPr sz="1100">
              <a:solidFill>
                <a:schemeClr val="accent3"/>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Font typeface="Lato"/>
              <a:buChar char="●"/>
            </a:pPr>
            <a:r>
              <a:rPr lang="es" sz="1100">
                <a:solidFill>
                  <a:schemeClr val="dk1"/>
                </a:solidFill>
                <a:latin typeface="Lato"/>
                <a:ea typeface="Lato"/>
                <a:cs typeface="Lato"/>
                <a:sym typeface="Lato"/>
              </a:rPr>
              <a:t>Adaptive Planning</a:t>
            </a:r>
            <a:endParaRPr sz="1100">
              <a:solidFill>
                <a:schemeClr val="dk1"/>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Font typeface="Lato"/>
              <a:buChar char="●"/>
            </a:pPr>
            <a:r>
              <a:rPr lang="es" sz="1100">
                <a:solidFill>
                  <a:schemeClr val="dk1"/>
                </a:solidFill>
                <a:latin typeface="Lato"/>
                <a:ea typeface="Lato"/>
                <a:cs typeface="Lato"/>
                <a:sym typeface="Lato"/>
              </a:rPr>
              <a:t>Iterative Delivery</a:t>
            </a:r>
            <a:endParaRPr sz="1100">
              <a:solidFill>
                <a:schemeClr val="dk1"/>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Font typeface="Lato"/>
              <a:buChar char="●"/>
            </a:pPr>
            <a:r>
              <a:rPr lang="es" sz="1100">
                <a:solidFill>
                  <a:schemeClr val="dk1"/>
                </a:solidFill>
                <a:latin typeface="Lato"/>
                <a:ea typeface="Lato"/>
                <a:cs typeface="Lato"/>
                <a:sym typeface="Lato"/>
              </a:rPr>
              <a:t>Customer Collaboration</a:t>
            </a:r>
            <a:endParaRPr sz="1100">
              <a:solidFill>
                <a:schemeClr val="dk1"/>
              </a:solidFill>
              <a:latin typeface="Lato"/>
              <a:ea typeface="Lato"/>
              <a:cs typeface="Lato"/>
              <a:sym typeface="Lato"/>
            </a:endParaRPr>
          </a:p>
          <a:p>
            <a:pPr indent="0" lvl="0" marL="0" rtl="0" algn="l">
              <a:lnSpc>
                <a:spcPct val="115000"/>
              </a:lnSpc>
              <a:spcBef>
                <a:spcPts val="600"/>
              </a:spcBef>
              <a:spcAft>
                <a:spcPts val="0"/>
              </a:spcAft>
              <a:buNone/>
            </a:pPr>
            <a:r>
              <a:rPr lang="es" sz="1100">
                <a:solidFill>
                  <a:srgbClr val="B0DB58"/>
                </a:solidFill>
                <a:latin typeface="Lato"/>
                <a:ea typeface="Lato"/>
                <a:cs typeface="Lato"/>
                <a:sym typeface="Lato"/>
              </a:rPr>
              <a:t>Lean :</a:t>
            </a:r>
            <a:endParaRPr sz="1100">
              <a:solidFill>
                <a:srgbClr val="B0DB58"/>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Font typeface="Lato"/>
              <a:buChar char="●"/>
            </a:pPr>
            <a:r>
              <a:rPr lang="es" sz="1100">
                <a:solidFill>
                  <a:schemeClr val="dk1"/>
                </a:solidFill>
                <a:latin typeface="Lato"/>
                <a:ea typeface="Lato"/>
                <a:cs typeface="Lato"/>
                <a:sym typeface="Lato"/>
              </a:rPr>
              <a:t>Minimizing Waste</a:t>
            </a:r>
            <a:endParaRPr sz="1100">
              <a:solidFill>
                <a:schemeClr val="dk1"/>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Font typeface="Lato"/>
              <a:buChar char="●"/>
            </a:pPr>
            <a:r>
              <a:rPr lang="es" sz="1100">
                <a:solidFill>
                  <a:schemeClr val="dk1"/>
                </a:solidFill>
                <a:latin typeface="Lato"/>
                <a:ea typeface="Lato"/>
                <a:cs typeface="Lato"/>
                <a:sym typeface="Lato"/>
              </a:rPr>
              <a:t>Maximizing Value</a:t>
            </a:r>
            <a:endParaRPr sz="1100">
              <a:solidFill>
                <a:schemeClr val="dk1"/>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Font typeface="Lato"/>
              <a:buChar char="●"/>
            </a:pPr>
            <a:r>
              <a:rPr lang="es" sz="1100">
                <a:solidFill>
                  <a:schemeClr val="dk1"/>
                </a:solidFill>
                <a:latin typeface="Lato"/>
                <a:ea typeface="Lato"/>
                <a:cs typeface="Lato"/>
                <a:sym typeface="Lato"/>
              </a:rPr>
              <a:t>Continuous Improvement</a:t>
            </a:r>
            <a:endParaRPr sz="1100">
              <a:solidFill>
                <a:schemeClr val="dk1"/>
              </a:solidFill>
              <a:latin typeface="Lato"/>
              <a:ea typeface="Lato"/>
              <a:cs typeface="Lato"/>
              <a:sym typeface="Lato"/>
            </a:endParaRPr>
          </a:p>
          <a:p>
            <a:pPr indent="0" lvl="0" marL="0" rtl="0" algn="l">
              <a:lnSpc>
                <a:spcPct val="115000"/>
              </a:lnSpc>
              <a:spcBef>
                <a:spcPts val="600"/>
              </a:spcBef>
              <a:spcAft>
                <a:spcPts val="0"/>
              </a:spcAft>
              <a:buNone/>
            </a:pPr>
            <a:r>
              <a:rPr lang="es" sz="1100">
                <a:solidFill>
                  <a:srgbClr val="B66060"/>
                </a:solidFill>
                <a:latin typeface="Lato"/>
                <a:ea typeface="Lato"/>
                <a:cs typeface="Lato"/>
                <a:sym typeface="Lato"/>
              </a:rPr>
              <a:t>Integration of Agile and Lean :</a:t>
            </a:r>
            <a:endParaRPr sz="1100">
              <a:solidFill>
                <a:schemeClr val="dk1"/>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Font typeface="Lato"/>
              <a:buChar char="●"/>
            </a:pPr>
            <a:r>
              <a:rPr lang="es" sz="1100">
                <a:solidFill>
                  <a:schemeClr val="dk1"/>
                </a:solidFill>
                <a:latin typeface="Lato"/>
                <a:ea typeface="Lato"/>
                <a:cs typeface="Lato"/>
                <a:sym typeface="Lato"/>
              </a:rPr>
              <a:t>Applying Lean Principles within Agile Frameworks</a:t>
            </a:r>
            <a:endParaRPr sz="1100">
              <a:solidFill>
                <a:schemeClr val="dk1"/>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Font typeface="Lato"/>
              <a:buChar char="●"/>
            </a:pPr>
            <a:r>
              <a:rPr lang="es" sz="1100">
                <a:solidFill>
                  <a:schemeClr val="dk1"/>
                </a:solidFill>
                <a:latin typeface="Lato"/>
                <a:ea typeface="Lato"/>
                <a:cs typeface="Lato"/>
                <a:sym typeface="Lato"/>
              </a:rPr>
              <a:t>Examples: Kanban, Value Stream Mapping</a:t>
            </a:r>
            <a:endParaRPr sz="1100">
              <a:solidFill>
                <a:schemeClr val="dk1"/>
              </a:solidFill>
              <a:latin typeface="Lato"/>
              <a:ea typeface="Lato"/>
              <a:cs typeface="Lato"/>
              <a:sym typeface="Lato"/>
            </a:endParaRPr>
          </a:p>
          <a:p>
            <a:pPr indent="-298450" lvl="0" marL="457200" rtl="0" algn="l">
              <a:lnSpc>
                <a:spcPct val="115000"/>
              </a:lnSpc>
              <a:spcBef>
                <a:spcPts val="600"/>
              </a:spcBef>
              <a:spcAft>
                <a:spcPts val="0"/>
              </a:spcAft>
              <a:buClr>
                <a:schemeClr val="dk1"/>
              </a:buClr>
              <a:buSzPts val="1100"/>
              <a:buFont typeface="Lato"/>
              <a:buChar char="●"/>
            </a:pPr>
            <a:r>
              <a:rPr lang="es" sz="1100">
                <a:solidFill>
                  <a:schemeClr val="dk1"/>
                </a:solidFill>
                <a:latin typeface="Lato"/>
                <a:ea typeface="Lato"/>
                <a:cs typeface="Lato"/>
                <a:sym typeface="Lato"/>
              </a:rPr>
              <a:t>Enhancing Workflow Efficiency and Customer Value</a:t>
            </a:r>
            <a:endParaRPr sz="1100">
              <a:solidFill>
                <a:schemeClr val="dk1"/>
              </a:solidFill>
              <a:latin typeface="Lato"/>
              <a:ea typeface="Lato"/>
              <a:cs typeface="Lato"/>
              <a:sym typeface="Lato"/>
            </a:endParaRPr>
          </a:p>
          <a:p>
            <a:pPr indent="0" lvl="0" marL="457200" rtl="0" algn="l">
              <a:lnSpc>
                <a:spcPct val="115000"/>
              </a:lnSpc>
              <a:spcBef>
                <a:spcPts val="600"/>
              </a:spcBef>
              <a:spcAft>
                <a:spcPts val="600"/>
              </a:spcAft>
              <a:buNone/>
            </a:pPr>
            <a:r>
              <a:t/>
            </a:r>
            <a:endParaRPr sz="1100">
              <a:solidFill>
                <a:schemeClr val="dk1"/>
              </a:solidFill>
              <a:latin typeface="Lato"/>
              <a:ea typeface="Lato"/>
              <a:cs typeface="Lato"/>
              <a:sym typeface="Lato"/>
            </a:endParaRPr>
          </a:p>
        </p:txBody>
      </p:sp>
      <p:pic>
        <p:nvPicPr>
          <p:cNvPr id="1094" name="Google Shape;1094;p84"/>
          <p:cNvPicPr preferRelativeResize="0"/>
          <p:nvPr/>
        </p:nvPicPr>
        <p:blipFill>
          <a:blip r:embed="rId3">
            <a:alphaModFix/>
          </a:blip>
          <a:stretch>
            <a:fillRect/>
          </a:stretch>
        </p:blipFill>
        <p:spPr>
          <a:xfrm>
            <a:off x="3681500" y="731763"/>
            <a:ext cx="4957199" cy="36799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116001" y="5805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Key</a:t>
            </a:r>
            <a:r>
              <a:rPr lang="es"/>
              <a:t> Agile Framework</a:t>
            </a:r>
            <a:endParaRPr/>
          </a:p>
        </p:txBody>
      </p:sp>
      <p:sp>
        <p:nvSpPr>
          <p:cNvPr id="174" name="Google Shape;174;p22"/>
          <p:cNvSpPr txBox="1"/>
          <p:nvPr/>
        </p:nvSpPr>
        <p:spPr>
          <a:xfrm>
            <a:off x="578059" y="3452801"/>
            <a:ext cx="2392500" cy="1552500"/>
          </a:xfrm>
          <a:prstGeom prst="rect">
            <a:avLst/>
          </a:prstGeom>
          <a:noFill/>
          <a:ln cap="flat" cmpd="sng" w="19050">
            <a:solidFill>
              <a:srgbClr val="000546"/>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D0D0D"/>
              </a:buClr>
              <a:buSzPts val="1200"/>
              <a:buFont typeface="Roboto"/>
              <a:buChar char="●"/>
            </a:pPr>
            <a:r>
              <a:rPr lang="es" sz="1000">
                <a:solidFill>
                  <a:srgbClr val="0D0D0D"/>
                </a:solidFill>
                <a:highlight>
                  <a:srgbClr val="FFFFFF"/>
                </a:highlight>
                <a:latin typeface="Roboto"/>
                <a:ea typeface="Roboto"/>
                <a:cs typeface="Roboto"/>
                <a:sym typeface="Roboto"/>
              </a:rPr>
              <a:t>Technical excellence and customer involvement</a:t>
            </a:r>
            <a:endParaRPr sz="10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s" sz="1000">
                <a:solidFill>
                  <a:srgbClr val="0D0D0D"/>
                </a:solidFill>
                <a:highlight>
                  <a:srgbClr val="FFFFFF"/>
                </a:highlight>
                <a:latin typeface="Roboto"/>
                <a:ea typeface="Roboto"/>
                <a:cs typeface="Roboto"/>
                <a:sym typeface="Roboto"/>
              </a:rPr>
              <a:t>Practices include pair programming and test-driven development</a:t>
            </a:r>
            <a:endParaRPr sz="10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s" sz="1000">
                <a:solidFill>
                  <a:srgbClr val="0D0D0D"/>
                </a:solidFill>
                <a:highlight>
                  <a:srgbClr val="FFFFFF"/>
                </a:highlight>
                <a:latin typeface="Roboto"/>
                <a:ea typeface="Roboto"/>
                <a:cs typeface="Roboto"/>
                <a:sym typeface="Roboto"/>
              </a:rPr>
              <a:t>Frequent releases for responsiveness</a:t>
            </a:r>
            <a:endParaRPr sz="10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sz="1000">
              <a:solidFill>
                <a:srgbClr val="0D0D0D"/>
              </a:solidFill>
              <a:highlight>
                <a:srgbClr val="FFFFFF"/>
              </a:highlight>
              <a:latin typeface="Roboto"/>
              <a:ea typeface="Roboto"/>
              <a:cs typeface="Roboto"/>
              <a:sym typeface="Roboto"/>
            </a:endParaRPr>
          </a:p>
        </p:txBody>
      </p:sp>
      <p:sp>
        <p:nvSpPr>
          <p:cNvPr id="175" name="Google Shape;175;p22"/>
          <p:cNvSpPr txBox="1"/>
          <p:nvPr/>
        </p:nvSpPr>
        <p:spPr>
          <a:xfrm>
            <a:off x="578050" y="2990550"/>
            <a:ext cx="2392500" cy="462300"/>
          </a:xfrm>
          <a:prstGeom prst="rect">
            <a:avLst/>
          </a:prstGeom>
          <a:solidFill>
            <a:srgbClr val="43CAD9"/>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000546"/>
                </a:solidFill>
                <a:latin typeface="Playfair Display"/>
                <a:ea typeface="Playfair Display"/>
                <a:cs typeface="Playfair Display"/>
                <a:sym typeface="Playfair Display"/>
              </a:rPr>
              <a:t>XP</a:t>
            </a:r>
            <a:endParaRPr b="1" sz="3000">
              <a:solidFill>
                <a:srgbClr val="000546"/>
              </a:solidFill>
              <a:latin typeface="Playfair Display"/>
              <a:ea typeface="Playfair Display"/>
              <a:cs typeface="Playfair Display"/>
              <a:sym typeface="Playfair Display"/>
            </a:endParaRPr>
          </a:p>
        </p:txBody>
      </p:sp>
      <p:sp>
        <p:nvSpPr>
          <p:cNvPr id="176" name="Google Shape;176;p22"/>
          <p:cNvSpPr txBox="1"/>
          <p:nvPr/>
        </p:nvSpPr>
        <p:spPr>
          <a:xfrm>
            <a:off x="6570121" y="3452801"/>
            <a:ext cx="2392500" cy="1552500"/>
          </a:xfrm>
          <a:prstGeom prst="rect">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D0D0D"/>
              </a:buClr>
              <a:buSzPts val="1200"/>
              <a:buFont typeface="Roboto"/>
              <a:buChar char="●"/>
            </a:pPr>
            <a:r>
              <a:rPr lang="es" sz="1000">
                <a:solidFill>
                  <a:srgbClr val="0D0D0D"/>
                </a:solidFill>
                <a:highlight>
                  <a:srgbClr val="FFFFFF"/>
                </a:highlight>
                <a:latin typeface="Roboto"/>
                <a:ea typeface="Roboto"/>
                <a:cs typeface="Roboto"/>
                <a:sym typeface="Roboto"/>
              </a:rPr>
              <a:t>Inspired by lean manufacturing principles</a:t>
            </a:r>
            <a:endParaRPr sz="10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s" sz="1000">
                <a:solidFill>
                  <a:srgbClr val="0D0D0D"/>
                </a:solidFill>
                <a:highlight>
                  <a:srgbClr val="FFFFFF"/>
                </a:highlight>
                <a:latin typeface="Roboto"/>
                <a:ea typeface="Roboto"/>
                <a:cs typeface="Roboto"/>
                <a:sym typeface="Roboto"/>
              </a:rPr>
              <a:t>Focuses on eliminating waste</a:t>
            </a:r>
            <a:endParaRPr sz="10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s" sz="1000">
                <a:solidFill>
                  <a:srgbClr val="0D0D0D"/>
                </a:solidFill>
                <a:highlight>
                  <a:srgbClr val="FFFFFF"/>
                </a:highlight>
                <a:latin typeface="Roboto"/>
                <a:ea typeface="Roboto"/>
                <a:cs typeface="Roboto"/>
                <a:sym typeface="Roboto"/>
              </a:rPr>
              <a:t>Maximizes value through efficiency</a:t>
            </a:r>
            <a:endParaRPr sz="1200">
              <a:solidFill>
                <a:srgbClr val="0D0D0D"/>
              </a:solidFill>
              <a:highlight>
                <a:srgbClr val="FFFFFF"/>
              </a:highlight>
              <a:latin typeface="Roboto"/>
              <a:ea typeface="Roboto"/>
              <a:cs typeface="Roboto"/>
              <a:sym typeface="Roboto"/>
            </a:endParaRPr>
          </a:p>
        </p:txBody>
      </p:sp>
      <p:sp>
        <p:nvSpPr>
          <p:cNvPr id="177" name="Google Shape;177;p22"/>
          <p:cNvSpPr txBox="1"/>
          <p:nvPr/>
        </p:nvSpPr>
        <p:spPr>
          <a:xfrm>
            <a:off x="6570111" y="2990550"/>
            <a:ext cx="2392500" cy="462300"/>
          </a:xfrm>
          <a:prstGeom prst="rect">
            <a:avLst/>
          </a:prstGeom>
          <a:solidFill>
            <a:srgbClr val="1CB0F1"/>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000546"/>
                </a:solidFill>
                <a:latin typeface="Playfair Display"/>
                <a:ea typeface="Playfair Display"/>
                <a:cs typeface="Playfair Display"/>
                <a:sym typeface="Playfair Display"/>
              </a:rPr>
              <a:t>Lean</a:t>
            </a:r>
            <a:endParaRPr b="1" sz="3000">
              <a:solidFill>
                <a:srgbClr val="000546"/>
              </a:solidFill>
              <a:latin typeface="Playfair Display"/>
              <a:ea typeface="Playfair Display"/>
              <a:cs typeface="Playfair Display"/>
              <a:sym typeface="Playfair Display"/>
            </a:endParaRPr>
          </a:p>
        </p:txBody>
      </p:sp>
      <p:sp>
        <p:nvSpPr>
          <p:cNvPr id="178" name="Google Shape;178;p22"/>
          <p:cNvSpPr txBox="1"/>
          <p:nvPr/>
        </p:nvSpPr>
        <p:spPr>
          <a:xfrm>
            <a:off x="2102059" y="1319201"/>
            <a:ext cx="2392500" cy="1552500"/>
          </a:xfrm>
          <a:prstGeom prst="rect">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1000">
              <a:solidFill>
                <a:srgbClr val="0D0D0D"/>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0D0D0D"/>
              </a:buClr>
              <a:buSzPts val="1000"/>
              <a:buFont typeface="Roboto"/>
              <a:buChar char="●"/>
            </a:pPr>
            <a:r>
              <a:rPr lang="es" sz="1000">
                <a:solidFill>
                  <a:srgbClr val="0D0D0D"/>
                </a:solidFill>
                <a:highlight>
                  <a:srgbClr val="FFFFFF"/>
                </a:highlight>
                <a:latin typeface="Roboto"/>
                <a:ea typeface="Roboto"/>
                <a:cs typeface="Roboto"/>
                <a:sym typeface="Roboto"/>
              </a:rPr>
              <a:t>Fixed-length iterations (Sprints)</a:t>
            </a:r>
            <a:endParaRPr sz="1000">
              <a:solidFill>
                <a:srgbClr val="0D0D0D"/>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0D0D0D"/>
              </a:buClr>
              <a:buSzPts val="1000"/>
              <a:buFont typeface="Roboto"/>
              <a:buChar char="●"/>
            </a:pPr>
            <a:r>
              <a:rPr lang="es" sz="1000">
                <a:solidFill>
                  <a:srgbClr val="0D0D0D"/>
                </a:solidFill>
                <a:highlight>
                  <a:srgbClr val="FFFFFF"/>
                </a:highlight>
                <a:latin typeface="Roboto"/>
                <a:ea typeface="Roboto"/>
                <a:cs typeface="Roboto"/>
                <a:sym typeface="Roboto"/>
              </a:rPr>
              <a:t>Defined roles (Scrum Master, Product Owner, Development Team)</a:t>
            </a:r>
            <a:endParaRPr sz="1000">
              <a:solidFill>
                <a:srgbClr val="0D0D0D"/>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0D0D0D"/>
              </a:buClr>
              <a:buSzPts val="1000"/>
              <a:buFont typeface="Roboto"/>
              <a:buChar char="●"/>
            </a:pPr>
            <a:r>
              <a:rPr lang="es" sz="1000">
                <a:solidFill>
                  <a:srgbClr val="0D0D0D"/>
                </a:solidFill>
                <a:highlight>
                  <a:srgbClr val="FFFFFF"/>
                </a:highlight>
                <a:latin typeface="Roboto"/>
                <a:ea typeface="Roboto"/>
                <a:cs typeface="Roboto"/>
                <a:sym typeface="Roboto"/>
              </a:rPr>
              <a:t>Regular ceremonies (Planning, Daily Standups, Reviews, Retrospectives)</a:t>
            </a:r>
            <a:endParaRPr sz="10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Clr>
                <a:schemeClr val="dk1"/>
              </a:buClr>
              <a:buSzPts val="1100"/>
              <a:buFont typeface="Arial"/>
              <a:buNone/>
            </a:pPr>
            <a:r>
              <a:t/>
            </a:r>
            <a:endParaRPr sz="1000">
              <a:solidFill>
                <a:srgbClr val="000546"/>
              </a:solidFill>
              <a:latin typeface="Lato"/>
              <a:ea typeface="Lato"/>
              <a:cs typeface="Lato"/>
              <a:sym typeface="Lato"/>
            </a:endParaRPr>
          </a:p>
        </p:txBody>
      </p:sp>
      <p:sp>
        <p:nvSpPr>
          <p:cNvPr id="179" name="Google Shape;179;p22"/>
          <p:cNvSpPr txBox="1"/>
          <p:nvPr/>
        </p:nvSpPr>
        <p:spPr>
          <a:xfrm>
            <a:off x="2102050" y="856950"/>
            <a:ext cx="2392500" cy="462300"/>
          </a:xfrm>
          <a:prstGeom prst="rect">
            <a:avLst/>
          </a:prstGeom>
          <a:solidFill>
            <a:schemeClr val="accent5"/>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000546"/>
                </a:solidFill>
                <a:latin typeface="Playfair Display"/>
                <a:ea typeface="Playfair Display"/>
                <a:cs typeface="Playfair Display"/>
                <a:sym typeface="Playfair Display"/>
              </a:rPr>
              <a:t>SCRUM</a:t>
            </a:r>
            <a:endParaRPr b="1" sz="3000">
              <a:solidFill>
                <a:srgbClr val="000546"/>
              </a:solidFill>
              <a:latin typeface="Playfair Display"/>
              <a:ea typeface="Playfair Display"/>
              <a:cs typeface="Playfair Display"/>
              <a:sym typeface="Playfair Display"/>
            </a:endParaRPr>
          </a:p>
        </p:txBody>
      </p:sp>
      <p:sp>
        <p:nvSpPr>
          <p:cNvPr id="180" name="Google Shape;180;p22"/>
          <p:cNvSpPr txBox="1"/>
          <p:nvPr/>
        </p:nvSpPr>
        <p:spPr>
          <a:xfrm>
            <a:off x="4817521" y="1319201"/>
            <a:ext cx="2392500" cy="1552500"/>
          </a:xfrm>
          <a:prstGeom prst="rect">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D0D0D"/>
              </a:buClr>
              <a:buSzPts val="1200"/>
              <a:buFont typeface="Roboto"/>
              <a:buChar char="●"/>
            </a:pPr>
            <a:r>
              <a:rPr lang="es" sz="1000">
                <a:solidFill>
                  <a:srgbClr val="0D0D0D"/>
                </a:solidFill>
                <a:highlight>
                  <a:srgbClr val="FFFFFF"/>
                </a:highlight>
                <a:latin typeface="Roboto"/>
                <a:ea typeface="Roboto"/>
                <a:cs typeface="Roboto"/>
                <a:sym typeface="Roboto"/>
              </a:rPr>
              <a:t>Focus on workflow management</a:t>
            </a:r>
            <a:endParaRPr sz="10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s" sz="1000">
                <a:solidFill>
                  <a:srgbClr val="0D0D0D"/>
                </a:solidFill>
                <a:highlight>
                  <a:srgbClr val="FFFFFF"/>
                </a:highlight>
                <a:latin typeface="Roboto"/>
                <a:ea typeface="Roboto"/>
                <a:cs typeface="Roboto"/>
                <a:sym typeface="Roboto"/>
              </a:rPr>
              <a:t>Continuous delivery without fixed iterations</a:t>
            </a:r>
            <a:endParaRPr sz="10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s" sz="1000">
                <a:solidFill>
                  <a:srgbClr val="0D0D0D"/>
                </a:solidFill>
                <a:highlight>
                  <a:srgbClr val="FFFFFF"/>
                </a:highlight>
                <a:latin typeface="Roboto"/>
                <a:ea typeface="Roboto"/>
                <a:cs typeface="Roboto"/>
                <a:sym typeface="Roboto"/>
              </a:rPr>
              <a:t>Emphasizes visualizing work and limiting work in progress</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solidFill>
                <a:srgbClr val="000546"/>
              </a:solidFill>
              <a:latin typeface="Lato"/>
              <a:ea typeface="Lato"/>
              <a:cs typeface="Lato"/>
              <a:sym typeface="Lato"/>
            </a:endParaRPr>
          </a:p>
        </p:txBody>
      </p:sp>
      <p:sp>
        <p:nvSpPr>
          <p:cNvPr id="181" name="Google Shape;181;p22"/>
          <p:cNvSpPr txBox="1"/>
          <p:nvPr/>
        </p:nvSpPr>
        <p:spPr>
          <a:xfrm>
            <a:off x="4817511" y="856950"/>
            <a:ext cx="2392500" cy="462300"/>
          </a:xfrm>
          <a:prstGeom prst="rect">
            <a:avLst/>
          </a:prstGeom>
          <a:solidFill>
            <a:schemeClr val="accent1"/>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000546"/>
                </a:solidFill>
                <a:latin typeface="Playfair Display"/>
                <a:ea typeface="Playfair Display"/>
                <a:cs typeface="Playfair Display"/>
                <a:sym typeface="Playfair Display"/>
              </a:rPr>
              <a:t>KANBAN</a:t>
            </a:r>
            <a:endParaRPr b="1" sz="3000">
              <a:solidFill>
                <a:srgbClr val="000546"/>
              </a:solidFill>
              <a:latin typeface="Playfair Display"/>
              <a:ea typeface="Playfair Display"/>
              <a:cs typeface="Playfair Display"/>
              <a:sym typeface="Playfair Display"/>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85"/>
          <p:cNvSpPr txBox="1"/>
          <p:nvPr>
            <p:ph type="title"/>
          </p:nvPr>
        </p:nvSpPr>
        <p:spPr>
          <a:xfrm>
            <a:off x="311700" y="1106125"/>
            <a:ext cx="8520600" cy="1963500"/>
          </a:xfrm>
          <a:prstGeom prst="rect">
            <a:avLst/>
          </a:prstGeom>
          <a:solidFill>
            <a:schemeClr val="accent6"/>
          </a:solidFill>
        </p:spPr>
        <p:txBody>
          <a:bodyPr anchorCtr="0" anchor="b" bIns="91425" lIns="91425" spcFirstLastPara="1" rIns="91425" wrap="square" tIns="91425">
            <a:noAutofit/>
          </a:bodyPr>
          <a:lstStyle/>
          <a:p>
            <a:pPr indent="0" lvl="0" marL="0" rtl="0" algn="ctr">
              <a:spcBef>
                <a:spcPts val="0"/>
              </a:spcBef>
              <a:spcAft>
                <a:spcPts val="0"/>
              </a:spcAft>
              <a:buNone/>
            </a:pPr>
            <a:r>
              <a:rPr lang="es"/>
              <a:t>07</a:t>
            </a:r>
            <a:endParaRPr/>
          </a:p>
        </p:txBody>
      </p:sp>
      <p:sp>
        <p:nvSpPr>
          <p:cNvPr id="1100" name="Google Shape;1100;p8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2900">
                <a:solidFill>
                  <a:schemeClr val="dk1"/>
                </a:solidFill>
              </a:rPr>
              <a:t>Final Thoughts and Key Takeaways</a:t>
            </a:r>
            <a:endParaRPr sz="14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86"/>
          <p:cNvSpPr txBox="1"/>
          <p:nvPr/>
        </p:nvSpPr>
        <p:spPr>
          <a:xfrm>
            <a:off x="661675" y="1173400"/>
            <a:ext cx="8482500" cy="34356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Lato"/>
              <a:buChar char="●"/>
            </a:pPr>
            <a:r>
              <a:rPr lang="es" sz="1200">
                <a:solidFill>
                  <a:schemeClr val="dk1"/>
                </a:solidFill>
                <a:latin typeface="Lato"/>
                <a:ea typeface="Lato"/>
                <a:cs typeface="Lato"/>
                <a:sym typeface="Lato"/>
              </a:rPr>
              <a:t>Flexibility &amp; Adaptability: Respond quickly to change.</a:t>
            </a:r>
            <a:endParaRPr sz="1200">
              <a:solidFill>
                <a:schemeClr val="dk1"/>
              </a:solidFill>
              <a:latin typeface="Lato"/>
              <a:ea typeface="Lato"/>
              <a:cs typeface="Lato"/>
              <a:sym typeface="Lato"/>
            </a:endParaRPr>
          </a:p>
          <a:p>
            <a:pPr indent="-304800" lvl="0" marL="457200" rtl="0" algn="l">
              <a:lnSpc>
                <a:spcPct val="115000"/>
              </a:lnSpc>
              <a:spcBef>
                <a:spcPts val="1000"/>
              </a:spcBef>
              <a:spcAft>
                <a:spcPts val="0"/>
              </a:spcAft>
              <a:buClr>
                <a:schemeClr val="dk1"/>
              </a:buClr>
              <a:buSzPts val="1200"/>
              <a:buFont typeface="Lato"/>
              <a:buChar char="●"/>
            </a:pPr>
            <a:r>
              <a:rPr lang="es" sz="1200">
                <a:solidFill>
                  <a:schemeClr val="dk1"/>
                </a:solidFill>
                <a:latin typeface="Lato"/>
                <a:ea typeface="Lato"/>
                <a:cs typeface="Lato"/>
                <a:sym typeface="Lato"/>
              </a:rPr>
              <a:t>Iterative Delivery: Continuous feedback &amp; improvement.</a:t>
            </a:r>
            <a:endParaRPr sz="1200">
              <a:solidFill>
                <a:schemeClr val="dk1"/>
              </a:solidFill>
              <a:latin typeface="Lato"/>
              <a:ea typeface="Lato"/>
              <a:cs typeface="Lato"/>
              <a:sym typeface="Lato"/>
            </a:endParaRPr>
          </a:p>
          <a:p>
            <a:pPr indent="-304800" lvl="0" marL="457200" rtl="0" algn="l">
              <a:lnSpc>
                <a:spcPct val="115000"/>
              </a:lnSpc>
              <a:spcBef>
                <a:spcPts val="1000"/>
              </a:spcBef>
              <a:spcAft>
                <a:spcPts val="0"/>
              </a:spcAft>
              <a:buClr>
                <a:schemeClr val="dk1"/>
              </a:buClr>
              <a:buSzPts val="1200"/>
              <a:buFont typeface="Lato"/>
              <a:buChar char="●"/>
            </a:pPr>
            <a:r>
              <a:rPr lang="es" sz="1200">
                <a:solidFill>
                  <a:schemeClr val="dk1"/>
                </a:solidFill>
                <a:latin typeface="Lato"/>
                <a:ea typeface="Lato"/>
                <a:cs typeface="Lato"/>
                <a:sym typeface="Lato"/>
              </a:rPr>
              <a:t>Collaboration &amp; Communication: Foster shared understanding.</a:t>
            </a:r>
            <a:endParaRPr sz="1200">
              <a:solidFill>
                <a:schemeClr val="dk1"/>
              </a:solidFill>
              <a:latin typeface="Lato"/>
              <a:ea typeface="Lato"/>
              <a:cs typeface="Lato"/>
              <a:sym typeface="Lato"/>
            </a:endParaRPr>
          </a:p>
          <a:p>
            <a:pPr indent="-304800" lvl="0" marL="457200" rtl="0" algn="l">
              <a:lnSpc>
                <a:spcPct val="115000"/>
              </a:lnSpc>
              <a:spcBef>
                <a:spcPts val="1000"/>
              </a:spcBef>
              <a:spcAft>
                <a:spcPts val="0"/>
              </a:spcAft>
              <a:buClr>
                <a:schemeClr val="dk1"/>
              </a:buClr>
              <a:buSzPts val="1200"/>
              <a:buFont typeface="Lato"/>
              <a:buChar char="●"/>
            </a:pPr>
            <a:r>
              <a:rPr lang="es" sz="1200">
                <a:solidFill>
                  <a:schemeClr val="dk1"/>
                </a:solidFill>
                <a:latin typeface="Lato"/>
                <a:ea typeface="Lato"/>
                <a:cs typeface="Lato"/>
                <a:sym typeface="Lato"/>
              </a:rPr>
              <a:t>Value-Centric Approach: Deliver value early &amp; often.</a:t>
            </a:r>
            <a:endParaRPr sz="1200">
              <a:solidFill>
                <a:schemeClr val="dk1"/>
              </a:solidFill>
              <a:latin typeface="Lato"/>
              <a:ea typeface="Lato"/>
              <a:cs typeface="Lato"/>
              <a:sym typeface="Lato"/>
            </a:endParaRPr>
          </a:p>
          <a:p>
            <a:pPr indent="-304800" lvl="0" marL="457200" rtl="0" algn="l">
              <a:lnSpc>
                <a:spcPct val="115000"/>
              </a:lnSpc>
              <a:spcBef>
                <a:spcPts val="1000"/>
              </a:spcBef>
              <a:spcAft>
                <a:spcPts val="0"/>
              </a:spcAft>
              <a:buClr>
                <a:schemeClr val="dk1"/>
              </a:buClr>
              <a:buSzPts val="1200"/>
              <a:buFont typeface="Lato"/>
              <a:buChar char="●"/>
            </a:pPr>
            <a:r>
              <a:rPr lang="es" sz="1200">
                <a:solidFill>
                  <a:schemeClr val="dk1"/>
                </a:solidFill>
                <a:latin typeface="Lato"/>
                <a:ea typeface="Lato"/>
                <a:cs typeface="Lato"/>
                <a:sym typeface="Lato"/>
              </a:rPr>
              <a:t>Empowered Teams: Ownership &amp; accountability.</a:t>
            </a:r>
            <a:endParaRPr sz="1200">
              <a:solidFill>
                <a:schemeClr val="dk1"/>
              </a:solidFill>
              <a:latin typeface="Lato"/>
              <a:ea typeface="Lato"/>
              <a:cs typeface="Lato"/>
              <a:sym typeface="Lato"/>
            </a:endParaRPr>
          </a:p>
          <a:p>
            <a:pPr indent="-304800" lvl="0" marL="457200" rtl="0" algn="l">
              <a:lnSpc>
                <a:spcPct val="115000"/>
              </a:lnSpc>
              <a:spcBef>
                <a:spcPts val="1000"/>
              </a:spcBef>
              <a:spcAft>
                <a:spcPts val="0"/>
              </a:spcAft>
              <a:buClr>
                <a:schemeClr val="dk1"/>
              </a:buClr>
              <a:buSzPts val="1200"/>
              <a:buFont typeface="Lato"/>
              <a:buChar char="●"/>
            </a:pPr>
            <a:r>
              <a:rPr lang="es" sz="1200">
                <a:solidFill>
                  <a:schemeClr val="dk1"/>
                </a:solidFill>
                <a:latin typeface="Lato"/>
                <a:ea typeface="Lato"/>
                <a:cs typeface="Lato"/>
                <a:sym typeface="Lato"/>
              </a:rPr>
              <a:t>Continuous Improvement: Reflect, adapt, optimize.</a:t>
            </a:r>
            <a:endParaRPr sz="1200">
              <a:solidFill>
                <a:schemeClr val="dk1"/>
              </a:solidFill>
              <a:latin typeface="Lato"/>
              <a:ea typeface="Lato"/>
              <a:cs typeface="Lato"/>
              <a:sym typeface="Lato"/>
            </a:endParaRPr>
          </a:p>
          <a:p>
            <a:pPr indent="-304800" lvl="0" marL="457200" rtl="0" algn="l">
              <a:lnSpc>
                <a:spcPct val="115000"/>
              </a:lnSpc>
              <a:spcBef>
                <a:spcPts val="1000"/>
              </a:spcBef>
              <a:spcAft>
                <a:spcPts val="0"/>
              </a:spcAft>
              <a:buClr>
                <a:schemeClr val="dk1"/>
              </a:buClr>
              <a:buSzPts val="1200"/>
              <a:buFont typeface="Lato"/>
              <a:buChar char="●"/>
            </a:pPr>
            <a:r>
              <a:rPr lang="es" sz="1200">
                <a:solidFill>
                  <a:schemeClr val="dk1"/>
                </a:solidFill>
                <a:latin typeface="Lato"/>
                <a:ea typeface="Lato"/>
                <a:cs typeface="Lato"/>
                <a:sym typeface="Lato"/>
              </a:rPr>
              <a:t>Measurable Outcomes: Track progress, make data-driven decisions.</a:t>
            </a:r>
            <a:endParaRPr sz="1200">
              <a:solidFill>
                <a:schemeClr val="dk1"/>
              </a:solidFill>
              <a:latin typeface="Lato"/>
              <a:ea typeface="Lato"/>
              <a:cs typeface="Lato"/>
              <a:sym typeface="Lato"/>
            </a:endParaRPr>
          </a:p>
          <a:p>
            <a:pPr indent="-304800" lvl="0" marL="457200" rtl="0" algn="l">
              <a:lnSpc>
                <a:spcPct val="115000"/>
              </a:lnSpc>
              <a:spcBef>
                <a:spcPts val="1000"/>
              </a:spcBef>
              <a:spcAft>
                <a:spcPts val="0"/>
              </a:spcAft>
              <a:buClr>
                <a:schemeClr val="dk1"/>
              </a:buClr>
              <a:buSzPts val="1200"/>
              <a:buFont typeface="Lato"/>
              <a:buChar char="●"/>
            </a:pPr>
            <a:r>
              <a:rPr lang="es" sz="1200">
                <a:solidFill>
                  <a:schemeClr val="dk1"/>
                </a:solidFill>
                <a:latin typeface="Lato"/>
                <a:ea typeface="Lato"/>
                <a:cs typeface="Lato"/>
                <a:sym typeface="Lato"/>
              </a:rPr>
              <a:t>Scaling &amp; Alignment: Align teams with organizational goals.</a:t>
            </a:r>
            <a:endParaRPr sz="1200">
              <a:solidFill>
                <a:schemeClr val="dk1"/>
              </a:solidFill>
              <a:latin typeface="Lato"/>
              <a:ea typeface="Lato"/>
              <a:cs typeface="Lato"/>
              <a:sym typeface="Lato"/>
            </a:endParaRPr>
          </a:p>
          <a:p>
            <a:pPr indent="-304800" lvl="0" marL="457200" rtl="0" algn="l">
              <a:lnSpc>
                <a:spcPct val="115000"/>
              </a:lnSpc>
              <a:spcBef>
                <a:spcPts val="1000"/>
              </a:spcBef>
              <a:spcAft>
                <a:spcPts val="0"/>
              </a:spcAft>
              <a:buClr>
                <a:schemeClr val="dk1"/>
              </a:buClr>
              <a:buSzPts val="1200"/>
              <a:buFont typeface="Lato"/>
              <a:buChar char="●"/>
            </a:pPr>
            <a:r>
              <a:rPr lang="es" sz="1200">
                <a:solidFill>
                  <a:schemeClr val="dk1"/>
                </a:solidFill>
                <a:latin typeface="Lato"/>
                <a:ea typeface="Lato"/>
                <a:cs typeface="Lato"/>
                <a:sym typeface="Lato"/>
              </a:rPr>
              <a:t>Embracing Change: Adapt to evolving requirements &amp; technology.</a:t>
            </a:r>
            <a:endParaRPr sz="1200">
              <a:solidFill>
                <a:schemeClr val="dk1"/>
              </a:solidFill>
              <a:latin typeface="Lato"/>
              <a:ea typeface="Lato"/>
              <a:cs typeface="Lato"/>
              <a:sym typeface="Lato"/>
            </a:endParaRPr>
          </a:p>
          <a:p>
            <a:pPr indent="-304800" lvl="0" marL="457200" rtl="0" algn="l">
              <a:lnSpc>
                <a:spcPct val="115000"/>
              </a:lnSpc>
              <a:spcBef>
                <a:spcPts val="1000"/>
              </a:spcBef>
              <a:spcAft>
                <a:spcPts val="1000"/>
              </a:spcAft>
              <a:buClr>
                <a:schemeClr val="dk1"/>
              </a:buClr>
              <a:buSzPts val="1200"/>
              <a:buFont typeface="Lato"/>
              <a:buChar char="●"/>
            </a:pPr>
            <a:r>
              <a:rPr lang="es" sz="1200">
                <a:solidFill>
                  <a:schemeClr val="dk1"/>
                </a:solidFill>
                <a:latin typeface="Lato"/>
                <a:ea typeface="Lato"/>
                <a:cs typeface="Lato"/>
                <a:sym typeface="Lato"/>
              </a:rPr>
              <a:t>Cultural Shift: Embrace collaboration, transparency, &amp; experimentation.</a:t>
            </a:r>
            <a:endParaRPr sz="1200">
              <a:solidFill>
                <a:schemeClr val="dk1"/>
              </a:solidFill>
              <a:latin typeface="Lato"/>
              <a:ea typeface="Lato"/>
              <a:cs typeface="Lato"/>
              <a:sym typeface="Lato"/>
            </a:endParaRPr>
          </a:p>
        </p:txBody>
      </p:sp>
      <p:sp>
        <p:nvSpPr>
          <p:cNvPr id="1106" name="Google Shape;1106;p86"/>
          <p:cNvSpPr txBox="1"/>
          <p:nvPr/>
        </p:nvSpPr>
        <p:spPr>
          <a:xfrm>
            <a:off x="0" y="370550"/>
            <a:ext cx="9144000" cy="538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800"/>
              </a:spcBef>
              <a:spcAft>
                <a:spcPts val="400"/>
              </a:spcAft>
              <a:buNone/>
            </a:pPr>
            <a:r>
              <a:rPr lang="es" sz="2600">
                <a:solidFill>
                  <a:schemeClr val="accent5"/>
                </a:solidFill>
                <a:latin typeface="Fira Sans Extra Condensed Medium"/>
                <a:ea typeface="Fira Sans Extra Condensed Medium"/>
                <a:cs typeface="Fira Sans Extra Condensed Medium"/>
                <a:sym typeface="Fira Sans Extra Condensed Medium"/>
              </a:rPr>
              <a:t>Key Takeaways</a:t>
            </a:r>
            <a:endParaRPr sz="2600">
              <a:solidFill>
                <a:schemeClr val="accent5"/>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7"/>
          <p:cNvSpPr txBox="1"/>
          <p:nvPr/>
        </p:nvSpPr>
        <p:spPr>
          <a:xfrm>
            <a:off x="619075" y="1707900"/>
            <a:ext cx="8482500" cy="34356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Lato"/>
              <a:buChar char="●"/>
            </a:pPr>
            <a:r>
              <a:rPr lang="es" sz="1000" u="sng">
                <a:solidFill>
                  <a:schemeClr val="hlink"/>
                </a:solidFill>
                <a:latin typeface="Lato"/>
                <a:ea typeface="Lato"/>
                <a:cs typeface="Lato"/>
                <a:sym typeface="Lato"/>
                <a:hlinkClick r:id="rId3"/>
              </a:rPr>
              <a:t>https://revstarconsulting.com/blog/5-key-principles-of-agile-methodology-and-how-to-apply-them</a:t>
            </a:r>
            <a:endParaRPr sz="1000">
              <a:solidFill>
                <a:schemeClr val="dk1"/>
              </a:solidFill>
              <a:latin typeface="Lato"/>
              <a:ea typeface="Lato"/>
              <a:cs typeface="Lato"/>
              <a:sym typeface="Lato"/>
            </a:endParaRPr>
          </a:p>
          <a:p>
            <a:pPr indent="-292100" lvl="0" marL="457200" rtl="0" algn="l">
              <a:lnSpc>
                <a:spcPct val="115000"/>
              </a:lnSpc>
              <a:spcBef>
                <a:spcPts val="1000"/>
              </a:spcBef>
              <a:spcAft>
                <a:spcPts val="0"/>
              </a:spcAft>
              <a:buClr>
                <a:schemeClr val="dk1"/>
              </a:buClr>
              <a:buSzPts val="1000"/>
              <a:buFont typeface="Lato"/>
              <a:buChar char="●"/>
            </a:pPr>
            <a:r>
              <a:rPr lang="es" sz="1000" u="sng">
                <a:solidFill>
                  <a:schemeClr val="hlink"/>
                </a:solidFill>
                <a:latin typeface="Lato"/>
                <a:ea typeface="Lato"/>
                <a:cs typeface="Lato"/>
                <a:sym typeface="Lato"/>
                <a:hlinkClick r:id="rId4"/>
              </a:rPr>
              <a:t>https://www.slideshare.net/slideshow/agile-framework/1251231</a:t>
            </a:r>
            <a:endParaRPr sz="1000">
              <a:solidFill>
                <a:schemeClr val="dk1"/>
              </a:solidFill>
              <a:latin typeface="Lato"/>
              <a:ea typeface="Lato"/>
              <a:cs typeface="Lato"/>
              <a:sym typeface="Lato"/>
            </a:endParaRPr>
          </a:p>
          <a:p>
            <a:pPr indent="-292100" lvl="0" marL="457200" rtl="0" algn="l">
              <a:lnSpc>
                <a:spcPct val="115000"/>
              </a:lnSpc>
              <a:spcBef>
                <a:spcPts val="1000"/>
              </a:spcBef>
              <a:spcAft>
                <a:spcPts val="0"/>
              </a:spcAft>
              <a:buClr>
                <a:schemeClr val="dk1"/>
              </a:buClr>
              <a:buSzPts val="1000"/>
              <a:buFont typeface="Lato"/>
              <a:buChar char="●"/>
            </a:pPr>
            <a:r>
              <a:rPr lang="es" sz="1000" u="sng">
                <a:solidFill>
                  <a:schemeClr val="hlink"/>
                </a:solidFill>
                <a:latin typeface="Lato"/>
                <a:ea typeface="Lato"/>
                <a:cs typeface="Lato"/>
                <a:sym typeface="Lato"/>
                <a:hlinkClick r:id="rId5"/>
              </a:rPr>
              <a:t>https://www.slideshare.net/knoldus/introduction-to-agile-39907334</a:t>
            </a:r>
            <a:endParaRPr sz="1000">
              <a:solidFill>
                <a:schemeClr val="dk1"/>
              </a:solidFill>
              <a:latin typeface="Lato"/>
              <a:ea typeface="Lato"/>
              <a:cs typeface="Lato"/>
              <a:sym typeface="Lato"/>
            </a:endParaRPr>
          </a:p>
          <a:p>
            <a:pPr indent="-292100" lvl="0" marL="457200" rtl="0" algn="l">
              <a:lnSpc>
                <a:spcPct val="115000"/>
              </a:lnSpc>
              <a:spcBef>
                <a:spcPts val="1000"/>
              </a:spcBef>
              <a:spcAft>
                <a:spcPts val="0"/>
              </a:spcAft>
              <a:buClr>
                <a:schemeClr val="dk1"/>
              </a:buClr>
              <a:buSzPts val="1000"/>
              <a:buFont typeface="Lato"/>
              <a:buChar char="●"/>
            </a:pPr>
            <a:r>
              <a:rPr lang="es" sz="1000" u="sng">
                <a:solidFill>
                  <a:schemeClr val="hlink"/>
                </a:solidFill>
                <a:latin typeface="Lato"/>
                <a:ea typeface="Lato"/>
                <a:cs typeface="Lato"/>
                <a:sym typeface="Lato"/>
                <a:hlinkClick r:id="rId6"/>
              </a:rPr>
              <a:t>https://www.nimblework.com/agile/scrum-methodology/</a:t>
            </a:r>
            <a:endParaRPr sz="1000">
              <a:solidFill>
                <a:schemeClr val="dk1"/>
              </a:solidFill>
              <a:latin typeface="Lato"/>
              <a:ea typeface="Lato"/>
              <a:cs typeface="Lato"/>
              <a:sym typeface="Lato"/>
            </a:endParaRPr>
          </a:p>
          <a:p>
            <a:pPr indent="-292100" lvl="0" marL="457200" rtl="0" algn="l">
              <a:lnSpc>
                <a:spcPct val="115000"/>
              </a:lnSpc>
              <a:spcBef>
                <a:spcPts val="1000"/>
              </a:spcBef>
              <a:spcAft>
                <a:spcPts val="0"/>
              </a:spcAft>
              <a:buClr>
                <a:schemeClr val="dk1"/>
              </a:buClr>
              <a:buSzPts val="1000"/>
              <a:buFont typeface="Lato"/>
              <a:buChar char="●"/>
            </a:pPr>
            <a:r>
              <a:rPr lang="es" sz="1000" u="sng">
                <a:solidFill>
                  <a:schemeClr val="hlink"/>
                </a:solidFill>
                <a:latin typeface="Lato"/>
                <a:ea typeface="Lato"/>
                <a:cs typeface="Lato"/>
                <a:sym typeface="Lato"/>
                <a:hlinkClick r:id="rId7"/>
              </a:rPr>
              <a:t>https://www.planview.com/resources/guide/introduction-to-kanban/what-is-kanban-board/</a:t>
            </a:r>
            <a:endParaRPr sz="1000">
              <a:solidFill>
                <a:schemeClr val="dk1"/>
              </a:solidFill>
              <a:latin typeface="Lato"/>
              <a:ea typeface="Lato"/>
              <a:cs typeface="Lato"/>
              <a:sym typeface="Lato"/>
            </a:endParaRPr>
          </a:p>
          <a:p>
            <a:pPr indent="-292100" lvl="0" marL="457200" rtl="0" algn="l">
              <a:lnSpc>
                <a:spcPct val="115000"/>
              </a:lnSpc>
              <a:spcBef>
                <a:spcPts val="1000"/>
              </a:spcBef>
              <a:spcAft>
                <a:spcPts val="0"/>
              </a:spcAft>
              <a:buClr>
                <a:schemeClr val="dk1"/>
              </a:buClr>
              <a:buSzPts val="1000"/>
              <a:buFont typeface="Lato"/>
              <a:buChar char="●"/>
            </a:pPr>
            <a:r>
              <a:rPr lang="es" sz="1000" u="sng">
                <a:solidFill>
                  <a:schemeClr val="hlink"/>
                </a:solidFill>
                <a:latin typeface="Lato"/>
                <a:ea typeface="Lato"/>
                <a:cs typeface="Lato"/>
                <a:sym typeface="Lato"/>
                <a:hlinkClick r:id="rId8"/>
              </a:rPr>
              <a:t>https://www.objectstyle.com/blog/scaled-agile-success-story-lessons</a:t>
            </a:r>
            <a:endParaRPr sz="1000" u="sng">
              <a:solidFill>
                <a:schemeClr val="hlink"/>
              </a:solidFill>
              <a:latin typeface="Lato"/>
              <a:ea typeface="Lato"/>
              <a:cs typeface="Lato"/>
              <a:sym typeface="Lato"/>
            </a:endParaRPr>
          </a:p>
          <a:p>
            <a:pPr indent="-292100" lvl="0" marL="457200" rtl="0" algn="l">
              <a:lnSpc>
                <a:spcPct val="115000"/>
              </a:lnSpc>
              <a:spcBef>
                <a:spcPts val="1000"/>
              </a:spcBef>
              <a:spcAft>
                <a:spcPts val="0"/>
              </a:spcAft>
              <a:buClr>
                <a:schemeClr val="dk1"/>
              </a:buClr>
              <a:buSzPts val="1000"/>
              <a:buFont typeface="Lato"/>
              <a:buChar char="●"/>
            </a:pPr>
            <a:r>
              <a:rPr lang="es" sz="1000" u="sng">
                <a:solidFill>
                  <a:schemeClr val="hlink"/>
                </a:solidFill>
                <a:latin typeface="Lato"/>
                <a:ea typeface="Lato"/>
                <a:cs typeface="Lato"/>
                <a:sym typeface="Lato"/>
                <a:hlinkClick r:id="rId9"/>
              </a:rPr>
              <a:t>https://bluebik.com/blogs/7370#</a:t>
            </a:r>
            <a:endParaRPr sz="1000" u="sng">
              <a:solidFill>
                <a:schemeClr val="hlink"/>
              </a:solidFill>
              <a:latin typeface="Lato"/>
              <a:ea typeface="Lato"/>
              <a:cs typeface="Lato"/>
              <a:sym typeface="Lato"/>
            </a:endParaRPr>
          </a:p>
          <a:p>
            <a:pPr indent="0" lvl="0" marL="457200" rtl="0" algn="l">
              <a:lnSpc>
                <a:spcPct val="115000"/>
              </a:lnSpc>
              <a:spcBef>
                <a:spcPts val="0"/>
              </a:spcBef>
              <a:spcAft>
                <a:spcPts val="0"/>
              </a:spcAft>
              <a:buNone/>
            </a:pPr>
            <a:r>
              <a:t/>
            </a:r>
            <a:endParaRPr sz="1000" u="sng">
              <a:solidFill>
                <a:schemeClr val="hlink"/>
              </a:solidFill>
              <a:latin typeface="Lato"/>
              <a:ea typeface="Lato"/>
              <a:cs typeface="Lato"/>
              <a:sym typeface="Lato"/>
            </a:endParaRPr>
          </a:p>
          <a:p>
            <a:pPr indent="-292100" lvl="0" marL="457200" rtl="0" algn="l">
              <a:lnSpc>
                <a:spcPct val="115000"/>
              </a:lnSpc>
              <a:spcBef>
                <a:spcPts val="0"/>
              </a:spcBef>
              <a:spcAft>
                <a:spcPts val="0"/>
              </a:spcAft>
              <a:buClr>
                <a:schemeClr val="dk1"/>
              </a:buClr>
              <a:buSzPts val="1000"/>
              <a:buFont typeface="Lato"/>
              <a:buChar char="●"/>
            </a:pPr>
            <a:r>
              <a:rPr lang="es" sz="1000" u="sng">
                <a:solidFill>
                  <a:schemeClr val="hlink"/>
                </a:solidFill>
                <a:latin typeface="Lato"/>
                <a:ea typeface="Lato"/>
                <a:cs typeface="Lato"/>
                <a:sym typeface="Lato"/>
                <a:hlinkClick r:id="rId10"/>
              </a:rPr>
              <a:t>https://www.alexanderjsingleton.com/google-adwords-the-art-of-scrum-quintuple-constraint/</a:t>
            </a:r>
            <a:br>
              <a:rPr lang="es" sz="1000" u="sng">
                <a:solidFill>
                  <a:schemeClr val="hlink"/>
                </a:solidFill>
                <a:latin typeface="Lato"/>
                <a:ea typeface="Lato"/>
                <a:cs typeface="Lato"/>
                <a:sym typeface="Lato"/>
              </a:rPr>
            </a:br>
            <a:endParaRPr sz="1000" u="sng">
              <a:solidFill>
                <a:schemeClr val="hlink"/>
              </a:solidFill>
              <a:latin typeface="Lato"/>
              <a:ea typeface="Lato"/>
              <a:cs typeface="Lato"/>
              <a:sym typeface="Lato"/>
            </a:endParaRPr>
          </a:p>
          <a:p>
            <a:pPr indent="-292100" lvl="0" marL="457200" rtl="0" algn="l">
              <a:lnSpc>
                <a:spcPct val="115000"/>
              </a:lnSpc>
              <a:spcBef>
                <a:spcPts val="0"/>
              </a:spcBef>
              <a:spcAft>
                <a:spcPts val="0"/>
              </a:spcAft>
              <a:buClr>
                <a:schemeClr val="dk1"/>
              </a:buClr>
              <a:buSzPts val="1000"/>
              <a:buFont typeface="Lato"/>
              <a:buChar char="●"/>
            </a:pPr>
            <a:r>
              <a:rPr lang="es" sz="1000" u="sng">
                <a:solidFill>
                  <a:schemeClr val="hlink"/>
                </a:solidFill>
                <a:latin typeface="Lato"/>
                <a:ea typeface="Lato"/>
                <a:cs typeface="Lato"/>
                <a:sym typeface="Lato"/>
                <a:hlinkClick r:id="rId11"/>
              </a:rPr>
              <a:t>https://www.workplace.com/blog/agile-collaboration</a:t>
            </a:r>
            <a:br>
              <a:rPr lang="es" sz="1100">
                <a:solidFill>
                  <a:schemeClr val="dk1"/>
                </a:solidFill>
              </a:rPr>
            </a:br>
            <a:endParaRPr sz="1000" u="sng">
              <a:solidFill>
                <a:schemeClr val="hlink"/>
              </a:solidFill>
              <a:latin typeface="Lato"/>
              <a:ea typeface="Lato"/>
              <a:cs typeface="Lato"/>
              <a:sym typeface="Lato"/>
            </a:endParaRPr>
          </a:p>
          <a:p>
            <a:pPr indent="-292100" lvl="0" marL="457200" rtl="0" algn="l">
              <a:lnSpc>
                <a:spcPct val="115000"/>
              </a:lnSpc>
              <a:spcBef>
                <a:spcPts val="0"/>
              </a:spcBef>
              <a:spcAft>
                <a:spcPts val="0"/>
              </a:spcAft>
              <a:buClr>
                <a:schemeClr val="dk1"/>
              </a:buClr>
              <a:buSzPts val="1000"/>
              <a:buFont typeface="Lato"/>
              <a:buChar char="●"/>
            </a:pPr>
            <a:r>
              <a:rPr lang="es" sz="1000" u="sng">
                <a:solidFill>
                  <a:schemeClr val="hlink"/>
                </a:solidFill>
                <a:latin typeface="Lato"/>
                <a:ea typeface="Lato"/>
                <a:cs typeface="Lato"/>
                <a:sym typeface="Lato"/>
                <a:hlinkClick r:id="rId12"/>
              </a:rPr>
              <a:t>https://www.wrike.com/agile-guide/benefits-of-agile/</a:t>
            </a:r>
            <a:br>
              <a:rPr lang="es" sz="1000" u="sng">
                <a:solidFill>
                  <a:schemeClr val="hlink"/>
                </a:solidFill>
                <a:latin typeface="Lato"/>
                <a:ea typeface="Lato"/>
                <a:cs typeface="Lato"/>
                <a:sym typeface="Lato"/>
              </a:rPr>
            </a:br>
            <a:endParaRPr sz="1000" u="sng">
              <a:solidFill>
                <a:schemeClr val="hlink"/>
              </a:solidFill>
              <a:latin typeface="Lato"/>
              <a:ea typeface="Lato"/>
              <a:cs typeface="Lato"/>
              <a:sym typeface="Lato"/>
            </a:endParaRPr>
          </a:p>
          <a:p>
            <a:pPr indent="-292100" lvl="0" marL="457200" rtl="0" algn="l">
              <a:lnSpc>
                <a:spcPct val="115000"/>
              </a:lnSpc>
              <a:spcBef>
                <a:spcPts val="0"/>
              </a:spcBef>
              <a:spcAft>
                <a:spcPts val="0"/>
              </a:spcAft>
              <a:buClr>
                <a:schemeClr val="dk1"/>
              </a:buClr>
              <a:buSzPts val="1000"/>
              <a:buFont typeface="Lato"/>
              <a:buChar char="●"/>
            </a:pPr>
            <a:r>
              <a:rPr lang="es" sz="1000" u="sng">
                <a:solidFill>
                  <a:schemeClr val="hlink"/>
                </a:solidFill>
                <a:latin typeface="Lato"/>
                <a:ea typeface="Lato"/>
                <a:cs typeface="Lato"/>
                <a:sym typeface="Lato"/>
                <a:hlinkClick r:id="rId13"/>
              </a:rPr>
              <a:t>https://lucid.co/blog/agile-implementation-challenges</a:t>
            </a:r>
            <a:br>
              <a:rPr lang="es" sz="1100">
                <a:solidFill>
                  <a:schemeClr val="dk1"/>
                </a:solidFill>
              </a:rPr>
            </a:br>
            <a:br>
              <a:rPr lang="es" sz="1100">
                <a:solidFill>
                  <a:schemeClr val="dk1"/>
                </a:solidFill>
              </a:rPr>
            </a:br>
            <a:br>
              <a:rPr lang="es" sz="1100">
                <a:solidFill>
                  <a:schemeClr val="dk1"/>
                </a:solidFill>
              </a:rPr>
            </a:br>
            <a:br>
              <a:rPr lang="es" sz="1000" u="sng">
                <a:solidFill>
                  <a:schemeClr val="hlink"/>
                </a:solidFill>
                <a:latin typeface="Lato"/>
                <a:ea typeface="Lato"/>
                <a:cs typeface="Lato"/>
                <a:sym typeface="Lato"/>
              </a:rPr>
            </a:br>
            <a:endParaRPr sz="1000" u="sng">
              <a:solidFill>
                <a:schemeClr val="hlink"/>
              </a:solidFill>
              <a:latin typeface="Lato"/>
              <a:ea typeface="Lato"/>
              <a:cs typeface="Lato"/>
              <a:sym typeface="Lato"/>
            </a:endParaRPr>
          </a:p>
          <a:p>
            <a:pPr indent="0" lvl="0" marL="457200" rtl="0" algn="l">
              <a:lnSpc>
                <a:spcPct val="115000"/>
              </a:lnSpc>
              <a:spcBef>
                <a:spcPts val="0"/>
              </a:spcBef>
              <a:spcAft>
                <a:spcPts val="1000"/>
              </a:spcAft>
              <a:buNone/>
            </a:pPr>
            <a:r>
              <a:t/>
            </a:r>
            <a:endParaRPr sz="1000" u="sng">
              <a:solidFill>
                <a:schemeClr val="hlink"/>
              </a:solidFill>
              <a:latin typeface="Lato"/>
              <a:ea typeface="Lato"/>
              <a:cs typeface="Lato"/>
              <a:sym typeface="Lato"/>
            </a:endParaRPr>
          </a:p>
        </p:txBody>
      </p:sp>
      <p:sp>
        <p:nvSpPr>
          <p:cNvPr id="1112" name="Google Shape;1112;p87"/>
          <p:cNvSpPr txBox="1"/>
          <p:nvPr/>
        </p:nvSpPr>
        <p:spPr>
          <a:xfrm>
            <a:off x="0" y="370550"/>
            <a:ext cx="9144000" cy="538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800"/>
              </a:spcBef>
              <a:spcAft>
                <a:spcPts val="400"/>
              </a:spcAft>
              <a:buNone/>
            </a:pPr>
            <a:r>
              <a:rPr lang="es" sz="2600">
                <a:solidFill>
                  <a:schemeClr val="accent5"/>
                </a:solidFill>
                <a:latin typeface="Fira Sans Extra Condensed Medium"/>
                <a:ea typeface="Fira Sans Extra Condensed Medium"/>
                <a:cs typeface="Fira Sans Extra Condensed Medium"/>
                <a:sym typeface="Fira Sans Extra Condensed Medium"/>
              </a:rPr>
              <a:t>References</a:t>
            </a:r>
            <a:endParaRPr sz="2600">
              <a:solidFill>
                <a:schemeClr val="accent5"/>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88"/>
          <p:cNvSpPr txBox="1"/>
          <p:nvPr/>
        </p:nvSpPr>
        <p:spPr>
          <a:xfrm>
            <a:off x="330775" y="1338300"/>
            <a:ext cx="8482500" cy="41049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3">
                  <a:extLst>
                    <a:ext uri="{A12FA001-AC4F-418D-AE19-62706E023703}">
                      <ahyp:hlinkClr val="tx"/>
                    </a:ext>
                  </a:extLst>
                </a:hlinkClick>
              </a:rPr>
              <a:t>https://bluebik.com/blogs/7370#</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4">
                  <a:extLst>
                    <a:ext uri="{A12FA001-AC4F-418D-AE19-62706E023703}">
                      <ahyp:hlinkClr val="tx"/>
                    </a:ext>
                  </a:extLst>
                </a:hlinkClick>
              </a:rPr>
              <a:t>https://www.techtarget.com/searchcio/definition/Agile-Manifesto</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5">
                  <a:extLst>
                    <a:ext uri="{A12FA001-AC4F-418D-AE19-62706E023703}">
                      <ahyp:hlinkClr val="tx"/>
                    </a:ext>
                  </a:extLst>
                </a:hlinkClick>
              </a:rPr>
              <a:t>https://www.agilealliance.org/agile101/12-principles-behind-the-agile-manifesto/</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6">
                  <a:extLst>
                    <a:ext uri="{A12FA001-AC4F-418D-AE19-62706E023703}">
                      <ahyp:hlinkClr val="tx"/>
                    </a:ext>
                  </a:extLst>
                </a:hlinkClick>
              </a:rPr>
              <a:t>https://www.productplan.com/glossary/agile-values/</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7">
                  <a:extLst>
                    <a:ext uri="{A12FA001-AC4F-418D-AE19-62706E023703}">
                      <ahyp:hlinkClr val="tx"/>
                    </a:ext>
                  </a:extLst>
                </a:hlinkClick>
              </a:rPr>
              <a:t>https://www.productplan.com/glossary/agile-manifesto/</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8">
                  <a:extLst>
                    <a:ext uri="{A12FA001-AC4F-418D-AE19-62706E023703}">
                      <ahyp:hlinkClr val="tx"/>
                    </a:ext>
                  </a:extLst>
                </a:hlinkClick>
              </a:rPr>
              <a:t>https://www.knowledgehut.com/blog/agile/agile-strategy</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9">
                  <a:extLst>
                    <a:ext uri="{A12FA001-AC4F-418D-AE19-62706E023703}">
                      <ahyp:hlinkClr val="tx"/>
                    </a:ext>
                  </a:extLst>
                </a:hlinkClick>
              </a:rPr>
              <a:t>https://semaphoreci.com/blog/strategies-agile-implementation</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10">
                  <a:extLst>
                    <a:ext uri="{A12FA001-AC4F-418D-AE19-62706E023703}">
                      <ahyp:hlinkClr val="tx"/>
                    </a:ext>
                  </a:extLst>
                </a:hlinkClick>
              </a:rPr>
              <a:t>https://businessagility.institute/learn/agile-strategy/314</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11">
                  <a:extLst>
                    <a:ext uri="{A12FA001-AC4F-418D-AE19-62706E023703}">
                      <ahyp:hlinkClr val="tx"/>
                    </a:ext>
                  </a:extLst>
                </a:hlinkClick>
              </a:rPr>
              <a:t>https://bluebik.com/blogs/7370#</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12">
                  <a:extLst>
                    <a:ext uri="{A12FA001-AC4F-418D-AE19-62706E023703}">
                      <ahyp:hlinkClr val="tx"/>
                    </a:ext>
                  </a:extLst>
                </a:hlinkClick>
              </a:rPr>
              <a:t>https://www.workplace.com/blog/agile-collaboration</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13">
                  <a:extLst>
                    <a:ext uri="{A12FA001-AC4F-418D-AE19-62706E023703}">
                      <ahyp:hlinkClr val="tx"/>
                    </a:ext>
                  </a:extLst>
                </a:hlinkClick>
              </a:rPr>
              <a:t>https://kissflow.com/project/agile/benefits-of-burndown-charts/#:~:text=In%20agile%20projects%2C%20burndown%20charts,how%20much%20work%20is%20left.</a:t>
            </a:r>
            <a:endParaRPr sz="1000">
              <a:solidFill>
                <a:srgbClr val="A4A4A4"/>
              </a:solidFill>
              <a:latin typeface="Lato"/>
              <a:ea typeface="Lato"/>
              <a:cs typeface="Lato"/>
              <a:sym typeface="Lato"/>
            </a:endParaRPr>
          </a:p>
          <a:p>
            <a:pPr indent="0" lvl="0" marL="45720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br>
              <a:rPr lang="es" sz="1100">
                <a:solidFill>
                  <a:schemeClr val="dk1"/>
                </a:solidFill>
              </a:rPr>
            </a:br>
            <a:endParaRPr sz="1000">
              <a:solidFill>
                <a:schemeClr val="dk1"/>
              </a:solidFill>
              <a:latin typeface="Lato"/>
              <a:ea typeface="Lato"/>
              <a:cs typeface="Lato"/>
              <a:sym typeface="Lato"/>
            </a:endParaRPr>
          </a:p>
          <a:p>
            <a:pPr indent="0" lvl="0" marL="457200" rtl="0" algn="l">
              <a:lnSpc>
                <a:spcPct val="115000"/>
              </a:lnSpc>
              <a:spcBef>
                <a:spcPts val="0"/>
              </a:spcBef>
              <a:spcAft>
                <a:spcPts val="0"/>
              </a:spcAft>
              <a:buNone/>
            </a:pPr>
            <a:br>
              <a:rPr lang="es" sz="1100">
                <a:solidFill>
                  <a:schemeClr val="dk1"/>
                </a:solidFill>
              </a:rPr>
            </a:br>
            <a:br>
              <a:rPr lang="es" sz="1100">
                <a:solidFill>
                  <a:schemeClr val="dk1"/>
                </a:solidFill>
              </a:rPr>
            </a:br>
            <a:br>
              <a:rPr lang="es" sz="1100">
                <a:solidFill>
                  <a:schemeClr val="dk1"/>
                </a:solidFill>
              </a:rPr>
            </a:br>
            <a:br>
              <a:rPr lang="es" sz="1000" u="sng">
                <a:solidFill>
                  <a:schemeClr val="hlink"/>
                </a:solidFill>
                <a:latin typeface="Lato"/>
                <a:ea typeface="Lato"/>
                <a:cs typeface="Lato"/>
                <a:sym typeface="Lato"/>
              </a:rPr>
            </a:br>
            <a:endParaRPr sz="1000" u="sng">
              <a:solidFill>
                <a:schemeClr val="hlink"/>
              </a:solidFill>
              <a:latin typeface="Lato"/>
              <a:ea typeface="Lato"/>
              <a:cs typeface="Lato"/>
              <a:sym typeface="Lato"/>
            </a:endParaRPr>
          </a:p>
          <a:p>
            <a:pPr indent="0" lvl="0" marL="457200" rtl="0" algn="l">
              <a:lnSpc>
                <a:spcPct val="115000"/>
              </a:lnSpc>
              <a:spcBef>
                <a:spcPts val="0"/>
              </a:spcBef>
              <a:spcAft>
                <a:spcPts val="1000"/>
              </a:spcAft>
              <a:buNone/>
            </a:pPr>
            <a:r>
              <a:t/>
            </a:r>
            <a:endParaRPr sz="1000" u="sng">
              <a:solidFill>
                <a:schemeClr val="hlink"/>
              </a:solidFill>
              <a:latin typeface="Lato"/>
              <a:ea typeface="Lato"/>
              <a:cs typeface="Lato"/>
              <a:sym typeface="La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89"/>
          <p:cNvSpPr txBox="1"/>
          <p:nvPr/>
        </p:nvSpPr>
        <p:spPr>
          <a:xfrm>
            <a:off x="330775" y="1008600"/>
            <a:ext cx="8482500" cy="5034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3">
                  <a:extLst>
                    <a:ext uri="{A12FA001-AC4F-418D-AE19-62706E023703}">
                      <ahyp:hlinkClr val="tx"/>
                    </a:ext>
                  </a:extLst>
                </a:hlinkClick>
              </a:rPr>
              <a:t>https://www.wrike.com/agile-guide/benefits-of-agile/</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4">
                  <a:extLst>
                    <a:ext uri="{A12FA001-AC4F-418D-AE19-62706E023703}">
                      <ahyp:hlinkClr val="tx"/>
                    </a:ext>
                  </a:extLst>
                </a:hlinkClick>
              </a:rPr>
              <a:t>https://lucid.co/blog/agile-implementation-challenges</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5">
                  <a:extLst>
                    <a:ext uri="{A12FA001-AC4F-418D-AE19-62706E023703}">
                      <ahyp:hlinkClr val="tx"/>
                    </a:ext>
                  </a:extLst>
                </a:hlinkClick>
              </a:rPr>
              <a:t>https://www.knowledgehut.com/blog/agile/best-agile-practices-distributed-teams#agile-best-practices-for-global-teams%C2%A0</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6">
                  <a:extLst>
                    <a:ext uri="{A12FA001-AC4F-418D-AE19-62706E023703}">
                      <ahyp:hlinkClr val="tx"/>
                    </a:ext>
                  </a:extLst>
                </a:hlinkClick>
              </a:rPr>
              <a:t>https://www.planview.com/resources/guide/agile-methodologies-a-beginners-guide/agile-best-practices-effective-teams/</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7">
                  <a:extLst>
                    <a:ext uri="{A12FA001-AC4F-418D-AE19-62706E023703}">
                      <ahyp:hlinkClr val="tx"/>
                    </a:ext>
                  </a:extLst>
                </a:hlinkClick>
              </a:rPr>
              <a:t>https://hbr.org/2016/05/embracing-agile</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8">
                  <a:extLst>
                    <a:ext uri="{A12FA001-AC4F-418D-AE19-62706E023703}">
                      <ahyp:hlinkClr val="tx"/>
                    </a:ext>
                  </a:extLst>
                </a:hlinkClick>
              </a:rPr>
              <a:t>https://www.boost.co.nz/blog/2022/05/agile-for-non-software-teams</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9">
                  <a:extLst>
                    <a:ext uri="{A12FA001-AC4F-418D-AE19-62706E023703}">
                      <ahyp:hlinkClr val="tx"/>
                    </a:ext>
                  </a:extLst>
                </a:hlinkClick>
              </a:rPr>
              <a:t>https://medium.com/agileinsider/agile-project-management-in-non-software-projects-b93ae63c598f#:~:text=Agile%20project%20management%20is%20a,%2C%20flexibility%2C%20and%20customer%20satisfaction.</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10">
                  <a:extLst>
                    <a:ext uri="{A12FA001-AC4F-418D-AE19-62706E023703}">
                      <ahyp:hlinkClr val="tx"/>
                    </a:ext>
                  </a:extLst>
                </a:hlinkClick>
              </a:rPr>
              <a:t>https://fastercapital.com/content/The-Art-of-Agile-Project-Management-in-Development.html</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11">
                  <a:extLst>
                    <a:ext uri="{A12FA001-AC4F-418D-AE19-62706E023703}">
                      <ahyp:hlinkClr val="tx"/>
                    </a:ext>
                  </a:extLst>
                </a:hlinkClick>
              </a:rPr>
              <a:t>https://www.infoq.com/presentations/Agile-Management-Google-Jeff-Sutherland/</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12">
                  <a:extLst>
                    <a:ext uri="{A12FA001-AC4F-418D-AE19-62706E023703}">
                      <ahyp:hlinkClr val="tx"/>
                    </a:ext>
                  </a:extLst>
                </a:hlinkClick>
              </a:rPr>
              <a:t>https://www.linkedin.com/pulse/google-pioneering-innovation-agile-methodologies-david-mccreery-qax8e/</a:t>
            </a: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292100" lvl="0" marL="457200" rtl="0" algn="l">
              <a:lnSpc>
                <a:spcPct val="115000"/>
              </a:lnSpc>
              <a:spcBef>
                <a:spcPts val="0"/>
              </a:spcBef>
              <a:spcAft>
                <a:spcPts val="0"/>
              </a:spcAft>
              <a:buClr>
                <a:srgbClr val="A4A4A4"/>
              </a:buClr>
              <a:buSzPts val="1000"/>
              <a:buFont typeface="Lato"/>
              <a:buChar char="●"/>
            </a:pPr>
            <a:r>
              <a:rPr lang="es" sz="1000" u="sng">
                <a:solidFill>
                  <a:srgbClr val="A4A4A4"/>
                </a:solidFill>
                <a:latin typeface="Lato"/>
                <a:ea typeface="Lato"/>
                <a:cs typeface="Lato"/>
                <a:sym typeface="Lato"/>
                <a:hlinkClick r:id="rId13">
                  <a:extLst>
                    <a:ext uri="{A12FA001-AC4F-418D-AE19-62706E023703}">
                      <ahyp:hlinkClr val="tx"/>
                    </a:ext>
                  </a:extLst>
                </a:hlinkClick>
              </a:rPr>
              <a:t>https://www.alexanderjsingleton.com/google-adwords-the-art-of-scrum-quintuple-constraint/</a:t>
            </a:r>
            <a:br>
              <a:rPr lang="es" sz="1000">
                <a:solidFill>
                  <a:srgbClr val="A4A4A4"/>
                </a:solidFill>
                <a:latin typeface="Lato"/>
                <a:ea typeface="Lato"/>
                <a:cs typeface="Lato"/>
                <a:sym typeface="Lato"/>
              </a:rPr>
            </a:br>
            <a:br>
              <a:rPr lang="es" sz="1000">
                <a:solidFill>
                  <a:srgbClr val="A4A4A4"/>
                </a:solidFill>
                <a:latin typeface="Lato"/>
                <a:ea typeface="Lato"/>
                <a:cs typeface="Lato"/>
                <a:sym typeface="Lato"/>
              </a:rPr>
            </a:b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0" lvl="0" marL="457200" rtl="0" algn="l">
              <a:lnSpc>
                <a:spcPct val="115000"/>
              </a:lnSpc>
              <a:spcBef>
                <a:spcPts val="0"/>
              </a:spcBef>
              <a:spcAft>
                <a:spcPts val="0"/>
              </a:spcAft>
              <a:buNone/>
            </a:pPr>
            <a:br>
              <a:rPr lang="es" sz="1000">
                <a:solidFill>
                  <a:srgbClr val="A4A4A4"/>
                </a:solidFill>
                <a:latin typeface="Lato"/>
                <a:ea typeface="Lato"/>
                <a:cs typeface="Lato"/>
                <a:sym typeface="Lato"/>
              </a:rPr>
            </a:br>
            <a:endParaRPr sz="1000">
              <a:solidFill>
                <a:srgbClr val="A4A4A4"/>
              </a:solidFill>
              <a:latin typeface="Lato"/>
              <a:ea typeface="Lato"/>
              <a:cs typeface="Lato"/>
              <a:sym typeface="Lato"/>
            </a:endParaRPr>
          </a:p>
          <a:p>
            <a:pPr indent="0" lvl="0" marL="457200" rtl="0" algn="l">
              <a:lnSpc>
                <a:spcPct val="115000"/>
              </a:lnSpc>
              <a:spcBef>
                <a:spcPts val="0"/>
              </a:spcBef>
              <a:spcAft>
                <a:spcPts val="0"/>
              </a:spcAft>
              <a:buNone/>
            </a:pPr>
            <a:br>
              <a:rPr lang="es" sz="1000">
                <a:solidFill>
                  <a:srgbClr val="A4A4A4"/>
                </a:solidFill>
                <a:latin typeface="Lato"/>
                <a:ea typeface="Lato"/>
                <a:cs typeface="Lato"/>
                <a:sym typeface="Lato"/>
              </a:rPr>
            </a:br>
            <a:br>
              <a:rPr lang="es" sz="1000">
                <a:solidFill>
                  <a:srgbClr val="A4A4A4"/>
                </a:solidFill>
                <a:latin typeface="Lato"/>
                <a:ea typeface="Lato"/>
                <a:cs typeface="Lato"/>
                <a:sym typeface="Lato"/>
              </a:rPr>
            </a:br>
            <a:br>
              <a:rPr lang="es" sz="1000">
                <a:solidFill>
                  <a:srgbClr val="A4A4A4"/>
                </a:solidFill>
                <a:latin typeface="Lato"/>
                <a:ea typeface="Lato"/>
                <a:cs typeface="Lato"/>
                <a:sym typeface="Lato"/>
              </a:rPr>
            </a:br>
            <a:br>
              <a:rPr lang="es" sz="1000" u="sng">
                <a:solidFill>
                  <a:srgbClr val="A4A4A4"/>
                </a:solidFill>
                <a:latin typeface="Lato"/>
                <a:ea typeface="Lato"/>
                <a:cs typeface="Lato"/>
                <a:sym typeface="Lato"/>
              </a:rPr>
            </a:br>
            <a:endParaRPr sz="1000" u="sng">
              <a:solidFill>
                <a:srgbClr val="A4A4A4"/>
              </a:solidFill>
              <a:latin typeface="Lato"/>
              <a:ea typeface="Lato"/>
              <a:cs typeface="Lato"/>
              <a:sym typeface="Lato"/>
            </a:endParaRPr>
          </a:p>
          <a:p>
            <a:pPr indent="0" lvl="0" marL="457200" rtl="0" algn="l">
              <a:lnSpc>
                <a:spcPct val="115000"/>
              </a:lnSpc>
              <a:spcBef>
                <a:spcPts val="0"/>
              </a:spcBef>
              <a:spcAft>
                <a:spcPts val="1000"/>
              </a:spcAft>
              <a:buNone/>
            </a:pPr>
            <a:r>
              <a:t/>
            </a:r>
            <a:endParaRPr sz="1000" u="sng">
              <a:solidFill>
                <a:srgbClr val="A4A4A4"/>
              </a:solidFill>
              <a:latin typeface="Lato"/>
              <a:ea typeface="Lato"/>
              <a:cs typeface="Lato"/>
              <a:sym typeface="La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0"/>
          <p:cNvSpPr txBox="1"/>
          <p:nvPr>
            <p:ph type="title"/>
          </p:nvPr>
        </p:nvSpPr>
        <p:spPr>
          <a:xfrm>
            <a:off x="495326" y="774850"/>
            <a:ext cx="8036100" cy="12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900"/>
              <a:t>THANK YOU !</a:t>
            </a:r>
            <a:endParaRPr sz="3900"/>
          </a:p>
        </p:txBody>
      </p:sp>
      <p:grpSp>
        <p:nvGrpSpPr>
          <p:cNvPr id="1128" name="Google Shape;1128;p90"/>
          <p:cNvGrpSpPr/>
          <p:nvPr/>
        </p:nvGrpSpPr>
        <p:grpSpPr>
          <a:xfrm>
            <a:off x="1441532" y="2313332"/>
            <a:ext cx="6260930" cy="1995261"/>
            <a:chOff x="1066850" y="1827600"/>
            <a:chExt cx="7010335" cy="2234085"/>
          </a:xfrm>
        </p:grpSpPr>
        <p:sp>
          <p:nvSpPr>
            <p:cNvPr id="1129" name="Google Shape;1129;p90"/>
            <p:cNvSpPr/>
            <p:nvPr/>
          </p:nvSpPr>
          <p:spPr>
            <a:xfrm>
              <a:off x="6904593" y="2504362"/>
              <a:ext cx="1172591" cy="880746"/>
            </a:xfrm>
            <a:custGeom>
              <a:rect b="b" l="l" r="r" t="t"/>
              <a:pathLst>
                <a:path extrusionOk="0" h="14205" w="18912">
                  <a:moveTo>
                    <a:pt x="18901" y="1"/>
                  </a:moveTo>
                  <a:lnTo>
                    <a:pt x="1" y="10913"/>
                  </a:lnTo>
                  <a:lnTo>
                    <a:pt x="8" y="14205"/>
                  </a:lnTo>
                  <a:lnTo>
                    <a:pt x="18911" y="3292"/>
                  </a:lnTo>
                  <a:lnTo>
                    <a:pt x="18901" y="1"/>
                  </a:lnTo>
                  <a:close/>
                </a:path>
              </a:pathLst>
            </a:custGeom>
            <a:solidFill>
              <a:srgbClr val="4A5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0"/>
            <p:cNvSpPr/>
            <p:nvPr/>
          </p:nvSpPr>
          <p:spPr>
            <a:xfrm>
              <a:off x="5740244" y="1827786"/>
              <a:ext cx="2336316" cy="1353205"/>
            </a:xfrm>
            <a:custGeom>
              <a:rect b="b" l="l" r="r" t="t"/>
              <a:pathLst>
                <a:path extrusionOk="0" h="21825" w="37681">
                  <a:moveTo>
                    <a:pt x="18901" y="0"/>
                  </a:moveTo>
                  <a:lnTo>
                    <a:pt x="1" y="10913"/>
                  </a:lnTo>
                  <a:lnTo>
                    <a:pt x="18780" y="21825"/>
                  </a:lnTo>
                  <a:lnTo>
                    <a:pt x="37680" y="10913"/>
                  </a:lnTo>
                  <a:lnTo>
                    <a:pt x="18901" y="0"/>
                  </a:lnTo>
                  <a:close/>
                </a:path>
              </a:pathLst>
            </a:custGeom>
            <a:solidFill>
              <a:srgbClr val="1D2F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0"/>
            <p:cNvSpPr/>
            <p:nvPr/>
          </p:nvSpPr>
          <p:spPr>
            <a:xfrm>
              <a:off x="5787428" y="1855129"/>
              <a:ext cx="2241762" cy="1298518"/>
            </a:xfrm>
            <a:custGeom>
              <a:rect b="b" l="l" r="r" t="t"/>
              <a:pathLst>
                <a:path extrusionOk="0" h="20943" w="36156">
                  <a:moveTo>
                    <a:pt x="18140" y="1"/>
                  </a:moveTo>
                  <a:lnTo>
                    <a:pt x="1" y="10474"/>
                  </a:lnTo>
                  <a:lnTo>
                    <a:pt x="18019" y="20943"/>
                  </a:lnTo>
                  <a:lnTo>
                    <a:pt x="36156" y="10472"/>
                  </a:lnTo>
                  <a:lnTo>
                    <a:pt x="18140" y="1"/>
                  </a:lnTo>
                  <a:close/>
                </a:path>
              </a:pathLst>
            </a:custGeom>
            <a:solidFill>
              <a:srgbClr val="1D2F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0"/>
            <p:cNvSpPr/>
            <p:nvPr/>
          </p:nvSpPr>
          <p:spPr>
            <a:xfrm>
              <a:off x="5732060" y="2504362"/>
              <a:ext cx="1173087" cy="880746"/>
            </a:xfrm>
            <a:custGeom>
              <a:rect b="b" l="l" r="r" t="t"/>
              <a:pathLst>
                <a:path extrusionOk="0" h="14205" w="18920">
                  <a:moveTo>
                    <a:pt x="133" y="1"/>
                  </a:moveTo>
                  <a:lnTo>
                    <a:pt x="1" y="3292"/>
                  </a:lnTo>
                  <a:lnTo>
                    <a:pt x="18919" y="14205"/>
                  </a:lnTo>
                  <a:lnTo>
                    <a:pt x="18912" y="10913"/>
                  </a:lnTo>
                  <a:lnTo>
                    <a:pt x="133" y="1"/>
                  </a:lnTo>
                  <a:close/>
                </a:path>
              </a:pathLst>
            </a:custGeom>
            <a:solidFill>
              <a:srgbClr val="209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0"/>
            <p:cNvSpPr/>
            <p:nvPr/>
          </p:nvSpPr>
          <p:spPr>
            <a:xfrm>
              <a:off x="3050751" y="2504362"/>
              <a:ext cx="353042" cy="424903"/>
            </a:xfrm>
            <a:custGeom>
              <a:rect b="b" l="l" r="r" t="t"/>
              <a:pathLst>
                <a:path extrusionOk="0" h="6853" w="5694">
                  <a:moveTo>
                    <a:pt x="5693" y="1"/>
                  </a:moveTo>
                  <a:lnTo>
                    <a:pt x="327" y="3117"/>
                  </a:lnTo>
                  <a:cubicBezTo>
                    <a:pt x="325" y="3120"/>
                    <a:pt x="320" y="3122"/>
                    <a:pt x="315" y="3125"/>
                  </a:cubicBezTo>
                  <a:cubicBezTo>
                    <a:pt x="304" y="3133"/>
                    <a:pt x="294" y="3138"/>
                    <a:pt x="287" y="3145"/>
                  </a:cubicBezTo>
                  <a:cubicBezTo>
                    <a:pt x="271" y="3153"/>
                    <a:pt x="259" y="3163"/>
                    <a:pt x="246" y="3171"/>
                  </a:cubicBezTo>
                  <a:cubicBezTo>
                    <a:pt x="236" y="3178"/>
                    <a:pt x="226" y="3188"/>
                    <a:pt x="216" y="3196"/>
                  </a:cubicBezTo>
                  <a:cubicBezTo>
                    <a:pt x="203" y="3206"/>
                    <a:pt x="193" y="3214"/>
                    <a:pt x="180" y="3224"/>
                  </a:cubicBezTo>
                  <a:cubicBezTo>
                    <a:pt x="180" y="3226"/>
                    <a:pt x="178" y="3226"/>
                    <a:pt x="175" y="3229"/>
                  </a:cubicBezTo>
                  <a:cubicBezTo>
                    <a:pt x="170" y="3231"/>
                    <a:pt x="167" y="3237"/>
                    <a:pt x="162" y="3242"/>
                  </a:cubicBezTo>
                  <a:cubicBezTo>
                    <a:pt x="147" y="3257"/>
                    <a:pt x="132" y="3275"/>
                    <a:pt x="117" y="3290"/>
                  </a:cubicBezTo>
                  <a:cubicBezTo>
                    <a:pt x="114" y="3295"/>
                    <a:pt x="109" y="3297"/>
                    <a:pt x="107" y="3302"/>
                  </a:cubicBezTo>
                  <a:cubicBezTo>
                    <a:pt x="104" y="3305"/>
                    <a:pt x="101" y="3310"/>
                    <a:pt x="99" y="3313"/>
                  </a:cubicBezTo>
                  <a:cubicBezTo>
                    <a:pt x="91" y="3325"/>
                    <a:pt x="81" y="3338"/>
                    <a:pt x="74" y="3351"/>
                  </a:cubicBezTo>
                  <a:cubicBezTo>
                    <a:pt x="71" y="3356"/>
                    <a:pt x="66" y="3361"/>
                    <a:pt x="63" y="3366"/>
                  </a:cubicBezTo>
                  <a:cubicBezTo>
                    <a:pt x="61" y="3368"/>
                    <a:pt x="61" y="3371"/>
                    <a:pt x="58" y="3376"/>
                  </a:cubicBezTo>
                  <a:cubicBezTo>
                    <a:pt x="53" y="3386"/>
                    <a:pt x="48" y="3399"/>
                    <a:pt x="43" y="3409"/>
                  </a:cubicBezTo>
                  <a:cubicBezTo>
                    <a:pt x="41" y="3414"/>
                    <a:pt x="38" y="3422"/>
                    <a:pt x="36" y="3427"/>
                  </a:cubicBezTo>
                  <a:cubicBezTo>
                    <a:pt x="33" y="3429"/>
                    <a:pt x="33" y="3432"/>
                    <a:pt x="33" y="3434"/>
                  </a:cubicBezTo>
                  <a:cubicBezTo>
                    <a:pt x="28" y="3447"/>
                    <a:pt x="25" y="3457"/>
                    <a:pt x="23" y="3467"/>
                  </a:cubicBezTo>
                  <a:cubicBezTo>
                    <a:pt x="20" y="3475"/>
                    <a:pt x="18" y="3483"/>
                    <a:pt x="18" y="3490"/>
                  </a:cubicBezTo>
                  <a:cubicBezTo>
                    <a:pt x="18" y="3493"/>
                    <a:pt x="18" y="3493"/>
                    <a:pt x="15" y="3495"/>
                  </a:cubicBezTo>
                  <a:cubicBezTo>
                    <a:pt x="15" y="3508"/>
                    <a:pt x="13" y="3521"/>
                    <a:pt x="13" y="3531"/>
                  </a:cubicBezTo>
                  <a:cubicBezTo>
                    <a:pt x="13" y="3538"/>
                    <a:pt x="10" y="3546"/>
                    <a:pt x="10" y="3554"/>
                  </a:cubicBezTo>
                  <a:cubicBezTo>
                    <a:pt x="10" y="3556"/>
                    <a:pt x="10" y="3559"/>
                    <a:pt x="10" y="3561"/>
                  </a:cubicBezTo>
                  <a:lnTo>
                    <a:pt x="0" y="6852"/>
                  </a:lnTo>
                  <a:lnTo>
                    <a:pt x="0" y="6852"/>
                  </a:lnTo>
                  <a:cubicBezTo>
                    <a:pt x="0" y="6842"/>
                    <a:pt x="3" y="6832"/>
                    <a:pt x="3" y="6822"/>
                  </a:cubicBezTo>
                  <a:cubicBezTo>
                    <a:pt x="5" y="6812"/>
                    <a:pt x="5" y="6800"/>
                    <a:pt x="8" y="6787"/>
                  </a:cubicBezTo>
                  <a:cubicBezTo>
                    <a:pt x="8" y="6779"/>
                    <a:pt x="10" y="6769"/>
                    <a:pt x="13" y="6761"/>
                  </a:cubicBezTo>
                  <a:cubicBezTo>
                    <a:pt x="15" y="6749"/>
                    <a:pt x="20" y="6739"/>
                    <a:pt x="23" y="6729"/>
                  </a:cubicBezTo>
                  <a:cubicBezTo>
                    <a:pt x="25" y="6718"/>
                    <a:pt x="30" y="6711"/>
                    <a:pt x="33" y="6701"/>
                  </a:cubicBezTo>
                  <a:cubicBezTo>
                    <a:pt x="38" y="6690"/>
                    <a:pt x="43" y="6678"/>
                    <a:pt x="51" y="6668"/>
                  </a:cubicBezTo>
                  <a:cubicBezTo>
                    <a:pt x="53" y="6660"/>
                    <a:pt x="61" y="6650"/>
                    <a:pt x="66" y="6642"/>
                  </a:cubicBezTo>
                  <a:cubicBezTo>
                    <a:pt x="74" y="6630"/>
                    <a:pt x="81" y="6617"/>
                    <a:pt x="89" y="6604"/>
                  </a:cubicBezTo>
                  <a:cubicBezTo>
                    <a:pt x="96" y="6597"/>
                    <a:pt x="101" y="6589"/>
                    <a:pt x="109" y="6584"/>
                  </a:cubicBezTo>
                  <a:cubicBezTo>
                    <a:pt x="122" y="6566"/>
                    <a:pt x="137" y="6548"/>
                    <a:pt x="155" y="6533"/>
                  </a:cubicBezTo>
                  <a:cubicBezTo>
                    <a:pt x="160" y="6528"/>
                    <a:pt x="165" y="6521"/>
                    <a:pt x="172" y="6516"/>
                  </a:cubicBezTo>
                  <a:cubicBezTo>
                    <a:pt x="183" y="6505"/>
                    <a:pt x="195" y="6498"/>
                    <a:pt x="205" y="6488"/>
                  </a:cubicBezTo>
                  <a:cubicBezTo>
                    <a:pt x="216" y="6480"/>
                    <a:pt x="226" y="6472"/>
                    <a:pt x="236" y="6462"/>
                  </a:cubicBezTo>
                  <a:cubicBezTo>
                    <a:pt x="249" y="6455"/>
                    <a:pt x="264" y="6444"/>
                    <a:pt x="276" y="6437"/>
                  </a:cubicBezTo>
                  <a:cubicBezTo>
                    <a:pt x="289" y="6427"/>
                    <a:pt x="304" y="6419"/>
                    <a:pt x="320" y="6409"/>
                  </a:cubicBezTo>
                  <a:lnTo>
                    <a:pt x="5683" y="3292"/>
                  </a:lnTo>
                  <a:lnTo>
                    <a:pt x="5693" y="1"/>
                  </a:lnTo>
                  <a:close/>
                  <a:moveTo>
                    <a:pt x="0" y="6852"/>
                  </a:moveTo>
                  <a:cubicBezTo>
                    <a:pt x="0" y="6853"/>
                    <a:pt x="0" y="6853"/>
                    <a:pt x="0" y="6853"/>
                  </a:cubicBezTo>
                  <a:lnTo>
                    <a:pt x="0" y="6852"/>
                  </a:lnTo>
                  <a:close/>
                </a:path>
              </a:pathLst>
            </a:custGeom>
            <a:solidFill>
              <a:srgbClr val="BC6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0"/>
            <p:cNvSpPr/>
            <p:nvPr/>
          </p:nvSpPr>
          <p:spPr>
            <a:xfrm>
              <a:off x="1067470" y="1827600"/>
              <a:ext cx="2336316" cy="1353391"/>
            </a:xfrm>
            <a:custGeom>
              <a:rect b="b" l="l" r="r" t="t"/>
              <a:pathLst>
                <a:path extrusionOk="0" h="21828" w="37681">
                  <a:moveTo>
                    <a:pt x="18780" y="1"/>
                  </a:moveTo>
                  <a:lnTo>
                    <a:pt x="1" y="10913"/>
                  </a:lnTo>
                  <a:lnTo>
                    <a:pt x="18901" y="21828"/>
                  </a:lnTo>
                  <a:lnTo>
                    <a:pt x="24268" y="18709"/>
                  </a:lnTo>
                  <a:cubicBezTo>
                    <a:pt x="24485" y="18583"/>
                    <a:pt x="24762" y="18524"/>
                    <a:pt x="25036" y="18524"/>
                  </a:cubicBezTo>
                  <a:cubicBezTo>
                    <a:pt x="25321" y="18524"/>
                    <a:pt x="25604" y="18588"/>
                    <a:pt x="25812" y="18709"/>
                  </a:cubicBezTo>
                  <a:cubicBezTo>
                    <a:pt x="25916" y="18767"/>
                    <a:pt x="26002" y="18840"/>
                    <a:pt x="26058" y="18929"/>
                  </a:cubicBezTo>
                  <a:cubicBezTo>
                    <a:pt x="26312" y="19307"/>
                    <a:pt x="26705" y="19665"/>
                    <a:pt x="27235" y="19972"/>
                  </a:cubicBezTo>
                  <a:cubicBezTo>
                    <a:pt x="28246" y="20555"/>
                    <a:pt x="29567" y="20847"/>
                    <a:pt x="30887" y="20847"/>
                  </a:cubicBezTo>
                  <a:cubicBezTo>
                    <a:pt x="32269" y="20847"/>
                    <a:pt x="33648" y="20527"/>
                    <a:pt x="34668" y="19888"/>
                  </a:cubicBezTo>
                  <a:cubicBezTo>
                    <a:pt x="36460" y="18764"/>
                    <a:pt x="36473" y="17002"/>
                    <a:pt x="34695" y="15863"/>
                  </a:cubicBezTo>
                  <a:cubicBezTo>
                    <a:pt x="34635" y="15823"/>
                    <a:pt x="34569" y="15785"/>
                    <a:pt x="34505" y="15747"/>
                  </a:cubicBezTo>
                  <a:cubicBezTo>
                    <a:pt x="33973" y="15440"/>
                    <a:pt x="33351" y="15214"/>
                    <a:pt x="32692" y="15067"/>
                  </a:cubicBezTo>
                  <a:cubicBezTo>
                    <a:pt x="32545" y="15037"/>
                    <a:pt x="32418" y="14986"/>
                    <a:pt x="32314" y="14928"/>
                  </a:cubicBezTo>
                  <a:cubicBezTo>
                    <a:pt x="31908" y="14692"/>
                    <a:pt x="31873" y="14288"/>
                    <a:pt x="32314" y="14032"/>
                  </a:cubicBezTo>
                  <a:lnTo>
                    <a:pt x="37680" y="10916"/>
                  </a:lnTo>
                  <a:lnTo>
                    <a:pt x="18780" y="1"/>
                  </a:lnTo>
                  <a:close/>
                </a:path>
              </a:pathLst>
            </a:custGeom>
            <a:solidFill>
              <a:srgbClr val="F29F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0"/>
            <p:cNvSpPr/>
            <p:nvPr/>
          </p:nvSpPr>
          <p:spPr>
            <a:xfrm>
              <a:off x="1114654" y="1855005"/>
              <a:ext cx="2241762" cy="1298642"/>
            </a:xfrm>
            <a:custGeom>
              <a:rect b="b" l="l" r="r" t="t"/>
              <a:pathLst>
                <a:path extrusionOk="0" h="20945" w="36156">
                  <a:moveTo>
                    <a:pt x="18019" y="0"/>
                  </a:moveTo>
                  <a:lnTo>
                    <a:pt x="1" y="10471"/>
                  </a:lnTo>
                  <a:lnTo>
                    <a:pt x="18140" y="20945"/>
                  </a:lnTo>
                  <a:lnTo>
                    <a:pt x="23314" y="17937"/>
                  </a:lnTo>
                  <a:cubicBezTo>
                    <a:pt x="23578" y="17785"/>
                    <a:pt x="23920" y="17699"/>
                    <a:pt x="24275" y="17699"/>
                  </a:cubicBezTo>
                  <a:cubicBezTo>
                    <a:pt x="24635" y="17699"/>
                    <a:pt x="24980" y="17782"/>
                    <a:pt x="25241" y="17934"/>
                  </a:cubicBezTo>
                  <a:cubicBezTo>
                    <a:pt x="25401" y="18026"/>
                    <a:pt x="25528" y="18142"/>
                    <a:pt x="25616" y="18274"/>
                  </a:cubicBezTo>
                  <a:cubicBezTo>
                    <a:pt x="25842" y="18617"/>
                    <a:pt x="26197" y="18929"/>
                    <a:pt x="26666" y="19200"/>
                  </a:cubicBezTo>
                  <a:cubicBezTo>
                    <a:pt x="27584" y="19730"/>
                    <a:pt x="28814" y="20022"/>
                    <a:pt x="30125" y="20022"/>
                  </a:cubicBezTo>
                  <a:cubicBezTo>
                    <a:pt x="31487" y="20022"/>
                    <a:pt x="32791" y="19694"/>
                    <a:pt x="33704" y="19124"/>
                  </a:cubicBezTo>
                  <a:cubicBezTo>
                    <a:pt x="34457" y="18650"/>
                    <a:pt x="34875" y="18049"/>
                    <a:pt x="34878" y="17432"/>
                  </a:cubicBezTo>
                  <a:cubicBezTo>
                    <a:pt x="34880" y="16819"/>
                    <a:pt x="34472" y="16220"/>
                    <a:pt x="33729" y="15743"/>
                  </a:cubicBezTo>
                  <a:cubicBezTo>
                    <a:pt x="33671" y="15705"/>
                    <a:pt x="33612" y="15670"/>
                    <a:pt x="33552" y="15637"/>
                  </a:cubicBezTo>
                  <a:cubicBezTo>
                    <a:pt x="33065" y="15355"/>
                    <a:pt x="32491" y="15140"/>
                    <a:pt x="31850" y="15000"/>
                  </a:cubicBezTo>
                  <a:cubicBezTo>
                    <a:pt x="31667" y="14960"/>
                    <a:pt x="31505" y="14896"/>
                    <a:pt x="31363" y="14815"/>
                  </a:cubicBezTo>
                  <a:cubicBezTo>
                    <a:pt x="31041" y="14630"/>
                    <a:pt x="30853" y="14346"/>
                    <a:pt x="30853" y="14037"/>
                  </a:cubicBezTo>
                  <a:cubicBezTo>
                    <a:pt x="30853" y="13732"/>
                    <a:pt x="31038" y="13448"/>
                    <a:pt x="31363" y="13261"/>
                  </a:cubicBezTo>
                  <a:lnTo>
                    <a:pt x="36156" y="10474"/>
                  </a:lnTo>
                  <a:lnTo>
                    <a:pt x="18019" y="0"/>
                  </a:lnTo>
                  <a:close/>
                </a:path>
              </a:pathLst>
            </a:custGeom>
            <a:solidFill>
              <a:srgbClr val="F29F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0"/>
            <p:cNvSpPr/>
            <p:nvPr/>
          </p:nvSpPr>
          <p:spPr>
            <a:xfrm>
              <a:off x="2238887" y="2935841"/>
              <a:ext cx="1062041" cy="449270"/>
            </a:xfrm>
            <a:custGeom>
              <a:rect b="b" l="l" r="r" t="t"/>
              <a:pathLst>
                <a:path extrusionOk="0" h="7246" w="17129">
                  <a:moveTo>
                    <a:pt x="17129" y="0"/>
                  </a:moveTo>
                  <a:lnTo>
                    <a:pt x="17129" y="0"/>
                  </a:lnTo>
                  <a:cubicBezTo>
                    <a:pt x="17126" y="28"/>
                    <a:pt x="17126" y="56"/>
                    <a:pt x="17124" y="84"/>
                  </a:cubicBezTo>
                  <a:cubicBezTo>
                    <a:pt x="17124" y="112"/>
                    <a:pt x="17121" y="140"/>
                    <a:pt x="17119" y="168"/>
                  </a:cubicBezTo>
                  <a:cubicBezTo>
                    <a:pt x="17116" y="188"/>
                    <a:pt x="17114" y="208"/>
                    <a:pt x="17111" y="229"/>
                  </a:cubicBezTo>
                  <a:cubicBezTo>
                    <a:pt x="17106" y="256"/>
                    <a:pt x="17103" y="284"/>
                    <a:pt x="17098" y="312"/>
                  </a:cubicBezTo>
                  <a:cubicBezTo>
                    <a:pt x="17093" y="333"/>
                    <a:pt x="17091" y="353"/>
                    <a:pt x="17086" y="373"/>
                  </a:cubicBezTo>
                  <a:cubicBezTo>
                    <a:pt x="17081" y="398"/>
                    <a:pt x="17073" y="426"/>
                    <a:pt x="17065" y="454"/>
                  </a:cubicBezTo>
                  <a:cubicBezTo>
                    <a:pt x="17060" y="475"/>
                    <a:pt x="17055" y="495"/>
                    <a:pt x="17050" y="515"/>
                  </a:cubicBezTo>
                  <a:cubicBezTo>
                    <a:pt x="17040" y="540"/>
                    <a:pt x="17032" y="568"/>
                    <a:pt x="17022" y="596"/>
                  </a:cubicBezTo>
                  <a:cubicBezTo>
                    <a:pt x="17015" y="614"/>
                    <a:pt x="17010" y="634"/>
                    <a:pt x="17002" y="655"/>
                  </a:cubicBezTo>
                  <a:cubicBezTo>
                    <a:pt x="16989" y="685"/>
                    <a:pt x="16977" y="715"/>
                    <a:pt x="16964" y="743"/>
                  </a:cubicBezTo>
                  <a:cubicBezTo>
                    <a:pt x="16956" y="761"/>
                    <a:pt x="16949" y="779"/>
                    <a:pt x="16941" y="797"/>
                  </a:cubicBezTo>
                  <a:cubicBezTo>
                    <a:pt x="16923" y="832"/>
                    <a:pt x="16903" y="868"/>
                    <a:pt x="16885" y="906"/>
                  </a:cubicBezTo>
                  <a:cubicBezTo>
                    <a:pt x="16878" y="916"/>
                    <a:pt x="16875" y="926"/>
                    <a:pt x="16868" y="936"/>
                  </a:cubicBezTo>
                  <a:cubicBezTo>
                    <a:pt x="16842" y="984"/>
                    <a:pt x="16812" y="1030"/>
                    <a:pt x="16779" y="1078"/>
                  </a:cubicBezTo>
                  <a:cubicBezTo>
                    <a:pt x="16771" y="1093"/>
                    <a:pt x="16761" y="1106"/>
                    <a:pt x="16751" y="1119"/>
                  </a:cubicBezTo>
                  <a:cubicBezTo>
                    <a:pt x="16728" y="1154"/>
                    <a:pt x="16703" y="1187"/>
                    <a:pt x="16677" y="1220"/>
                  </a:cubicBezTo>
                  <a:cubicBezTo>
                    <a:pt x="16667" y="1235"/>
                    <a:pt x="16655" y="1251"/>
                    <a:pt x="16642" y="1266"/>
                  </a:cubicBezTo>
                  <a:cubicBezTo>
                    <a:pt x="16609" y="1306"/>
                    <a:pt x="16573" y="1347"/>
                    <a:pt x="16535" y="1387"/>
                  </a:cubicBezTo>
                  <a:cubicBezTo>
                    <a:pt x="16525" y="1400"/>
                    <a:pt x="16515" y="1413"/>
                    <a:pt x="16502" y="1426"/>
                  </a:cubicBezTo>
                  <a:cubicBezTo>
                    <a:pt x="16454" y="1476"/>
                    <a:pt x="16406" y="1527"/>
                    <a:pt x="16353" y="1575"/>
                  </a:cubicBezTo>
                  <a:cubicBezTo>
                    <a:pt x="16330" y="1598"/>
                    <a:pt x="16305" y="1618"/>
                    <a:pt x="16279" y="1639"/>
                  </a:cubicBezTo>
                  <a:cubicBezTo>
                    <a:pt x="16261" y="1656"/>
                    <a:pt x="16244" y="1671"/>
                    <a:pt x="16223" y="1687"/>
                  </a:cubicBezTo>
                  <a:cubicBezTo>
                    <a:pt x="16198" y="1710"/>
                    <a:pt x="16168" y="1732"/>
                    <a:pt x="16140" y="1755"/>
                  </a:cubicBezTo>
                  <a:cubicBezTo>
                    <a:pt x="16122" y="1770"/>
                    <a:pt x="16104" y="1786"/>
                    <a:pt x="16084" y="1801"/>
                  </a:cubicBezTo>
                  <a:cubicBezTo>
                    <a:pt x="16054" y="1824"/>
                    <a:pt x="16018" y="1849"/>
                    <a:pt x="15985" y="1872"/>
                  </a:cubicBezTo>
                  <a:cubicBezTo>
                    <a:pt x="15967" y="1885"/>
                    <a:pt x="15952" y="1897"/>
                    <a:pt x="15934" y="1910"/>
                  </a:cubicBezTo>
                  <a:cubicBezTo>
                    <a:pt x="15884" y="1945"/>
                    <a:pt x="15830" y="1978"/>
                    <a:pt x="15775" y="2014"/>
                  </a:cubicBezTo>
                  <a:cubicBezTo>
                    <a:pt x="15737" y="2039"/>
                    <a:pt x="15696" y="2062"/>
                    <a:pt x="15658" y="2085"/>
                  </a:cubicBezTo>
                  <a:cubicBezTo>
                    <a:pt x="15589" y="2123"/>
                    <a:pt x="15521" y="2161"/>
                    <a:pt x="15450" y="2199"/>
                  </a:cubicBezTo>
                  <a:cubicBezTo>
                    <a:pt x="15435" y="2207"/>
                    <a:pt x="15420" y="2217"/>
                    <a:pt x="15404" y="2224"/>
                  </a:cubicBezTo>
                  <a:cubicBezTo>
                    <a:pt x="15318" y="2267"/>
                    <a:pt x="15232" y="2308"/>
                    <a:pt x="15146" y="2349"/>
                  </a:cubicBezTo>
                  <a:cubicBezTo>
                    <a:pt x="15123" y="2359"/>
                    <a:pt x="15100" y="2369"/>
                    <a:pt x="15077" y="2376"/>
                  </a:cubicBezTo>
                  <a:cubicBezTo>
                    <a:pt x="15006" y="2409"/>
                    <a:pt x="14933" y="2440"/>
                    <a:pt x="14859" y="2468"/>
                  </a:cubicBezTo>
                  <a:cubicBezTo>
                    <a:pt x="14836" y="2475"/>
                    <a:pt x="14813" y="2486"/>
                    <a:pt x="14791" y="2496"/>
                  </a:cubicBezTo>
                  <a:cubicBezTo>
                    <a:pt x="14697" y="2529"/>
                    <a:pt x="14603" y="2562"/>
                    <a:pt x="14509" y="2595"/>
                  </a:cubicBezTo>
                  <a:cubicBezTo>
                    <a:pt x="14474" y="2605"/>
                    <a:pt x="14438" y="2615"/>
                    <a:pt x="14403" y="2625"/>
                  </a:cubicBezTo>
                  <a:cubicBezTo>
                    <a:pt x="14362" y="2638"/>
                    <a:pt x="14321" y="2650"/>
                    <a:pt x="14281" y="2663"/>
                  </a:cubicBezTo>
                  <a:cubicBezTo>
                    <a:pt x="14243" y="2673"/>
                    <a:pt x="14205" y="2683"/>
                    <a:pt x="14169" y="2693"/>
                  </a:cubicBezTo>
                  <a:cubicBezTo>
                    <a:pt x="14126" y="2704"/>
                    <a:pt x="14086" y="2716"/>
                    <a:pt x="14045" y="2726"/>
                  </a:cubicBezTo>
                  <a:cubicBezTo>
                    <a:pt x="14007" y="2737"/>
                    <a:pt x="13969" y="2744"/>
                    <a:pt x="13931" y="2754"/>
                  </a:cubicBezTo>
                  <a:cubicBezTo>
                    <a:pt x="13888" y="2764"/>
                    <a:pt x="13847" y="2775"/>
                    <a:pt x="13804" y="2782"/>
                  </a:cubicBezTo>
                  <a:cubicBezTo>
                    <a:pt x="13766" y="2792"/>
                    <a:pt x="13726" y="2800"/>
                    <a:pt x="13687" y="2808"/>
                  </a:cubicBezTo>
                  <a:cubicBezTo>
                    <a:pt x="13644" y="2815"/>
                    <a:pt x="13601" y="2823"/>
                    <a:pt x="13558" y="2833"/>
                  </a:cubicBezTo>
                  <a:cubicBezTo>
                    <a:pt x="13533" y="2835"/>
                    <a:pt x="13507" y="2841"/>
                    <a:pt x="13482" y="2846"/>
                  </a:cubicBezTo>
                  <a:cubicBezTo>
                    <a:pt x="13406" y="2858"/>
                    <a:pt x="13330" y="2871"/>
                    <a:pt x="13254" y="2881"/>
                  </a:cubicBezTo>
                  <a:cubicBezTo>
                    <a:pt x="13223" y="2886"/>
                    <a:pt x="13193" y="2891"/>
                    <a:pt x="13163" y="2894"/>
                  </a:cubicBezTo>
                  <a:cubicBezTo>
                    <a:pt x="13079" y="2907"/>
                    <a:pt x="12995" y="2917"/>
                    <a:pt x="12911" y="2924"/>
                  </a:cubicBezTo>
                  <a:cubicBezTo>
                    <a:pt x="12894" y="2927"/>
                    <a:pt x="12876" y="2929"/>
                    <a:pt x="12858" y="2929"/>
                  </a:cubicBezTo>
                  <a:cubicBezTo>
                    <a:pt x="12767" y="2939"/>
                    <a:pt x="12678" y="2947"/>
                    <a:pt x="12589" y="2952"/>
                  </a:cubicBezTo>
                  <a:cubicBezTo>
                    <a:pt x="12577" y="2955"/>
                    <a:pt x="12564" y="2955"/>
                    <a:pt x="12551" y="2955"/>
                  </a:cubicBezTo>
                  <a:cubicBezTo>
                    <a:pt x="12473" y="2960"/>
                    <a:pt x="12397" y="2965"/>
                    <a:pt x="12318" y="2967"/>
                  </a:cubicBezTo>
                  <a:cubicBezTo>
                    <a:pt x="12283" y="2967"/>
                    <a:pt x="12244" y="2967"/>
                    <a:pt x="12206" y="2970"/>
                  </a:cubicBezTo>
                  <a:cubicBezTo>
                    <a:pt x="12158" y="2970"/>
                    <a:pt x="12110" y="2972"/>
                    <a:pt x="12059" y="2972"/>
                  </a:cubicBezTo>
                  <a:lnTo>
                    <a:pt x="11945" y="2972"/>
                  </a:lnTo>
                  <a:cubicBezTo>
                    <a:pt x="11897" y="2972"/>
                    <a:pt x="11849" y="2972"/>
                    <a:pt x="11801" y="2970"/>
                  </a:cubicBezTo>
                  <a:cubicBezTo>
                    <a:pt x="11760" y="2970"/>
                    <a:pt x="11720" y="2967"/>
                    <a:pt x="11676" y="2967"/>
                  </a:cubicBezTo>
                  <a:cubicBezTo>
                    <a:pt x="11633" y="2965"/>
                    <a:pt x="11590" y="2962"/>
                    <a:pt x="11547" y="2962"/>
                  </a:cubicBezTo>
                  <a:cubicBezTo>
                    <a:pt x="11507" y="2960"/>
                    <a:pt x="11466" y="2957"/>
                    <a:pt x="11423" y="2955"/>
                  </a:cubicBezTo>
                  <a:cubicBezTo>
                    <a:pt x="11382" y="2950"/>
                    <a:pt x="11339" y="2947"/>
                    <a:pt x="11296" y="2945"/>
                  </a:cubicBezTo>
                  <a:cubicBezTo>
                    <a:pt x="11253" y="2942"/>
                    <a:pt x="11212" y="2937"/>
                    <a:pt x="11172" y="2934"/>
                  </a:cubicBezTo>
                  <a:cubicBezTo>
                    <a:pt x="11129" y="2929"/>
                    <a:pt x="11086" y="2927"/>
                    <a:pt x="11045" y="2922"/>
                  </a:cubicBezTo>
                  <a:cubicBezTo>
                    <a:pt x="11002" y="2917"/>
                    <a:pt x="10961" y="2912"/>
                    <a:pt x="10921" y="2907"/>
                  </a:cubicBezTo>
                  <a:cubicBezTo>
                    <a:pt x="10878" y="2901"/>
                    <a:pt x="10837" y="2896"/>
                    <a:pt x="10794" y="2891"/>
                  </a:cubicBezTo>
                  <a:cubicBezTo>
                    <a:pt x="10756" y="2886"/>
                    <a:pt x="10718" y="2879"/>
                    <a:pt x="10677" y="2874"/>
                  </a:cubicBezTo>
                  <a:cubicBezTo>
                    <a:pt x="10632" y="2866"/>
                    <a:pt x="10586" y="2858"/>
                    <a:pt x="10543" y="2851"/>
                  </a:cubicBezTo>
                  <a:cubicBezTo>
                    <a:pt x="10502" y="2846"/>
                    <a:pt x="10464" y="2838"/>
                    <a:pt x="10426" y="2830"/>
                  </a:cubicBezTo>
                  <a:cubicBezTo>
                    <a:pt x="10381" y="2823"/>
                    <a:pt x="10337" y="2815"/>
                    <a:pt x="10292" y="2805"/>
                  </a:cubicBezTo>
                  <a:cubicBezTo>
                    <a:pt x="10256" y="2797"/>
                    <a:pt x="10221" y="2790"/>
                    <a:pt x="10185" y="2782"/>
                  </a:cubicBezTo>
                  <a:cubicBezTo>
                    <a:pt x="10135" y="2772"/>
                    <a:pt x="10084" y="2759"/>
                    <a:pt x="10031" y="2749"/>
                  </a:cubicBezTo>
                  <a:cubicBezTo>
                    <a:pt x="9998" y="2739"/>
                    <a:pt x="9962" y="2732"/>
                    <a:pt x="9927" y="2721"/>
                  </a:cubicBezTo>
                  <a:cubicBezTo>
                    <a:pt x="9876" y="2709"/>
                    <a:pt x="9825" y="2696"/>
                    <a:pt x="9777" y="2683"/>
                  </a:cubicBezTo>
                  <a:cubicBezTo>
                    <a:pt x="9744" y="2673"/>
                    <a:pt x="9714" y="2666"/>
                    <a:pt x="9681" y="2655"/>
                  </a:cubicBezTo>
                  <a:cubicBezTo>
                    <a:pt x="9584" y="2628"/>
                    <a:pt x="9490" y="2600"/>
                    <a:pt x="9397" y="2567"/>
                  </a:cubicBezTo>
                  <a:lnTo>
                    <a:pt x="9392" y="2567"/>
                  </a:lnTo>
                  <a:cubicBezTo>
                    <a:pt x="9300" y="2536"/>
                    <a:pt x="9209" y="2501"/>
                    <a:pt x="9120" y="2468"/>
                  </a:cubicBezTo>
                  <a:cubicBezTo>
                    <a:pt x="9085" y="2453"/>
                    <a:pt x="9049" y="2437"/>
                    <a:pt x="9014" y="2425"/>
                  </a:cubicBezTo>
                  <a:cubicBezTo>
                    <a:pt x="8983" y="2412"/>
                    <a:pt x="8955" y="2399"/>
                    <a:pt x="8927" y="2389"/>
                  </a:cubicBezTo>
                  <a:cubicBezTo>
                    <a:pt x="8887" y="2371"/>
                    <a:pt x="8846" y="2351"/>
                    <a:pt x="8806" y="2333"/>
                  </a:cubicBezTo>
                  <a:cubicBezTo>
                    <a:pt x="8778" y="2321"/>
                    <a:pt x="8752" y="2311"/>
                    <a:pt x="8725" y="2298"/>
                  </a:cubicBezTo>
                  <a:cubicBezTo>
                    <a:pt x="8681" y="2278"/>
                    <a:pt x="8638" y="2255"/>
                    <a:pt x="8595" y="2234"/>
                  </a:cubicBezTo>
                  <a:cubicBezTo>
                    <a:pt x="8575" y="2222"/>
                    <a:pt x="8552" y="2212"/>
                    <a:pt x="8532" y="2202"/>
                  </a:cubicBezTo>
                  <a:cubicBezTo>
                    <a:pt x="8466" y="2169"/>
                    <a:pt x="8405" y="2133"/>
                    <a:pt x="8342" y="2098"/>
                  </a:cubicBezTo>
                  <a:cubicBezTo>
                    <a:pt x="7812" y="1791"/>
                    <a:pt x="7419" y="1433"/>
                    <a:pt x="7165" y="1055"/>
                  </a:cubicBezTo>
                  <a:cubicBezTo>
                    <a:pt x="7109" y="966"/>
                    <a:pt x="7023" y="893"/>
                    <a:pt x="6919" y="835"/>
                  </a:cubicBezTo>
                  <a:cubicBezTo>
                    <a:pt x="6894" y="819"/>
                    <a:pt x="6868" y="807"/>
                    <a:pt x="6843" y="794"/>
                  </a:cubicBezTo>
                  <a:cubicBezTo>
                    <a:pt x="6833" y="789"/>
                    <a:pt x="6823" y="786"/>
                    <a:pt x="6815" y="781"/>
                  </a:cubicBezTo>
                  <a:cubicBezTo>
                    <a:pt x="6800" y="774"/>
                    <a:pt x="6782" y="766"/>
                    <a:pt x="6767" y="761"/>
                  </a:cubicBezTo>
                  <a:cubicBezTo>
                    <a:pt x="6764" y="759"/>
                    <a:pt x="6762" y="759"/>
                    <a:pt x="6762" y="759"/>
                  </a:cubicBezTo>
                  <a:cubicBezTo>
                    <a:pt x="6724" y="743"/>
                    <a:pt x="6683" y="731"/>
                    <a:pt x="6645" y="718"/>
                  </a:cubicBezTo>
                  <a:cubicBezTo>
                    <a:pt x="6640" y="718"/>
                    <a:pt x="6637" y="715"/>
                    <a:pt x="6632" y="715"/>
                  </a:cubicBezTo>
                  <a:cubicBezTo>
                    <a:pt x="6625" y="713"/>
                    <a:pt x="6617" y="710"/>
                    <a:pt x="6607" y="710"/>
                  </a:cubicBezTo>
                  <a:cubicBezTo>
                    <a:pt x="6584" y="703"/>
                    <a:pt x="6561" y="698"/>
                    <a:pt x="6539" y="693"/>
                  </a:cubicBezTo>
                  <a:cubicBezTo>
                    <a:pt x="6531" y="690"/>
                    <a:pt x="6526" y="688"/>
                    <a:pt x="6518" y="688"/>
                  </a:cubicBezTo>
                  <a:cubicBezTo>
                    <a:pt x="6511" y="685"/>
                    <a:pt x="6503" y="685"/>
                    <a:pt x="6495" y="682"/>
                  </a:cubicBezTo>
                  <a:cubicBezTo>
                    <a:pt x="6475" y="680"/>
                    <a:pt x="6455" y="675"/>
                    <a:pt x="6435" y="672"/>
                  </a:cubicBezTo>
                  <a:cubicBezTo>
                    <a:pt x="6427" y="672"/>
                    <a:pt x="6417" y="670"/>
                    <a:pt x="6407" y="667"/>
                  </a:cubicBezTo>
                  <a:cubicBezTo>
                    <a:pt x="6402" y="667"/>
                    <a:pt x="6394" y="667"/>
                    <a:pt x="6389" y="665"/>
                  </a:cubicBezTo>
                  <a:cubicBezTo>
                    <a:pt x="6369" y="662"/>
                    <a:pt x="6351" y="662"/>
                    <a:pt x="6331" y="660"/>
                  </a:cubicBezTo>
                  <a:cubicBezTo>
                    <a:pt x="6320" y="657"/>
                    <a:pt x="6310" y="657"/>
                    <a:pt x="6300" y="657"/>
                  </a:cubicBezTo>
                  <a:cubicBezTo>
                    <a:pt x="6295" y="655"/>
                    <a:pt x="6288" y="655"/>
                    <a:pt x="6282" y="655"/>
                  </a:cubicBezTo>
                  <a:cubicBezTo>
                    <a:pt x="6265" y="655"/>
                    <a:pt x="6244" y="652"/>
                    <a:pt x="6227" y="652"/>
                  </a:cubicBezTo>
                  <a:cubicBezTo>
                    <a:pt x="6214" y="652"/>
                    <a:pt x="6204" y="650"/>
                    <a:pt x="6191" y="650"/>
                  </a:cubicBezTo>
                  <a:lnTo>
                    <a:pt x="6080" y="650"/>
                  </a:lnTo>
                  <a:cubicBezTo>
                    <a:pt x="6077" y="650"/>
                    <a:pt x="6072" y="652"/>
                    <a:pt x="6069" y="652"/>
                  </a:cubicBezTo>
                  <a:cubicBezTo>
                    <a:pt x="6039" y="652"/>
                    <a:pt x="6011" y="655"/>
                    <a:pt x="5983" y="657"/>
                  </a:cubicBezTo>
                  <a:cubicBezTo>
                    <a:pt x="5973" y="657"/>
                    <a:pt x="5965" y="657"/>
                    <a:pt x="5958" y="660"/>
                  </a:cubicBezTo>
                  <a:lnTo>
                    <a:pt x="5955" y="660"/>
                  </a:lnTo>
                  <a:cubicBezTo>
                    <a:pt x="5912" y="662"/>
                    <a:pt x="5872" y="670"/>
                    <a:pt x="5831" y="677"/>
                  </a:cubicBezTo>
                  <a:lnTo>
                    <a:pt x="5821" y="677"/>
                  </a:lnTo>
                  <a:cubicBezTo>
                    <a:pt x="5808" y="680"/>
                    <a:pt x="5798" y="682"/>
                    <a:pt x="5785" y="685"/>
                  </a:cubicBezTo>
                  <a:cubicBezTo>
                    <a:pt x="5768" y="690"/>
                    <a:pt x="5750" y="693"/>
                    <a:pt x="5732" y="698"/>
                  </a:cubicBezTo>
                  <a:cubicBezTo>
                    <a:pt x="5714" y="700"/>
                    <a:pt x="5699" y="705"/>
                    <a:pt x="5684" y="710"/>
                  </a:cubicBezTo>
                  <a:cubicBezTo>
                    <a:pt x="5666" y="715"/>
                    <a:pt x="5648" y="718"/>
                    <a:pt x="5631" y="726"/>
                  </a:cubicBezTo>
                  <a:cubicBezTo>
                    <a:pt x="5626" y="726"/>
                    <a:pt x="5621" y="728"/>
                    <a:pt x="5615" y="728"/>
                  </a:cubicBezTo>
                  <a:cubicBezTo>
                    <a:pt x="5608" y="731"/>
                    <a:pt x="5603" y="733"/>
                    <a:pt x="5595" y="736"/>
                  </a:cubicBezTo>
                  <a:cubicBezTo>
                    <a:pt x="5567" y="746"/>
                    <a:pt x="5539" y="756"/>
                    <a:pt x="5512" y="769"/>
                  </a:cubicBezTo>
                  <a:cubicBezTo>
                    <a:pt x="5501" y="774"/>
                    <a:pt x="5489" y="776"/>
                    <a:pt x="5479" y="781"/>
                  </a:cubicBezTo>
                  <a:cubicBezTo>
                    <a:pt x="5443" y="799"/>
                    <a:pt x="5408" y="817"/>
                    <a:pt x="5375" y="835"/>
                  </a:cubicBezTo>
                  <a:lnTo>
                    <a:pt x="8" y="3954"/>
                  </a:lnTo>
                  <a:lnTo>
                    <a:pt x="1" y="7246"/>
                  </a:lnTo>
                  <a:lnTo>
                    <a:pt x="1" y="7246"/>
                  </a:lnTo>
                  <a:lnTo>
                    <a:pt x="5364" y="4126"/>
                  </a:lnTo>
                  <a:cubicBezTo>
                    <a:pt x="5397" y="4109"/>
                    <a:pt x="5433" y="4091"/>
                    <a:pt x="5471" y="4073"/>
                  </a:cubicBezTo>
                  <a:cubicBezTo>
                    <a:pt x="5481" y="4071"/>
                    <a:pt x="5491" y="4065"/>
                    <a:pt x="5501" y="4060"/>
                  </a:cubicBezTo>
                  <a:cubicBezTo>
                    <a:pt x="5529" y="4050"/>
                    <a:pt x="5557" y="4038"/>
                    <a:pt x="5585" y="4030"/>
                  </a:cubicBezTo>
                  <a:cubicBezTo>
                    <a:pt x="5598" y="4025"/>
                    <a:pt x="5610" y="4020"/>
                    <a:pt x="5623" y="4017"/>
                  </a:cubicBezTo>
                  <a:cubicBezTo>
                    <a:pt x="5638" y="4012"/>
                    <a:pt x="5656" y="4007"/>
                    <a:pt x="5674" y="4002"/>
                  </a:cubicBezTo>
                  <a:cubicBezTo>
                    <a:pt x="5689" y="3997"/>
                    <a:pt x="5707" y="3992"/>
                    <a:pt x="5722" y="3989"/>
                  </a:cubicBezTo>
                  <a:cubicBezTo>
                    <a:pt x="5740" y="3984"/>
                    <a:pt x="5757" y="3982"/>
                    <a:pt x="5775" y="3977"/>
                  </a:cubicBezTo>
                  <a:cubicBezTo>
                    <a:pt x="5790" y="3974"/>
                    <a:pt x="5806" y="3972"/>
                    <a:pt x="5821" y="3969"/>
                  </a:cubicBezTo>
                  <a:cubicBezTo>
                    <a:pt x="5864" y="3961"/>
                    <a:pt x="5905" y="3956"/>
                    <a:pt x="5945" y="3951"/>
                  </a:cubicBezTo>
                  <a:cubicBezTo>
                    <a:pt x="5955" y="3951"/>
                    <a:pt x="5963" y="3949"/>
                    <a:pt x="5973" y="3949"/>
                  </a:cubicBezTo>
                  <a:cubicBezTo>
                    <a:pt x="6001" y="3946"/>
                    <a:pt x="6031" y="3944"/>
                    <a:pt x="6059" y="3944"/>
                  </a:cubicBezTo>
                  <a:lnTo>
                    <a:pt x="6105" y="3944"/>
                  </a:lnTo>
                  <a:cubicBezTo>
                    <a:pt x="6125" y="3941"/>
                    <a:pt x="6145" y="3941"/>
                    <a:pt x="6168" y="3941"/>
                  </a:cubicBezTo>
                  <a:cubicBezTo>
                    <a:pt x="6184" y="3944"/>
                    <a:pt x="6201" y="3944"/>
                    <a:pt x="6217" y="3944"/>
                  </a:cubicBezTo>
                  <a:cubicBezTo>
                    <a:pt x="6237" y="3944"/>
                    <a:pt x="6255" y="3946"/>
                    <a:pt x="6272" y="3946"/>
                  </a:cubicBezTo>
                  <a:cubicBezTo>
                    <a:pt x="6290" y="3949"/>
                    <a:pt x="6305" y="3949"/>
                    <a:pt x="6323" y="3951"/>
                  </a:cubicBezTo>
                  <a:cubicBezTo>
                    <a:pt x="6341" y="3954"/>
                    <a:pt x="6361" y="3956"/>
                    <a:pt x="6379" y="3959"/>
                  </a:cubicBezTo>
                  <a:cubicBezTo>
                    <a:pt x="6394" y="3959"/>
                    <a:pt x="6409" y="3961"/>
                    <a:pt x="6424" y="3964"/>
                  </a:cubicBezTo>
                  <a:cubicBezTo>
                    <a:pt x="6445" y="3969"/>
                    <a:pt x="6465" y="3972"/>
                    <a:pt x="6485" y="3974"/>
                  </a:cubicBezTo>
                  <a:cubicBezTo>
                    <a:pt x="6501" y="3979"/>
                    <a:pt x="6516" y="3982"/>
                    <a:pt x="6528" y="3984"/>
                  </a:cubicBezTo>
                  <a:cubicBezTo>
                    <a:pt x="6554" y="3989"/>
                    <a:pt x="6577" y="3994"/>
                    <a:pt x="6599" y="4002"/>
                  </a:cubicBezTo>
                  <a:cubicBezTo>
                    <a:pt x="6612" y="4005"/>
                    <a:pt x="6622" y="4007"/>
                    <a:pt x="6635" y="4012"/>
                  </a:cubicBezTo>
                  <a:cubicBezTo>
                    <a:pt x="6676" y="4022"/>
                    <a:pt x="6714" y="4035"/>
                    <a:pt x="6752" y="4050"/>
                  </a:cubicBezTo>
                  <a:cubicBezTo>
                    <a:pt x="6769" y="4058"/>
                    <a:pt x="6787" y="4065"/>
                    <a:pt x="6805" y="4073"/>
                  </a:cubicBezTo>
                  <a:cubicBezTo>
                    <a:pt x="6815" y="4078"/>
                    <a:pt x="6823" y="4081"/>
                    <a:pt x="6833" y="4086"/>
                  </a:cubicBezTo>
                  <a:cubicBezTo>
                    <a:pt x="6858" y="4098"/>
                    <a:pt x="6886" y="4111"/>
                    <a:pt x="6909" y="4126"/>
                  </a:cubicBezTo>
                  <a:cubicBezTo>
                    <a:pt x="7013" y="4185"/>
                    <a:pt x="7099" y="4258"/>
                    <a:pt x="7157" y="4347"/>
                  </a:cubicBezTo>
                  <a:cubicBezTo>
                    <a:pt x="7408" y="4727"/>
                    <a:pt x="7801" y="5082"/>
                    <a:pt x="8334" y="5389"/>
                  </a:cubicBezTo>
                  <a:cubicBezTo>
                    <a:pt x="8395" y="5425"/>
                    <a:pt x="8458" y="5460"/>
                    <a:pt x="8522" y="5493"/>
                  </a:cubicBezTo>
                  <a:cubicBezTo>
                    <a:pt x="8542" y="5503"/>
                    <a:pt x="8565" y="5513"/>
                    <a:pt x="8585" y="5526"/>
                  </a:cubicBezTo>
                  <a:cubicBezTo>
                    <a:pt x="8628" y="5546"/>
                    <a:pt x="8671" y="5569"/>
                    <a:pt x="8717" y="5590"/>
                  </a:cubicBezTo>
                  <a:cubicBezTo>
                    <a:pt x="8742" y="5602"/>
                    <a:pt x="8768" y="5615"/>
                    <a:pt x="8796" y="5625"/>
                  </a:cubicBezTo>
                  <a:cubicBezTo>
                    <a:pt x="8836" y="5645"/>
                    <a:pt x="8877" y="5663"/>
                    <a:pt x="8917" y="5681"/>
                  </a:cubicBezTo>
                  <a:cubicBezTo>
                    <a:pt x="8945" y="5694"/>
                    <a:pt x="8976" y="5704"/>
                    <a:pt x="9004" y="5716"/>
                  </a:cubicBezTo>
                  <a:cubicBezTo>
                    <a:pt x="9029" y="5726"/>
                    <a:pt x="9052" y="5737"/>
                    <a:pt x="9077" y="5747"/>
                  </a:cubicBezTo>
                  <a:cubicBezTo>
                    <a:pt x="9087" y="5752"/>
                    <a:pt x="9100" y="5754"/>
                    <a:pt x="9110" y="5759"/>
                  </a:cubicBezTo>
                  <a:cubicBezTo>
                    <a:pt x="9201" y="5792"/>
                    <a:pt x="9290" y="5828"/>
                    <a:pt x="9384" y="5858"/>
                  </a:cubicBezTo>
                  <a:lnTo>
                    <a:pt x="9386" y="5858"/>
                  </a:lnTo>
                  <a:cubicBezTo>
                    <a:pt x="9480" y="5891"/>
                    <a:pt x="9577" y="5919"/>
                    <a:pt x="9670" y="5947"/>
                  </a:cubicBezTo>
                  <a:cubicBezTo>
                    <a:pt x="9683" y="5952"/>
                    <a:pt x="9693" y="5955"/>
                    <a:pt x="9703" y="5957"/>
                  </a:cubicBezTo>
                  <a:cubicBezTo>
                    <a:pt x="9724" y="5965"/>
                    <a:pt x="9747" y="5970"/>
                    <a:pt x="9767" y="5975"/>
                  </a:cubicBezTo>
                  <a:cubicBezTo>
                    <a:pt x="9818" y="5988"/>
                    <a:pt x="9866" y="6003"/>
                    <a:pt x="9916" y="6016"/>
                  </a:cubicBezTo>
                  <a:cubicBezTo>
                    <a:pt x="9952" y="6023"/>
                    <a:pt x="9987" y="6031"/>
                    <a:pt x="10023" y="6041"/>
                  </a:cubicBezTo>
                  <a:cubicBezTo>
                    <a:pt x="10074" y="6054"/>
                    <a:pt x="10124" y="6064"/>
                    <a:pt x="10175" y="6074"/>
                  </a:cubicBezTo>
                  <a:cubicBezTo>
                    <a:pt x="10198" y="6079"/>
                    <a:pt x="10221" y="6087"/>
                    <a:pt x="10241" y="6089"/>
                  </a:cubicBezTo>
                  <a:cubicBezTo>
                    <a:pt x="10256" y="6092"/>
                    <a:pt x="10269" y="6094"/>
                    <a:pt x="10284" y="6097"/>
                  </a:cubicBezTo>
                  <a:cubicBezTo>
                    <a:pt x="10327" y="6107"/>
                    <a:pt x="10373" y="6114"/>
                    <a:pt x="10416" y="6122"/>
                  </a:cubicBezTo>
                  <a:cubicBezTo>
                    <a:pt x="10457" y="6130"/>
                    <a:pt x="10495" y="6137"/>
                    <a:pt x="10533" y="6145"/>
                  </a:cubicBezTo>
                  <a:cubicBezTo>
                    <a:pt x="10578" y="6153"/>
                    <a:pt x="10624" y="6158"/>
                    <a:pt x="10670" y="6165"/>
                  </a:cubicBezTo>
                  <a:cubicBezTo>
                    <a:pt x="10698" y="6170"/>
                    <a:pt x="10725" y="6175"/>
                    <a:pt x="10753" y="6178"/>
                  </a:cubicBezTo>
                  <a:cubicBezTo>
                    <a:pt x="10763" y="6180"/>
                    <a:pt x="10774" y="6180"/>
                    <a:pt x="10786" y="6183"/>
                  </a:cubicBezTo>
                  <a:cubicBezTo>
                    <a:pt x="10827" y="6188"/>
                    <a:pt x="10870" y="6193"/>
                    <a:pt x="10911" y="6198"/>
                  </a:cubicBezTo>
                  <a:cubicBezTo>
                    <a:pt x="10954" y="6203"/>
                    <a:pt x="10994" y="6208"/>
                    <a:pt x="11035" y="6213"/>
                  </a:cubicBezTo>
                  <a:cubicBezTo>
                    <a:pt x="11078" y="6218"/>
                    <a:pt x="11119" y="6221"/>
                    <a:pt x="11162" y="6226"/>
                  </a:cubicBezTo>
                  <a:cubicBezTo>
                    <a:pt x="11192" y="6229"/>
                    <a:pt x="11223" y="6231"/>
                    <a:pt x="11253" y="6234"/>
                  </a:cubicBezTo>
                  <a:cubicBezTo>
                    <a:pt x="11266" y="6236"/>
                    <a:pt x="11276" y="6236"/>
                    <a:pt x="11286" y="6236"/>
                  </a:cubicBezTo>
                  <a:cubicBezTo>
                    <a:pt x="11329" y="6241"/>
                    <a:pt x="11372" y="6244"/>
                    <a:pt x="11415" y="6246"/>
                  </a:cubicBezTo>
                  <a:cubicBezTo>
                    <a:pt x="11456" y="6249"/>
                    <a:pt x="11496" y="6251"/>
                    <a:pt x="11540" y="6254"/>
                  </a:cubicBezTo>
                  <a:cubicBezTo>
                    <a:pt x="11583" y="6256"/>
                    <a:pt x="11626" y="6256"/>
                    <a:pt x="11669" y="6259"/>
                  </a:cubicBezTo>
                  <a:cubicBezTo>
                    <a:pt x="11699" y="6259"/>
                    <a:pt x="11730" y="6262"/>
                    <a:pt x="11763" y="6262"/>
                  </a:cubicBezTo>
                  <a:lnTo>
                    <a:pt x="11793" y="6262"/>
                  </a:lnTo>
                  <a:cubicBezTo>
                    <a:pt x="11839" y="6264"/>
                    <a:pt x="11887" y="6264"/>
                    <a:pt x="11935" y="6264"/>
                  </a:cubicBezTo>
                  <a:lnTo>
                    <a:pt x="12052" y="6264"/>
                  </a:lnTo>
                  <a:cubicBezTo>
                    <a:pt x="12100" y="6264"/>
                    <a:pt x="12148" y="6262"/>
                    <a:pt x="12199" y="6262"/>
                  </a:cubicBezTo>
                  <a:cubicBezTo>
                    <a:pt x="12229" y="6262"/>
                    <a:pt x="12260" y="6262"/>
                    <a:pt x="12293" y="6259"/>
                  </a:cubicBezTo>
                  <a:lnTo>
                    <a:pt x="12310" y="6259"/>
                  </a:lnTo>
                  <a:cubicBezTo>
                    <a:pt x="12387" y="6256"/>
                    <a:pt x="12465" y="6251"/>
                    <a:pt x="12544" y="6246"/>
                  </a:cubicBezTo>
                  <a:cubicBezTo>
                    <a:pt x="12556" y="6246"/>
                    <a:pt x="12567" y="6246"/>
                    <a:pt x="12579" y="6244"/>
                  </a:cubicBezTo>
                  <a:cubicBezTo>
                    <a:pt x="12668" y="6239"/>
                    <a:pt x="12759" y="6231"/>
                    <a:pt x="12848" y="6224"/>
                  </a:cubicBezTo>
                  <a:cubicBezTo>
                    <a:pt x="12851" y="6224"/>
                    <a:pt x="12856" y="6221"/>
                    <a:pt x="12861" y="6221"/>
                  </a:cubicBezTo>
                  <a:cubicBezTo>
                    <a:pt x="12873" y="6221"/>
                    <a:pt x="12889" y="6218"/>
                    <a:pt x="12901" y="6216"/>
                  </a:cubicBezTo>
                  <a:cubicBezTo>
                    <a:pt x="12985" y="6208"/>
                    <a:pt x="13069" y="6198"/>
                    <a:pt x="13152" y="6188"/>
                  </a:cubicBezTo>
                  <a:cubicBezTo>
                    <a:pt x="13183" y="6183"/>
                    <a:pt x="13213" y="6178"/>
                    <a:pt x="13244" y="6173"/>
                  </a:cubicBezTo>
                  <a:cubicBezTo>
                    <a:pt x="13320" y="6163"/>
                    <a:pt x="13398" y="6150"/>
                    <a:pt x="13474" y="6137"/>
                  </a:cubicBezTo>
                  <a:cubicBezTo>
                    <a:pt x="13490" y="6135"/>
                    <a:pt x="13510" y="6132"/>
                    <a:pt x="13525" y="6130"/>
                  </a:cubicBezTo>
                  <a:cubicBezTo>
                    <a:pt x="13535" y="6127"/>
                    <a:pt x="13543" y="6125"/>
                    <a:pt x="13551" y="6125"/>
                  </a:cubicBezTo>
                  <a:cubicBezTo>
                    <a:pt x="13594" y="6117"/>
                    <a:pt x="13637" y="6107"/>
                    <a:pt x="13680" y="6099"/>
                  </a:cubicBezTo>
                  <a:cubicBezTo>
                    <a:pt x="13718" y="6092"/>
                    <a:pt x="13756" y="6084"/>
                    <a:pt x="13794" y="6074"/>
                  </a:cubicBezTo>
                  <a:cubicBezTo>
                    <a:pt x="13837" y="6066"/>
                    <a:pt x="13880" y="6056"/>
                    <a:pt x="13921" y="6046"/>
                  </a:cubicBezTo>
                  <a:cubicBezTo>
                    <a:pt x="13959" y="6036"/>
                    <a:pt x="13997" y="6028"/>
                    <a:pt x="14035" y="6018"/>
                  </a:cubicBezTo>
                  <a:cubicBezTo>
                    <a:pt x="14075" y="6008"/>
                    <a:pt x="14119" y="5998"/>
                    <a:pt x="14159" y="5985"/>
                  </a:cubicBezTo>
                  <a:cubicBezTo>
                    <a:pt x="14197" y="5975"/>
                    <a:pt x="14235" y="5965"/>
                    <a:pt x="14271" y="5955"/>
                  </a:cubicBezTo>
                  <a:cubicBezTo>
                    <a:pt x="14311" y="5945"/>
                    <a:pt x="14354" y="5929"/>
                    <a:pt x="14395" y="5917"/>
                  </a:cubicBezTo>
                  <a:cubicBezTo>
                    <a:pt x="14425" y="5909"/>
                    <a:pt x="14458" y="5899"/>
                    <a:pt x="14489" y="5889"/>
                  </a:cubicBezTo>
                  <a:cubicBezTo>
                    <a:pt x="14491" y="5889"/>
                    <a:pt x="14496" y="5886"/>
                    <a:pt x="14499" y="5886"/>
                  </a:cubicBezTo>
                  <a:cubicBezTo>
                    <a:pt x="14595" y="5856"/>
                    <a:pt x="14689" y="5820"/>
                    <a:pt x="14780" y="5787"/>
                  </a:cubicBezTo>
                  <a:cubicBezTo>
                    <a:pt x="14803" y="5777"/>
                    <a:pt x="14826" y="5770"/>
                    <a:pt x="14851" y="5759"/>
                  </a:cubicBezTo>
                  <a:cubicBezTo>
                    <a:pt x="14925" y="5732"/>
                    <a:pt x="14999" y="5701"/>
                    <a:pt x="15070" y="5671"/>
                  </a:cubicBezTo>
                  <a:cubicBezTo>
                    <a:pt x="15092" y="5661"/>
                    <a:pt x="15113" y="5650"/>
                    <a:pt x="15135" y="5640"/>
                  </a:cubicBezTo>
                  <a:cubicBezTo>
                    <a:pt x="15224" y="5602"/>
                    <a:pt x="15310" y="5559"/>
                    <a:pt x="15394" y="5516"/>
                  </a:cubicBezTo>
                  <a:cubicBezTo>
                    <a:pt x="15409" y="5508"/>
                    <a:pt x="15425" y="5501"/>
                    <a:pt x="15442" y="5491"/>
                  </a:cubicBezTo>
                  <a:cubicBezTo>
                    <a:pt x="15511" y="5455"/>
                    <a:pt x="15579" y="5417"/>
                    <a:pt x="15648" y="5377"/>
                  </a:cubicBezTo>
                  <a:cubicBezTo>
                    <a:pt x="15660" y="5369"/>
                    <a:pt x="15673" y="5361"/>
                    <a:pt x="15686" y="5354"/>
                  </a:cubicBezTo>
                  <a:cubicBezTo>
                    <a:pt x="15714" y="5338"/>
                    <a:pt x="15739" y="5323"/>
                    <a:pt x="15764" y="5306"/>
                  </a:cubicBezTo>
                  <a:cubicBezTo>
                    <a:pt x="15820" y="5273"/>
                    <a:pt x="15873" y="5237"/>
                    <a:pt x="15924" y="5202"/>
                  </a:cubicBezTo>
                  <a:cubicBezTo>
                    <a:pt x="15942" y="5189"/>
                    <a:pt x="15960" y="5176"/>
                    <a:pt x="15977" y="5163"/>
                  </a:cubicBezTo>
                  <a:cubicBezTo>
                    <a:pt x="16010" y="5141"/>
                    <a:pt x="16043" y="5115"/>
                    <a:pt x="16076" y="5092"/>
                  </a:cubicBezTo>
                  <a:cubicBezTo>
                    <a:pt x="16094" y="5077"/>
                    <a:pt x="16112" y="5062"/>
                    <a:pt x="16132" y="5047"/>
                  </a:cubicBezTo>
                  <a:cubicBezTo>
                    <a:pt x="16160" y="5024"/>
                    <a:pt x="16188" y="5004"/>
                    <a:pt x="16216" y="4981"/>
                  </a:cubicBezTo>
                  <a:cubicBezTo>
                    <a:pt x="16234" y="4963"/>
                    <a:pt x="16251" y="4948"/>
                    <a:pt x="16272" y="4930"/>
                  </a:cubicBezTo>
                  <a:cubicBezTo>
                    <a:pt x="16292" y="4912"/>
                    <a:pt x="16315" y="4895"/>
                    <a:pt x="16335" y="4874"/>
                  </a:cubicBezTo>
                  <a:cubicBezTo>
                    <a:pt x="16338" y="4872"/>
                    <a:pt x="16340" y="4869"/>
                    <a:pt x="16343" y="4867"/>
                  </a:cubicBezTo>
                  <a:cubicBezTo>
                    <a:pt x="16396" y="4819"/>
                    <a:pt x="16447" y="4768"/>
                    <a:pt x="16492" y="4717"/>
                  </a:cubicBezTo>
                  <a:cubicBezTo>
                    <a:pt x="16505" y="4704"/>
                    <a:pt x="16515" y="4692"/>
                    <a:pt x="16528" y="4679"/>
                  </a:cubicBezTo>
                  <a:cubicBezTo>
                    <a:pt x="16563" y="4639"/>
                    <a:pt x="16599" y="4598"/>
                    <a:pt x="16632" y="4557"/>
                  </a:cubicBezTo>
                  <a:cubicBezTo>
                    <a:pt x="16639" y="4547"/>
                    <a:pt x="16647" y="4540"/>
                    <a:pt x="16655" y="4532"/>
                  </a:cubicBezTo>
                  <a:cubicBezTo>
                    <a:pt x="16660" y="4524"/>
                    <a:pt x="16665" y="4519"/>
                    <a:pt x="16667" y="4512"/>
                  </a:cubicBezTo>
                  <a:cubicBezTo>
                    <a:pt x="16695" y="4479"/>
                    <a:pt x="16718" y="4446"/>
                    <a:pt x="16741" y="4410"/>
                  </a:cubicBezTo>
                  <a:cubicBezTo>
                    <a:pt x="16751" y="4398"/>
                    <a:pt x="16761" y="4385"/>
                    <a:pt x="16771" y="4370"/>
                  </a:cubicBezTo>
                  <a:cubicBezTo>
                    <a:pt x="16802" y="4324"/>
                    <a:pt x="16832" y="4276"/>
                    <a:pt x="16860" y="4228"/>
                  </a:cubicBezTo>
                  <a:cubicBezTo>
                    <a:pt x="16860" y="4225"/>
                    <a:pt x="16860" y="4225"/>
                    <a:pt x="16860" y="4225"/>
                  </a:cubicBezTo>
                  <a:cubicBezTo>
                    <a:pt x="16865" y="4215"/>
                    <a:pt x="16870" y="4205"/>
                    <a:pt x="16875" y="4197"/>
                  </a:cubicBezTo>
                  <a:cubicBezTo>
                    <a:pt x="16895" y="4162"/>
                    <a:pt x="16913" y="4124"/>
                    <a:pt x="16931" y="4088"/>
                  </a:cubicBezTo>
                  <a:cubicBezTo>
                    <a:pt x="16939" y="4071"/>
                    <a:pt x="16946" y="4053"/>
                    <a:pt x="16954" y="4038"/>
                  </a:cubicBezTo>
                  <a:cubicBezTo>
                    <a:pt x="16966" y="4007"/>
                    <a:pt x="16979" y="3977"/>
                    <a:pt x="16992" y="3946"/>
                  </a:cubicBezTo>
                  <a:cubicBezTo>
                    <a:pt x="16994" y="3941"/>
                    <a:pt x="16997" y="3934"/>
                    <a:pt x="16999" y="3928"/>
                  </a:cubicBezTo>
                  <a:cubicBezTo>
                    <a:pt x="17005" y="3916"/>
                    <a:pt x="17007" y="3901"/>
                    <a:pt x="17012" y="3888"/>
                  </a:cubicBezTo>
                  <a:cubicBezTo>
                    <a:pt x="17022" y="3860"/>
                    <a:pt x="17032" y="3835"/>
                    <a:pt x="17040" y="3807"/>
                  </a:cubicBezTo>
                  <a:cubicBezTo>
                    <a:pt x="17045" y="3786"/>
                    <a:pt x="17050" y="3766"/>
                    <a:pt x="17058" y="3746"/>
                  </a:cubicBezTo>
                  <a:cubicBezTo>
                    <a:pt x="17063" y="3718"/>
                    <a:pt x="17070" y="3693"/>
                    <a:pt x="17076" y="3665"/>
                  </a:cubicBezTo>
                  <a:cubicBezTo>
                    <a:pt x="17078" y="3655"/>
                    <a:pt x="17081" y="3647"/>
                    <a:pt x="17083" y="3637"/>
                  </a:cubicBezTo>
                  <a:cubicBezTo>
                    <a:pt x="17086" y="3624"/>
                    <a:pt x="17086" y="3614"/>
                    <a:pt x="17088" y="3604"/>
                  </a:cubicBezTo>
                  <a:cubicBezTo>
                    <a:pt x="17093" y="3576"/>
                    <a:pt x="17098" y="3548"/>
                    <a:pt x="17101" y="3520"/>
                  </a:cubicBezTo>
                  <a:cubicBezTo>
                    <a:pt x="17103" y="3500"/>
                    <a:pt x="17106" y="3480"/>
                    <a:pt x="17108" y="3459"/>
                  </a:cubicBezTo>
                  <a:cubicBezTo>
                    <a:pt x="17111" y="3431"/>
                    <a:pt x="17114" y="3404"/>
                    <a:pt x="17114" y="3376"/>
                  </a:cubicBezTo>
                  <a:cubicBezTo>
                    <a:pt x="17116" y="3363"/>
                    <a:pt x="17116" y="3350"/>
                    <a:pt x="17119" y="3338"/>
                  </a:cubicBezTo>
                  <a:cubicBezTo>
                    <a:pt x="17119" y="3322"/>
                    <a:pt x="17119" y="3307"/>
                    <a:pt x="17119" y="3292"/>
                  </a:cubicBezTo>
                  <a:lnTo>
                    <a:pt x="17129" y="0"/>
                  </a:lnTo>
                  <a:close/>
                </a:path>
              </a:pathLst>
            </a:custGeom>
            <a:solidFill>
              <a:srgbClr val="BC6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0"/>
            <p:cNvSpPr/>
            <p:nvPr/>
          </p:nvSpPr>
          <p:spPr>
            <a:xfrm>
              <a:off x="1066850" y="2504238"/>
              <a:ext cx="1172591" cy="880870"/>
            </a:xfrm>
            <a:custGeom>
              <a:rect b="b" l="l" r="r" t="t"/>
              <a:pathLst>
                <a:path extrusionOk="0" h="14207" w="18912">
                  <a:moveTo>
                    <a:pt x="11" y="0"/>
                  </a:moveTo>
                  <a:lnTo>
                    <a:pt x="1" y="3294"/>
                  </a:lnTo>
                  <a:lnTo>
                    <a:pt x="18904" y="14207"/>
                  </a:lnTo>
                  <a:lnTo>
                    <a:pt x="18911" y="10915"/>
                  </a:lnTo>
                  <a:lnTo>
                    <a:pt x="11" y="0"/>
                  </a:lnTo>
                  <a:close/>
                </a:path>
              </a:pathLst>
            </a:custGeom>
            <a:solidFill>
              <a:srgbClr val="B677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0"/>
            <p:cNvSpPr/>
            <p:nvPr/>
          </p:nvSpPr>
          <p:spPr>
            <a:xfrm>
              <a:off x="4220247" y="2751258"/>
              <a:ext cx="248010" cy="412627"/>
            </a:xfrm>
            <a:custGeom>
              <a:rect b="b" l="l" r="r" t="t"/>
              <a:pathLst>
                <a:path extrusionOk="0" h="6655" w="4000">
                  <a:moveTo>
                    <a:pt x="4000" y="0"/>
                  </a:moveTo>
                  <a:lnTo>
                    <a:pt x="4000" y="26"/>
                  </a:lnTo>
                  <a:lnTo>
                    <a:pt x="4000" y="26"/>
                  </a:lnTo>
                  <a:cubicBezTo>
                    <a:pt x="4000" y="18"/>
                    <a:pt x="4000" y="9"/>
                    <a:pt x="4000" y="0"/>
                  </a:cubicBezTo>
                  <a:close/>
                  <a:moveTo>
                    <a:pt x="4000" y="26"/>
                  </a:moveTo>
                  <a:lnTo>
                    <a:pt x="4000" y="26"/>
                  </a:lnTo>
                  <a:cubicBezTo>
                    <a:pt x="4000" y="48"/>
                    <a:pt x="3999" y="70"/>
                    <a:pt x="3997" y="91"/>
                  </a:cubicBezTo>
                  <a:cubicBezTo>
                    <a:pt x="3995" y="117"/>
                    <a:pt x="3995" y="142"/>
                    <a:pt x="3992" y="167"/>
                  </a:cubicBezTo>
                  <a:cubicBezTo>
                    <a:pt x="3990" y="190"/>
                    <a:pt x="3987" y="213"/>
                    <a:pt x="3982" y="236"/>
                  </a:cubicBezTo>
                  <a:cubicBezTo>
                    <a:pt x="3979" y="261"/>
                    <a:pt x="3974" y="287"/>
                    <a:pt x="3972" y="315"/>
                  </a:cubicBezTo>
                  <a:cubicBezTo>
                    <a:pt x="3967" y="335"/>
                    <a:pt x="3962" y="358"/>
                    <a:pt x="3957" y="380"/>
                  </a:cubicBezTo>
                  <a:cubicBezTo>
                    <a:pt x="3952" y="406"/>
                    <a:pt x="3944" y="431"/>
                    <a:pt x="3939" y="457"/>
                  </a:cubicBezTo>
                  <a:cubicBezTo>
                    <a:pt x="3931" y="479"/>
                    <a:pt x="3926" y="502"/>
                    <a:pt x="3919" y="525"/>
                  </a:cubicBezTo>
                  <a:cubicBezTo>
                    <a:pt x="3911" y="550"/>
                    <a:pt x="3903" y="576"/>
                    <a:pt x="3893" y="599"/>
                  </a:cubicBezTo>
                  <a:cubicBezTo>
                    <a:pt x="3886" y="621"/>
                    <a:pt x="3878" y="644"/>
                    <a:pt x="3868" y="667"/>
                  </a:cubicBezTo>
                  <a:cubicBezTo>
                    <a:pt x="3858" y="692"/>
                    <a:pt x="3848" y="718"/>
                    <a:pt x="3835" y="743"/>
                  </a:cubicBezTo>
                  <a:cubicBezTo>
                    <a:pt x="3825" y="766"/>
                    <a:pt x="3815" y="789"/>
                    <a:pt x="3805" y="809"/>
                  </a:cubicBezTo>
                  <a:cubicBezTo>
                    <a:pt x="3792" y="834"/>
                    <a:pt x="3779" y="862"/>
                    <a:pt x="3764" y="888"/>
                  </a:cubicBezTo>
                  <a:cubicBezTo>
                    <a:pt x="3754" y="908"/>
                    <a:pt x="3741" y="928"/>
                    <a:pt x="3731" y="949"/>
                  </a:cubicBezTo>
                  <a:cubicBezTo>
                    <a:pt x="3713" y="979"/>
                    <a:pt x="3693" y="1009"/>
                    <a:pt x="3673" y="1040"/>
                  </a:cubicBezTo>
                  <a:cubicBezTo>
                    <a:pt x="3662" y="1060"/>
                    <a:pt x="3650" y="1078"/>
                    <a:pt x="3637" y="1096"/>
                  </a:cubicBezTo>
                  <a:cubicBezTo>
                    <a:pt x="3614" y="1129"/>
                    <a:pt x="3589" y="1164"/>
                    <a:pt x="3566" y="1197"/>
                  </a:cubicBezTo>
                  <a:cubicBezTo>
                    <a:pt x="3553" y="1210"/>
                    <a:pt x="3543" y="1225"/>
                    <a:pt x="3533" y="1240"/>
                  </a:cubicBezTo>
                  <a:cubicBezTo>
                    <a:pt x="3490" y="1291"/>
                    <a:pt x="3447" y="1344"/>
                    <a:pt x="3399" y="1395"/>
                  </a:cubicBezTo>
                  <a:cubicBezTo>
                    <a:pt x="3386" y="1408"/>
                    <a:pt x="3373" y="1423"/>
                    <a:pt x="3361" y="1435"/>
                  </a:cubicBezTo>
                  <a:cubicBezTo>
                    <a:pt x="3323" y="1473"/>
                    <a:pt x="3285" y="1512"/>
                    <a:pt x="3244" y="1552"/>
                  </a:cubicBezTo>
                  <a:cubicBezTo>
                    <a:pt x="3226" y="1567"/>
                    <a:pt x="3206" y="1585"/>
                    <a:pt x="3188" y="1603"/>
                  </a:cubicBezTo>
                  <a:cubicBezTo>
                    <a:pt x="3163" y="1626"/>
                    <a:pt x="3138" y="1646"/>
                    <a:pt x="3112" y="1669"/>
                  </a:cubicBezTo>
                  <a:cubicBezTo>
                    <a:pt x="3089" y="1689"/>
                    <a:pt x="3067" y="1707"/>
                    <a:pt x="3041" y="1727"/>
                  </a:cubicBezTo>
                  <a:cubicBezTo>
                    <a:pt x="3016" y="1750"/>
                    <a:pt x="2988" y="1770"/>
                    <a:pt x="2963" y="1790"/>
                  </a:cubicBezTo>
                  <a:cubicBezTo>
                    <a:pt x="2937" y="1811"/>
                    <a:pt x="2912" y="1829"/>
                    <a:pt x="2884" y="1849"/>
                  </a:cubicBezTo>
                  <a:cubicBezTo>
                    <a:pt x="2856" y="1869"/>
                    <a:pt x="2828" y="1889"/>
                    <a:pt x="2798" y="1910"/>
                  </a:cubicBezTo>
                  <a:cubicBezTo>
                    <a:pt x="2770" y="1927"/>
                    <a:pt x="2744" y="1948"/>
                    <a:pt x="2714" y="1965"/>
                  </a:cubicBezTo>
                  <a:cubicBezTo>
                    <a:pt x="2684" y="1986"/>
                    <a:pt x="2653" y="2003"/>
                    <a:pt x="2623" y="2024"/>
                  </a:cubicBezTo>
                  <a:cubicBezTo>
                    <a:pt x="2582" y="2049"/>
                    <a:pt x="2544" y="2074"/>
                    <a:pt x="2501" y="2097"/>
                  </a:cubicBezTo>
                  <a:cubicBezTo>
                    <a:pt x="2422" y="2143"/>
                    <a:pt x="2341" y="2186"/>
                    <a:pt x="2260" y="2229"/>
                  </a:cubicBezTo>
                  <a:cubicBezTo>
                    <a:pt x="2235" y="2242"/>
                    <a:pt x="2209" y="2255"/>
                    <a:pt x="2184" y="2265"/>
                  </a:cubicBezTo>
                  <a:cubicBezTo>
                    <a:pt x="2123" y="2295"/>
                    <a:pt x="2062" y="2326"/>
                    <a:pt x="1999" y="2353"/>
                  </a:cubicBezTo>
                  <a:cubicBezTo>
                    <a:pt x="1971" y="2366"/>
                    <a:pt x="1946" y="2376"/>
                    <a:pt x="1920" y="2389"/>
                  </a:cubicBezTo>
                  <a:cubicBezTo>
                    <a:pt x="1839" y="2422"/>
                    <a:pt x="1755" y="2457"/>
                    <a:pt x="1672" y="2488"/>
                  </a:cubicBezTo>
                  <a:cubicBezTo>
                    <a:pt x="1667" y="2490"/>
                    <a:pt x="1662" y="2493"/>
                    <a:pt x="1654" y="2495"/>
                  </a:cubicBezTo>
                  <a:cubicBezTo>
                    <a:pt x="1565" y="2528"/>
                    <a:pt x="1474" y="2561"/>
                    <a:pt x="1380" y="2592"/>
                  </a:cubicBezTo>
                  <a:cubicBezTo>
                    <a:pt x="1355" y="2599"/>
                    <a:pt x="1327" y="2607"/>
                    <a:pt x="1299" y="2615"/>
                  </a:cubicBezTo>
                  <a:cubicBezTo>
                    <a:pt x="1228" y="2637"/>
                    <a:pt x="1157" y="2660"/>
                    <a:pt x="1083" y="2681"/>
                  </a:cubicBezTo>
                  <a:cubicBezTo>
                    <a:pt x="1056" y="2688"/>
                    <a:pt x="1028" y="2696"/>
                    <a:pt x="997" y="2703"/>
                  </a:cubicBezTo>
                  <a:cubicBezTo>
                    <a:pt x="901" y="2729"/>
                    <a:pt x="802" y="2754"/>
                    <a:pt x="703" y="2774"/>
                  </a:cubicBezTo>
                  <a:cubicBezTo>
                    <a:pt x="655" y="2787"/>
                    <a:pt x="607" y="2800"/>
                    <a:pt x="564" y="2812"/>
                  </a:cubicBezTo>
                  <a:cubicBezTo>
                    <a:pt x="561" y="2815"/>
                    <a:pt x="558" y="2815"/>
                    <a:pt x="556" y="2815"/>
                  </a:cubicBezTo>
                  <a:cubicBezTo>
                    <a:pt x="553" y="2815"/>
                    <a:pt x="553" y="2818"/>
                    <a:pt x="551" y="2818"/>
                  </a:cubicBezTo>
                  <a:cubicBezTo>
                    <a:pt x="510" y="2830"/>
                    <a:pt x="472" y="2845"/>
                    <a:pt x="437" y="2861"/>
                  </a:cubicBezTo>
                  <a:cubicBezTo>
                    <a:pt x="432" y="2863"/>
                    <a:pt x="424" y="2866"/>
                    <a:pt x="419" y="2868"/>
                  </a:cubicBezTo>
                  <a:cubicBezTo>
                    <a:pt x="386" y="2883"/>
                    <a:pt x="353" y="2901"/>
                    <a:pt x="323" y="2919"/>
                  </a:cubicBezTo>
                  <a:cubicBezTo>
                    <a:pt x="320" y="2922"/>
                    <a:pt x="315" y="2922"/>
                    <a:pt x="312" y="2924"/>
                  </a:cubicBezTo>
                  <a:cubicBezTo>
                    <a:pt x="310" y="2927"/>
                    <a:pt x="307" y="2929"/>
                    <a:pt x="305" y="2929"/>
                  </a:cubicBezTo>
                  <a:cubicBezTo>
                    <a:pt x="285" y="2942"/>
                    <a:pt x="267" y="2954"/>
                    <a:pt x="249" y="2967"/>
                  </a:cubicBezTo>
                  <a:cubicBezTo>
                    <a:pt x="244" y="2970"/>
                    <a:pt x="241" y="2972"/>
                    <a:pt x="239" y="2975"/>
                  </a:cubicBezTo>
                  <a:cubicBezTo>
                    <a:pt x="219" y="2990"/>
                    <a:pt x="201" y="3005"/>
                    <a:pt x="183" y="3020"/>
                  </a:cubicBezTo>
                  <a:cubicBezTo>
                    <a:pt x="181" y="3023"/>
                    <a:pt x="178" y="3023"/>
                    <a:pt x="178" y="3025"/>
                  </a:cubicBezTo>
                  <a:cubicBezTo>
                    <a:pt x="176" y="3025"/>
                    <a:pt x="173" y="3028"/>
                    <a:pt x="170" y="3031"/>
                  </a:cubicBezTo>
                  <a:cubicBezTo>
                    <a:pt x="148" y="3051"/>
                    <a:pt x="127" y="3074"/>
                    <a:pt x="110" y="3096"/>
                  </a:cubicBezTo>
                  <a:cubicBezTo>
                    <a:pt x="107" y="3099"/>
                    <a:pt x="107" y="3102"/>
                    <a:pt x="105" y="3102"/>
                  </a:cubicBezTo>
                  <a:cubicBezTo>
                    <a:pt x="92" y="3119"/>
                    <a:pt x="79" y="3137"/>
                    <a:pt x="69" y="3157"/>
                  </a:cubicBezTo>
                  <a:cubicBezTo>
                    <a:pt x="69" y="3160"/>
                    <a:pt x="66" y="3162"/>
                    <a:pt x="64" y="3165"/>
                  </a:cubicBezTo>
                  <a:cubicBezTo>
                    <a:pt x="64" y="3165"/>
                    <a:pt x="61" y="3167"/>
                    <a:pt x="61" y="3170"/>
                  </a:cubicBezTo>
                  <a:cubicBezTo>
                    <a:pt x="51" y="3188"/>
                    <a:pt x="41" y="3208"/>
                    <a:pt x="36" y="3226"/>
                  </a:cubicBezTo>
                  <a:cubicBezTo>
                    <a:pt x="36" y="3226"/>
                    <a:pt x="34" y="3226"/>
                    <a:pt x="34" y="3228"/>
                  </a:cubicBezTo>
                  <a:cubicBezTo>
                    <a:pt x="34" y="3228"/>
                    <a:pt x="34" y="3231"/>
                    <a:pt x="34" y="3231"/>
                  </a:cubicBezTo>
                  <a:cubicBezTo>
                    <a:pt x="28" y="3249"/>
                    <a:pt x="23" y="3266"/>
                    <a:pt x="18" y="3282"/>
                  </a:cubicBezTo>
                  <a:cubicBezTo>
                    <a:pt x="18" y="3284"/>
                    <a:pt x="18" y="3287"/>
                    <a:pt x="16" y="3289"/>
                  </a:cubicBezTo>
                  <a:cubicBezTo>
                    <a:pt x="16" y="3292"/>
                    <a:pt x="16" y="3297"/>
                    <a:pt x="16" y="3299"/>
                  </a:cubicBezTo>
                  <a:cubicBezTo>
                    <a:pt x="13" y="3315"/>
                    <a:pt x="11" y="3327"/>
                    <a:pt x="11" y="3342"/>
                  </a:cubicBezTo>
                  <a:cubicBezTo>
                    <a:pt x="11" y="3348"/>
                    <a:pt x="11" y="3350"/>
                    <a:pt x="8" y="3353"/>
                  </a:cubicBezTo>
                  <a:cubicBezTo>
                    <a:pt x="8" y="3355"/>
                    <a:pt x="8" y="3360"/>
                    <a:pt x="8" y="3363"/>
                  </a:cubicBezTo>
                  <a:lnTo>
                    <a:pt x="1" y="6634"/>
                  </a:lnTo>
                  <a:lnTo>
                    <a:pt x="1" y="6634"/>
                  </a:lnTo>
                  <a:cubicBezTo>
                    <a:pt x="3" y="6621"/>
                    <a:pt x="3" y="6606"/>
                    <a:pt x="6" y="6591"/>
                  </a:cubicBezTo>
                  <a:cubicBezTo>
                    <a:pt x="8" y="6586"/>
                    <a:pt x="8" y="6581"/>
                    <a:pt x="8" y="6576"/>
                  </a:cubicBezTo>
                  <a:cubicBezTo>
                    <a:pt x="13" y="6558"/>
                    <a:pt x="18" y="6540"/>
                    <a:pt x="23" y="6523"/>
                  </a:cubicBezTo>
                  <a:cubicBezTo>
                    <a:pt x="23" y="6523"/>
                    <a:pt x="26" y="6520"/>
                    <a:pt x="26" y="6517"/>
                  </a:cubicBezTo>
                  <a:cubicBezTo>
                    <a:pt x="34" y="6500"/>
                    <a:pt x="41" y="6482"/>
                    <a:pt x="51" y="6462"/>
                  </a:cubicBezTo>
                  <a:cubicBezTo>
                    <a:pt x="54" y="6457"/>
                    <a:pt x="56" y="6454"/>
                    <a:pt x="59" y="6449"/>
                  </a:cubicBezTo>
                  <a:cubicBezTo>
                    <a:pt x="72" y="6431"/>
                    <a:pt x="82" y="6411"/>
                    <a:pt x="97" y="6393"/>
                  </a:cubicBezTo>
                  <a:cubicBezTo>
                    <a:pt x="97" y="6393"/>
                    <a:pt x="99" y="6391"/>
                    <a:pt x="99" y="6388"/>
                  </a:cubicBezTo>
                  <a:cubicBezTo>
                    <a:pt x="120" y="6365"/>
                    <a:pt x="140" y="6345"/>
                    <a:pt x="163" y="6322"/>
                  </a:cubicBezTo>
                  <a:cubicBezTo>
                    <a:pt x="165" y="6320"/>
                    <a:pt x="168" y="6315"/>
                    <a:pt x="173" y="6312"/>
                  </a:cubicBezTo>
                  <a:cubicBezTo>
                    <a:pt x="191" y="6297"/>
                    <a:pt x="209" y="6282"/>
                    <a:pt x="229" y="6266"/>
                  </a:cubicBezTo>
                  <a:cubicBezTo>
                    <a:pt x="231" y="6264"/>
                    <a:pt x="236" y="6261"/>
                    <a:pt x="239" y="6259"/>
                  </a:cubicBezTo>
                  <a:cubicBezTo>
                    <a:pt x="257" y="6246"/>
                    <a:pt x="274" y="6233"/>
                    <a:pt x="295" y="6221"/>
                  </a:cubicBezTo>
                  <a:cubicBezTo>
                    <a:pt x="300" y="6218"/>
                    <a:pt x="307" y="6216"/>
                    <a:pt x="312" y="6211"/>
                  </a:cubicBezTo>
                  <a:cubicBezTo>
                    <a:pt x="343" y="6193"/>
                    <a:pt x="376" y="6175"/>
                    <a:pt x="411" y="6160"/>
                  </a:cubicBezTo>
                  <a:cubicBezTo>
                    <a:pt x="416" y="6157"/>
                    <a:pt x="422" y="6155"/>
                    <a:pt x="427" y="6155"/>
                  </a:cubicBezTo>
                  <a:cubicBezTo>
                    <a:pt x="462" y="6137"/>
                    <a:pt x="503" y="6122"/>
                    <a:pt x="543" y="6109"/>
                  </a:cubicBezTo>
                  <a:cubicBezTo>
                    <a:pt x="546" y="6107"/>
                    <a:pt x="551" y="6107"/>
                    <a:pt x="553" y="6107"/>
                  </a:cubicBezTo>
                  <a:cubicBezTo>
                    <a:pt x="599" y="6091"/>
                    <a:pt x="645" y="6079"/>
                    <a:pt x="695" y="6066"/>
                  </a:cubicBezTo>
                  <a:cubicBezTo>
                    <a:pt x="794" y="6046"/>
                    <a:pt x="891" y="6020"/>
                    <a:pt x="990" y="5995"/>
                  </a:cubicBezTo>
                  <a:cubicBezTo>
                    <a:pt x="1017" y="5987"/>
                    <a:pt x="1045" y="5980"/>
                    <a:pt x="1073" y="5972"/>
                  </a:cubicBezTo>
                  <a:cubicBezTo>
                    <a:pt x="1147" y="5952"/>
                    <a:pt x="1218" y="5929"/>
                    <a:pt x="1291" y="5909"/>
                  </a:cubicBezTo>
                  <a:cubicBezTo>
                    <a:pt x="1309" y="5904"/>
                    <a:pt x="1327" y="5899"/>
                    <a:pt x="1342" y="5894"/>
                  </a:cubicBezTo>
                  <a:cubicBezTo>
                    <a:pt x="1352" y="5889"/>
                    <a:pt x="1362" y="5886"/>
                    <a:pt x="1370" y="5884"/>
                  </a:cubicBezTo>
                  <a:cubicBezTo>
                    <a:pt x="1464" y="5853"/>
                    <a:pt x="1555" y="5820"/>
                    <a:pt x="1644" y="5787"/>
                  </a:cubicBezTo>
                  <a:cubicBezTo>
                    <a:pt x="1651" y="5785"/>
                    <a:pt x="1657" y="5782"/>
                    <a:pt x="1664" y="5780"/>
                  </a:cubicBezTo>
                  <a:cubicBezTo>
                    <a:pt x="1748" y="5749"/>
                    <a:pt x="1829" y="5716"/>
                    <a:pt x="1910" y="5681"/>
                  </a:cubicBezTo>
                  <a:cubicBezTo>
                    <a:pt x="1935" y="5668"/>
                    <a:pt x="1963" y="5658"/>
                    <a:pt x="1989" y="5645"/>
                  </a:cubicBezTo>
                  <a:cubicBezTo>
                    <a:pt x="2052" y="5617"/>
                    <a:pt x="2113" y="5589"/>
                    <a:pt x="2176" y="5559"/>
                  </a:cubicBezTo>
                  <a:cubicBezTo>
                    <a:pt x="2199" y="5546"/>
                    <a:pt x="2225" y="5534"/>
                    <a:pt x="2250" y="5521"/>
                  </a:cubicBezTo>
                  <a:cubicBezTo>
                    <a:pt x="2334" y="5478"/>
                    <a:pt x="2415" y="5435"/>
                    <a:pt x="2493" y="5389"/>
                  </a:cubicBezTo>
                  <a:cubicBezTo>
                    <a:pt x="2514" y="5376"/>
                    <a:pt x="2534" y="5364"/>
                    <a:pt x="2557" y="5353"/>
                  </a:cubicBezTo>
                  <a:cubicBezTo>
                    <a:pt x="2575" y="5341"/>
                    <a:pt x="2592" y="5328"/>
                    <a:pt x="2613" y="5315"/>
                  </a:cubicBezTo>
                  <a:cubicBezTo>
                    <a:pt x="2643" y="5298"/>
                    <a:pt x="2676" y="5277"/>
                    <a:pt x="2706" y="5257"/>
                  </a:cubicBezTo>
                  <a:cubicBezTo>
                    <a:pt x="2734" y="5239"/>
                    <a:pt x="2762" y="5219"/>
                    <a:pt x="2788" y="5201"/>
                  </a:cubicBezTo>
                  <a:cubicBezTo>
                    <a:pt x="2818" y="5181"/>
                    <a:pt x="2846" y="5161"/>
                    <a:pt x="2876" y="5140"/>
                  </a:cubicBezTo>
                  <a:cubicBezTo>
                    <a:pt x="2902" y="5120"/>
                    <a:pt x="2927" y="5102"/>
                    <a:pt x="2952" y="5082"/>
                  </a:cubicBezTo>
                  <a:cubicBezTo>
                    <a:pt x="2980" y="5062"/>
                    <a:pt x="3006" y="5042"/>
                    <a:pt x="3034" y="5019"/>
                  </a:cubicBezTo>
                  <a:cubicBezTo>
                    <a:pt x="3056" y="5001"/>
                    <a:pt x="3082" y="4981"/>
                    <a:pt x="3105" y="4960"/>
                  </a:cubicBezTo>
                  <a:cubicBezTo>
                    <a:pt x="3130" y="4938"/>
                    <a:pt x="3155" y="4917"/>
                    <a:pt x="3178" y="4894"/>
                  </a:cubicBezTo>
                  <a:cubicBezTo>
                    <a:pt x="3188" y="4887"/>
                    <a:pt x="3198" y="4877"/>
                    <a:pt x="3209" y="4869"/>
                  </a:cubicBezTo>
                  <a:cubicBezTo>
                    <a:pt x="3219" y="4862"/>
                    <a:pt x="3226" y="4851"/>
                    <a:pt x="3234" y="4844"/>
                  </a:cubicBezTo>
                  <a:cubicBezTo>
                    <a:pt x="3274" y="4806"/>
                    <a:pt x="3315" y="4765"/>
                    <a:pt x="3351" y="4727"/>
                  </a:cubicBezTo>
                  <a:cubicBezTo>
                    <a:pt x="3363" y="4714"/>
                    <a:pt x="3376" y="4702"/>
                    <a:pt x="3389" y="4687"/>
                  </a:cubicBezTo>
                  <a:cubicBezTo>
                    <a:pt x="3437" y="4636"/>
                    <a:pt x="3482" y="4585"/>
                    <a:pt x="3523" y="4532"/>
                  </a:cubicBezTo>
                  <a:cubicBezTo>
                    <a:pt x="3526" y="4529"/>
                    <a:pt x="3528" y="4527"/>
                    <a:pt x="3528" y="4524"/>
                  </a:cubicBezTo>
                  <a:cubicBezTo>
                    <a:pt x="3538" y="4512"/>
                    <a:pt x="3546" y="4499"/>
                    <a:pt x="3556" y="4489"/>
                  </a:cubicBezTo>
                  <a:cubicBezTo>
                    <a:pt x="3581" y="4456"/>
                    <a:pt x="3604" y="4423"/>
                    <a:pt x="3630" y="4387"/>
                  </a:cubicBezTo>
                  <a:cubicBezTo>
                    <a:pt x="3642" y="4370"/>
                    <a:pt x="3652" y="4352"/>
                    <a:pt x="3665" y="4334"/>
                  </a:cubicBezTo>
                  <a:cubicBezTo>
                    <a:pt x="3683" y="4304"/>
                    <a:pt x="3703" y="4273"/>
                    <a:pt x="3721" y="4243"/>
                  </a:cubicBezTo>
                  <a:cubicBezTo>
                    <a:pt x="3726" y="4233"/>
                    <a:pt x="3731" y="4225"/>
                    <a:pt x="3736" y="4217"/>
                  </a:cubicBezTo>
                  <a:cubicBezTo>
                    <a:pt x="3744" y="4205"/>
                    <a:pt x="3749" y="4192"/>
                    <a:pt x="3756" y="4179"/>
                  </a:cubicBezTo>
                  <a:cubicBezTo>
                    <a:pt x="3769" y="4154"/>
                    <a:pt x="3784" y="4129"/>
                    <a:pt x="3794" y="4101"/>
                  </a:cubicBezTo>
                  <a:cubicBezTo>
                    <a:pt x="3807" y="4080"/>
                    <a:pt x="3817" y="4058"/>
                    <a:pt x="3827" y="4037"/>
                  </a:cubicBezTo>
                  <a:cubicBezTo>
                    <a:pt x="3837" y="4009"/>
                    <a:pt x="3848" y="3984"/>
                    <a:pt x="3858" y="3959"/>
                  </a:cubicBezTo>
                  <a:cubicBezTo>
                    <a:pt x="3863" y="3946"/>
                    <a:pt x="3870" y="3936"/>
                    <a:pt x="3873" y="3923"/>
                  </a:cubicBezTo>
                  <a:cubicBezTo>
                    <a:pt x="3878" y="3913"/>
                    <a:pt x="3881" y="3903"/>
                    <a:pt x="3883" y="3893"/>
                  </a:cubicBezTo>
                  <a:cubicBezTo>
                    <a:pt x="3893" y="3867"/>
                    <a:pt x="3901" y="3842"/>
                    <a:pt x="3908" y="3817"/>
                  </a:cubicBezTo>
                  <a:cubicBezTo>
                    <a:pt x="3916" y="3794"/>
                    <a:pt x="3924" y="3771"/>
                    <a:pt x="3929" y="3748"/>
                  </a:cubicBezTo>
                  <a:cubicBezTo>
                    <a:pt x="3936" y="3723"/>
                    <a:pt x="3941" y="3700"/>
                    <a:pt x="3947" y="3675"/>
                  </a:cubicBezTo>
                  <a:cubicBezTo>
                    <a:pt x="3949" y="3659"/>
                    <a:pt x="3954" y="3647"/>
                    <a:pt x="3957" y="3634"/>
                  </a:cubicBezTo>
                  <a:cubicBezTo>
                    <a:pt x="3959" y="3624"/>
                    <a:pt x="3959" y="3614"/>
                    <a:pt x="3962" y="3606"/>
                  </a:cubicBezTo>
                  <a:cubicBezTo>
                    <a:pt x="3967" y="3581"/>
                    <a:pt x="3969" y="3553"/>
                    <a:pt x="3974" y="3528"/>
                  </a:cubicBezTo>
                  <a:cubicBezTo>
                    <a:pt x="3977" y="3505"/>
                    <a:pt x="3979" y="3482"/>
                    <a:pt x="3982" y="3462"/>
                  </a:cubicBezTo>
                  <a:cubicBezTo>
                    <a:pt x="3985" y="3434"/>
                    <a:pt x="3987" y="3408"/>
                    <a:pt x="3987" y="3383"/>
                  </a:cubicBezTo>
                  <a:cubicBezTo>
                    <a:pt x="3990" y="3368"/>
                    <a:pt x="3990" y="3353"/>
                    <a:pt x="3990" y="3337"/>
                  </a:cubicBezTo>
                  <a:cubicBezTo>
                    <a:pt x="3992" y="3322"/>
                    <a:pt x="3992" y="3307"/>
                    <a:pt x="3992" y="3292"/>
                  </a:cubicBezTo>
                  <a:lnTo>
                    <a:pt x="4000" y="26"/>
                  </a:lnTo>
                  <a:close/>
                  <a:moveTo>
                    <a:pt x="1" y="6634"/>
                  </a:moveTo>
                  <a:cubicBezTo>
                    <a:pt x="1" y="6634"/>
                    <a:pt x="1" y="6634"/>
                    <a:pt x="1" y="6634"/>
                  </a:cubicBezTo>
                  <a:cubicBezTo>
                    <a:pt x="1" y="6642"/>
                    <a:pt x="1" y="6649"/>
                    <a:pt x="1" y="6654"/>
                  </a:cubicBezTo>
                  <a:lnTo>
                    <a:pt x="1" y="6634"/>
                  </a:lnTo>
                  <a:close/>
                </a:path>
              </a:pathLst>
            </a:custGeom>
            <a:solidFill>
              <a:srgbClr val="3E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0"/>
            <p:cNvSpPr/>
            <p:nvPr/>
          </p:nvSpPr>
          <p:spPr>
            <a:xfrm>
              <a:off x="2239383" y="2504362"/>
              <a:ext cx="2336254" cy="1353267"/>
            </a:xfrm>
            <a:custGeom>
              <a:rect b="b" l="l" r="r" t="t"/>
              <a:pathLst>
                <a:path extrusionOk="0" h="21826" w="37680">
                  <a:moveTo>
                    <a:pt x="18779" y="1"/>
                  </a:moveTo>
                  <a:lnTo>
                    <a:pt x="13357" y="3150"/>
                  </a:lnTo>
                  <a:cubicBezTo>
                    <a:pt x="12974" y="3409"/>
                    <a:pt x="13023" y="3787"/>
                    <a:pt x="13411" y="4010"/>
                  </a:cubicBezTo>
                  <a:cubicBezTo>
                    <a:pt x="13515" y="4071"/>
                    <a:pt x="13639" y="4119"/>
                    <a:pt x="13789" y="4152"/>
                  </a:cubicBezTo>
                  <a:cubicBezTo>
                    <a:pt x="14448" y="4297"/>
                    <a:pt x="15067" y="4522"/>
                    <a:pt x="15599" y="4829"/>
                  </a:cubicBezTo>
                  <a:cubicBezTo>
                    <a:pt x="15665" y="4867"/>
                    <a:pt x="15729" y="4908"/>
                    <a:pt x="15792" y="4946"/>
                  </a:cubicBezTo>
                  <a:cubicBezTo>
                    <a:pt x="17570" y="6084"/>
                    <a:pt x="17554" y="7847"/>
                    <a:pt x="15764" y="8970"/>
                  </a:cubicBezTo>
                  <a:cubicBezTo>
                    <a:pt x="14745" y="9610"/>
                    <a:pt x="13364" y="9929"/>
                    <a:pt x="11983" y="9929"/>
                  </a:cubicBezTo>
                  <a:cubicBezTo>
                    <a:pt x="10663" y="9929"/>
                    <a:pt x="9341" y="9638"/>
                    <a:pt x="8331" y="9054"/>
                  </a:cubicBezTo>
                  <a:cubicBezTo>
                    <a:pt x="7799" y="8747"/>
                    <a:pt x="7405" y="8392"/>
                    <a:pt x="7154" y="8012"/>
                  </a:cubicBezTo>
                  <a:cubicBezTo>
                    <a:pt x="7096" y="7923"/>
                    <a:pt x="7012" y="7849"/>
                    <a:pt x="6908" y="7791"/>
                  </a:cubicBezTo>
                  <a:cubicBezTo>
                    <a:pt x="6701" y="7671"/>
                    <a:pt x="6419" y="7607"/>
                    <a:pt x="6133" y="7607"/>
                  </a:cubicBezTo>
                  <a:cubicBezTo>
                    <a:pt x="5883" y="7607"/>
                    <a:pt x="5630" y="7656"/>
                    <a:pt x="5422" y="7761"/>
                  </a:cubicBezTo>
                  <a:lnTo>
                    <a:pt x="0" y="10913"/>
                  </a:lnTo>
                  <a:lnTo>
                    <a:pt x="18904" y="21825"/>
                  </a:lnTo>
                  <a:lnTo>
                    <a:pt x="37680" y="10913"/>
                  </a:lnTo>
                  <a:lnTo>
                    <a:pt x="32281" y="7794"/>
                  </a:lnTo>
                  <a:cubicBezTo>
                    <a:pt x="31720" y="7472"/>
                    <a:pt x="31916" y="6921"/>
                    <a:pt x="32651" y="6756"/>
                  </a:cubicBezTo>
                  <a:cubicBezTo>
                    <a:pt x="33308" y="6612"/>
                    <a:pt x="33922" y="6386"/>
                    <a:pt x="34449" y="6079"/>
                  </a:cubicBezTo>
                  <a:cubicBezTo>
                    <a:pt x="36458" y="4913"/>
                    <a:pt x="36447" y="3021"/>
                    <a:pt x="34426" y="1854"/>
                  </a:cubicBezTo>
                  <a:cubicBezTo>
                    <a:pt x="34378" y="1827"/>
                    <a:pt x="34332" y="1801"/>
                    <a:pt x="34282" y="1773"/>
                  </a:cubicBezTo>
                  <a:cubicBezTo>
                    <a:pt x="33298" y="1247"/>
                    <a:pt x="32036" y="983"/>
                    <a:pt x="30775" y="983"/>
                  </a:cubicBezTo>
                  <a:cubicBezTo>
                    <a:pt x="29539" y="983"/>
                    <a:pt x="28304" y="1237"/>
                    <a:pt x="27333" y="1745"/>
                  </a:cubicBezTo>
                  <a:cubicBezTo>
                    <a:pt x="26702" y="2075"/>
                    <a:pt x="26245" y="2473"/>
                    <a:pt x="25966" y="2902"/>
                  </a:cubicBezTo>
                  <a:cubicBezTo>
                    <a:pt x="25798" y="3161"/>
                    <a:pt x="25380" y="3303"/>
                    <a:pt x="24953" y="3303"/>
                  </a:cubicBezTo>
                  <a:cubicBezTo>
                    <a:pt x="24677" y="3303"/>
                    <a:pt x="24397" y="3244"/>
                    <a:pt x="24178" y="3117"/>
                  </a:cubicBezTo>
                  <a:lnTo>
                    <a:pt x="18779" y="1"/>
                  </a:lnTo>
                  <a:close/>
                </a:path>
              </a:pathLst>
            </a:custGeom>
            <a:solidFill>
              <a:srgbClr val="F2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0"/>
            <p:cNvSpPr/>
            <p:nvPr/>
          </p:nvSpPr>
          <p:spPr>
            <a:xfrm>
              <a:off x="2286692" y="2531706"/>
              <a:ext cx="2241824" cy="1298518"/>
            </a:xfrm>
            <a:custGeom>
              <a:rect b="b" l="l" r="r" t="t"/>
              <a:pathLst>
                <a:path extrusionOk="0" h="20943" w="36157">
                  <a:moveTo>
                    <a:pt x="18016" y="1"/>
                  </a:moveTo>
                  <a:lnTo>
                    <a:pt x="12797" y="3031"/>
                  </a:lnTo>
                  <a:cubicBezTo>
                    <a:pt x="12734" y="3077"/>
                    <a:pt x="12714" y="3113"/>
                    <a:pt x="12714" y="3120"/>
                  </a:cubicBezTo>
                  <a:cubicBezTo>
                    <a:pt x="12714" y="3130"/>
                    <a:pt x="12741" y="3181"/>
                    <a:pt x="12838" y="3239"/>
                  </a:cubicBezTo>
                  <a:cubicBezTo>
                    <a:pt x="12909" y="3280"/>
                    <a:pt x="13003" y="3313"/>
                    <a:pt x="13107" y="3336"/>
                  </a:cubicBezTo>
                  <a:cubicBezTo>
                    <a:pt x="13827" y="3495"/>
                    <a:pt x="14474" y="3739"/>
                    <a:pt x="15029" y="4058"/>
                  </a:cubicBezTo>
                  <a:cubicBezTo>
                    <a:pt x="15097" y="4099"/>
                    <a:pt x="15166" y="4142"/>
                    <a:pt x="15234" y="4183"/>
                  </a:cubicBezTo>
                  <a:cubicBezTo>
                    <a:pt x="16206" y="4807"/>
                    <a:pt x="16738" y="5636"/>
                    <a:pt x="16736" y="6521"/>
                  </a:cubicBezTo>
                  <a:cubicBezTo>
                    <a:pt x="16731" y="7408"/>
                    <a:pt x="16185" y="8235"/>
                    <a:pt x="15204" y="8854"/>
                  </a:cubicBezTo>
                  <a:cubicBezTo>
                    <a:pt x="14157" y="9508"/>
                    <a:pt x="12741" y="9871"/>
                    <a:pt x="11220" y="9871"/>
                  </a:cubicBezTo>
                  <a:cubicBezTo>
                    <a:pt x="9777" y="9871"/>
                    <a:pt x="8410" y="9541"/>
                    <a:pt x="7375" y="8945"/>
                  </a:cubicBezTo>
                  <a:cubicBezTo>
                    <a:pt x="6805" y="8613"/>
                    <a:pt x="6366" y="8222"/>
                    <a:pt x="6072" y="7781"/>
                  </a:cubicBezTo>
                  <a:cubicBezTo>
                    <a:pt x="6052" y="7748"/>
                    <a:pt x="6008" y="7713"/>
                    <a:pt x="5953" y="7680"/>
                  </a:cubicBezTo>
                  <a:cubicBezTo>
                    <a:pt x="5811" y="7599"/>
                    <a:pt x="5593" y="7548"/>
                    <a:pt x="5372" y="7548"/>
                  </a:cubicBezTo>
                  <a:cubicBezTo>
                    <a:pt x="5172" y="7548"/>
                    <a:pt x="4984" y="7586"/>
                    <a:pt x="4842" y="7657"/>
                  </a:cubicBezTo>
                  <a:lnTo>
                    <a:pt x="1" y="10469"/>
                  </a:lnTo>
                  <a:lnTo>
                    <a:pt x="18138" y="20943"/>
                  </a:lnTo>
                  <a:lnTo>
                    <a:pt x="36156" y="10472"/>
                  </a:lnTo>
                  <a:lnTo>
                    <a:pt x="31328" y="7685"/>
                  </a:lnTo>
                  <a:cubicBezTo>
                    <a:pt x="30957" y="7472"/>
                    <a:pt x="30767" y="7137"/>
                    <a:pt x="30820" y="6790"/>
                  </a:cubicBezTo>
                  <a:cubicBezTo>
                    <a:pt x="30884" y="6384"/>
                    <a:pt x="31251" y="6067"/>
                    <a:pt x="31807" y="5943"/>
                  </a:cubicBezTo>
                  <a:cubicBezTo>
                    <a:pt x="32446" y="5801"/>
                    <a:pt x="33014" y="5588"/>
                    <a:pt x="33496" y="5309"/>
                  </a:cubicBezTo>
                  <a:cubicBezTo>
                    <a:pt x="34340" y="4817"/>
                    <a:pt x="34804" y="4188"/>
                    <a:pt x="34804" y="3533"/>
                  </a:cubicBezTo>
                  <a:cubicBezTo>
                    <a:pt x="34804" y="2874"/>
                    <a:pt x="34330" y="2240"/>
                    <a:pt x="33470" y="1743"/>
                  </a:cubicBezTo>
                  <a:cubicBezTo>
                    <a:pt x="33427" y="1718"/>
                    <a:pt x="33384" y="1695"/>
                    <a:pt x="33339" y="1670"/>
                  </a:cubicBezTo>
                  <a:cubicBezTo>
                    <a:pt x="32441" y="1190"/>
                    <a:pt x="31259" y="924"/>
                    <a:pt x="30011" y="924"/>
                  </a:cubicBezTo>
                  <a:cubicBezTo>
                    <a:pt x="28789" y="924"/>
                    <a:pt x="27630" y="1180"/>
                    <a:pt x="26748" y="1642"/>
                  </a:cubicBezTo>
                  <a:cubicBezTo>
                    <a:pt x="26197" y="1928"/>
                    <a:pt x="25774" y="2286"/>
                    <a:pt x="25523" y="2669"/>
                  </a:cubicBezTo>
                  <a:cubicBezTo>
                    <a:pt x="25246" y="3092"/>
                    <a:pt x="24655" y="3244"/>
                    <a:pt x="24191" y="3244"/>
                  </a:cubicBezTo>
                  <a:cubicBezTo>
                    <a:pt x="23834" y="3244"/>
                    <a:pt x="23491" y="3161"/>
                    <a:pt x="23225" y="3006"/>
                  </a:cubicBezTo>
                  <a:lnTo>
                    <a:pt x="18016" y="1"/>
                  </a:lnTo>
                  <a:close/>
                </a:path>
              </a:pathLst>
            </a:custGeom>
            <a:solidFill>
              <a:srgbClr val="F2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0"/>
            <p:cNvSpPr/>
            <p:nvPr/>
          </p:nvSpPr>
          <p:spPr>
            <a:xfrm>
              <a:off x="3410801" y="3180939"/>
              <a:ext cx="1164841" cy="880746"/>
            </a:xfrm>
            <a:custGeom>
              <a:rect b="b" l="l" r="r" t="t"/>
              <a:pathLst>
                <a:path extrusionOk="0" h="14205" w="18787">
                  <a:moveTo>
                    <a:pt x="18787" y="1"/>
                  </a:moveTo>
                  <a:lnTo>
                    <a:pt x="11" y="10913"/>
                  </a:lnTo>
                  <a:lnTo>
                    <a:pt x="0" y="14205"/>
                  </a:lnTo>
                  <a:lnTo>
                    <a:pt x="18779" y="3293"/>
                  </a:lnTo>
                  <a:lnTo>
                    <a:pt x="18787" y="1"/>
                  </a:lnTo>
                  <a:close/>
                </a:path>
              </a:pathLst>
            </a:custGeom>
            <a:solidFill>
              <a:srgbClr val="B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0"/>
            <p:cNvSpPr/>
            <p:nvPr/>
          </p:nvSpPr>
          <p:spPr>
            <a:xfrm>
              <a:off x="2238887" y="3180939"/>
              <a:ext cx="1172591" cy="880746"/>
            </a:xfrm>
            <a:custGeom>
              <a:rect b="b" l="l" r="r" t="t"/>
              <a:pathLst>
                <a:path extrusionOk="0" h="14205" w="18912">
                  <a:moveTo>
                    <a:pt x="8" y="1"/>
                  </a:moveTo>
                  <a:lnTo>
                    <a:pt x="1" y="3293"/>
                  </a:lnTo>
                  <a:lnTo>
                    <a:pt x="18901" y="14205"/>
                  </a:lnTo>
                  <a:lnTo>
                    <a:pt x="18912" y="10913"/>
                  </a:lnTo>
                  <a:lnTo>
                    <a:pt x="8" y="1"/>
                  </a:lnTo>
                  <a:close/>
                </a:path>
              </a:pathLst>
            </a:custGeom>
            <a:solidFill>
              <a:srgbClr val="B6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0"/>
            <p:cNvSpPr/>
            <p:nvPr/>
          </p:nvSpPr>
          <p:spPr>
            <a:xfrm>
              <a:off x="5386952" y="2504238"/>
              <a:ext cx="353042" cy="425027"/>
            </a:xfrm>
            <a:custGeom>
              <a:rect b="b" l="l" r="r" t="t"/>
              <a:pathLst>
                <a:path extrusionOk="0" h="6855" w="5694">
                  <a:moveTo>
                    <a:pt x="5694" y="0"/>
                  </a:moveTo>
                  <a:lnTo>
                    <a:pt x="330" y="3119"/>
                  </a:lnTo>
                  <a:cubicBezTo>
                    <a:pt x="325" y="3122"/>
                    <a:pt x="320" y="3124"/>
                    <a:pt x="315" y="3127"/>
                  </a:cubicBezTo>
                  <a:cubicBezTo>
                    <a:pt x="305" y="3135"/>
                    <a:pt x="297" y="3140"/>
                    <a:pt x="287" y="3147"/>
                  </a:cubicBezTo>
                  <a:cubicBezTo>
                    <a:pt x="272" y="3155"/>
                    <a:pt x="259" y="3165"/>
                    <a:pt x="246" y="3173"/>
                  </a:cubicBezTo>
                  <a:cubicBezTo>
                    <a:pt x="236" y="3180"/>
                    <a:pt x="226" y="3190"/>
                    <a:pt x="216" y="3198"/>
                  </a:cubicBezTo>
                  <a:cubicBezTo>
                    <a:pt x="203" y="3206"/>
                    <a:pt x="193" y="3216"/>
                    <a:pt x="183" y="3226"/>
                  </a:cubicBezTo>
                  <a:cubicBezTo>
                    <a:pt x="180" y="3226"/>
                    <a:pt x="178" y="3228"/>
                    <a:pt x="175" y="3231"/>
                  </a:cubicBezTo>
                  <a:cubicBezTo>
                    <a:pt x="170" y="3233"/>
                    <a:pt x="168" y="3239"/>
                    <a:pt x="165" y="3244"/>
                  </a:cubicBezTo>
                  <a:cubicBezTo>
                    <a:pt x="148" y="3259"/>
                    <a:pt x="132" y="3277"/>
                    <a:pt x="117" y="3292"/>
                  </a:cubicBezTo>
                  <a:cubicBezTo>
                    <a:pt x="115" y="3297"/>
                    <a:pt x="112" y="3299"/>
                    <a:pt x="107" y="3302"/>
                  </a:cubicBezTo>
                  <a:cubicBezTo>
                    <a:pt x="104" y="3307"/>
                    <a:pt x="102" y="3312"/>
                    <a:pt x="99" y="3315"/>
                  </a:cubicBezTo>
                  <a:cubicBezTo>
                    <a:pt x="92" y="3327"/>
                    <a:pt x="84" y="3340"/>
                    <a:pt x="74" y="3353"/>
                  </a:cubicBezTo>
                  <a:cubicBezTo>
                    <a:pt x="71" y="3358"/>
                    <a:pt x="66" y="3363"/>
                    <a:pt x="64" y="3368"/>
                  </a:cubicBezTo>
                  <a:cubicBezTo>
                    <a:pt x="64" y="3370"/>
                    <a:pt x="61" y="3373"/>
                    <a:pt x="61" y="3375"/>
                  </a:cubicBezTo>
                  <a:cubicBezTo>
                    <a:pt x="54" y="3388"/>
                    <a:pt x="49" y="3398"/>
                    <a:pt x="44" y="3411"/>
                  </a:cubicBezTo>
                  <a:cubicBezTo>
                    <a:pt x="41" y="3416"/>
                    <a:pt x="38" y="3424"/>
                    <a:pt x="36" y="3429"/>
                  </a:cubicBezTo>
                  <a:cubicBezTo>
                    <a:pt x="36" y="3431"/>
                    <a:pt x="33" y="3434"/>
                    <a:pt x="33" y="3436"/>
                  </a:cubicBezTo>
                  <a:cubicBezTo>
                    <a:pt x="31" y="3446"/>
                    <a:pt x="26" y="3459"/>
                    <a:pt x="23" y="3469"/>
                  </a:cubicBezTo>
                  <a:cubicBezTo>
                    <a:pt x="23" y="3477"/>
                    <a:pt x="21" y="3482"/>
                    <a:pt x="18" y="3490"/>
                  </a:cubicBezTo>
                  <a:cubicBezTo>
                    <a:pt x="18" y="3492"/>
                    <a:pt x="18" y="3495"/>
                    <a:pt x="18" y="3497"/>
                  </a:cubicBezTo>
                  <a:cubicBezTo>
                    <a:pt x="16" y="3507"/>
                    <a:pt x="16" y="3520"/>
                    <a:pt x="13" y="3533"/>
                  </a:cubicBezTo>
                  <a:cubicBezTo>
                    <a:pt x="13" y="3540"/>
                    <a:pt x="11" y="3545"/>
                    <a:pt x="11" y="3553"/>
                  </a:cubicBezTo>
                  <a:cubicBezTo>
                    <a:pt x="11" y="3556"/>
                    <a:pt x="11" y="3561"/>
                    <a:pt x="11" y="3563"/>
                  </a:cubicBezTo>
                  <a:lnTo>
                    <a:pt x="0" y="6854"/>
                  </a:lnTo>
                  <a:lnTo>
                    <a:pt x="0" y="6854"/>
                  </a:lnTo>
                  <a:cubicBezTo>
                    <a:pt x="0" y="6844"/>
                    <a:pt x="3" y="6834"/>
                    <a:pt x="3" y="6824"/>
                  </a:cubicBezTo>
                  <a:cubicBezTo>
                    <a:pt x="5" y="6812"/>
                    <a:pt x="5" y="6802"/>
                    <a:pt x="8" y="6789"/>
                  </a:cubicBezTo>
                  <a:cubicBezTo>
                    <a:pt x="11" y="6779"/>
                    <a:pt x="13" y="6771"/>
                    <a:pt x="16" y="6761"/>
                  </a:cubicBezTo>
                  <a:cubicBezTo>
                    <a:pt x="18" y="6751"/>
                    <a:pt x="21" y="6741"/>
                    <a:pt x="23" y="6728"/>
                  </a:cubicBezTo>
                  <a:cubicBezTo>
                    <a:pt x="28" y="6720"/>
                    <a:pt x="31" y="6710"/>
                    <a:pt x="36" y="6703"/>
                  </a:cubicBezTo>
                  <a:cubicBezTo>
                    <a:pt x="41" y="6690"/>
                    <a:pt x="46" y="6680"/>
                    <a:pt x="51" y="6670"/>
                  </a:cubicBezTo>
                  <a:cubicBezTo>
                    <a:pt x="56" y="6660"/>
                    <a:pt x="61" y="6652"/>
                    <a:pt x="66" y="6644"/>
                  </a:cubicBezTo>
                  <a:cubicBezTo>
                    <a:pt x="74" y="6632"/>
                    <a:pt x="82" y="6619"/>
                    <a:pt x="92" y="6606"/>
                  </a:cubicBezTo>
                  <a:cubicBezTo>
                    <a:pt x="97" y="6599"/>
                    <a:pt x="102" y="6591"/>
                    <a:pt x="109" y="6583"/>
                  </a:cubicBezTo>
                  <a:cubicBezTo>
                    <a:pt x="122" y="6568"/>
                    <a:pt x="137" y="6550"/>
                    <a:pt x="155" y="6535"/>
                  </a:cubicBezTo>
                  <a:cubicBezTo>
                    <a:pt x="160" y="6530"/>
                    <a:pt x="165" y="6523"/>
                    <a:pt x="173" y="6518"/>
                  </a:cubicBezTo>
                  <a:cubicBezTo>
                    <a:pt x="183" y="6507"/>
                    <a:pt x="196" y="6500"/>
                    <a:pt x="206" y="6490"/>
                  </a:cubicBezTo>
                  <a:cubicBezTo>
                    <a:pt x="216" y="6482"/>
                    <a:pt x="226" y="6472"/>
                    <a:pt x="236" y="6464"/>
                  </a:cubicBezTo>
                  <a:cubicBezTo>
                    <a:pt x="249" y="6457"/>
                    <a:pt x="264" y="6446"/>
                    <a:pt x="277" y="6439"/>
                  </a:cubicBezTo>
                  <a:cubicBezTo>
                    <a:pt x="292" y="6429"/>
                    <a:pt x="305" y="6421"/>
                    <a:pt x="320" y="6411"/>
                  </a:cubicBezTo>
                  <a:lnTo>
                    <a:pt x="5684" y="3294"/>
                  </a:lnTo>
                  <a:lnTo>
                    <a:pt x="5694" y="0"/>
                  </a:lnTo>
                  <a:close/>
                  <a:moveTo>
                    <a:pt x="0" y="6854"/>
                  </a:moveTo>
                  <a:cubicBezTo>
                    <a:pt x="0" y="6855"/>
                    <a:pt x="0" y="6855"/>
                    <a:pt x="0" y="6855"/>
                  </a:cubicBezTo>
                  <a:lnTo>
                    <a:pt x="0" y="6854"/>
                  </a:lnTo>
                  <a:close/>
                </a:path>
              </a:pathLst>
            </a:custGeom>
            <a:solidFill>
              <a:srgbClr val="0D4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0"/>
            <p:cNvSpPr/>
            <p:nvPr/>
          </p:nvSpPr>
          <p:spPr>
            <a:xfrm>
              <a:off x="4575151" y="2935841"/>
              <a:ext cx="1062351" cy="449270"/>
            </a:xfrm>
            <a:custGeom>
              <a:rect b="b" l="l" r="r" t="t"/>
              <a:pathLst>
                <a:path extrusionOk="0" h="7246" w="17134">
                  <a:moveTo>
                    <a:pt x="17133" y="0"/>
                  </a:moveTo>
                  <a:lnTo>
                    <a:pt x="17133" y="4"/>
                  </a:lnTo>
                  <a:lnTo>
                    <a:pt x="17133" y="4"/>
                  </a:lnTo>
                  <a:cubicBezTo>
                    <a:pt x="17133" y="3"/>
                    <a:pt x="17133" y="2"/>
                    <a:pt x="17133" y="0"/>
                  </a:cubicBezTo>
                  <a:close/>
                  <a:moveTo>
                    <a:pt x="17133" y="4"/>
                  </a:moveTo>
                  <a:cubicBezTo>
                    <a:pt x="17133" y="36"/>
                    <a:pt x="17131" y="68"/>
                    <a:pt x="17128" y="99"/>
                  </a:cubicBezTo>
                  <a:cubicBezTo>
                    <a:pt x="17128" y="122"/>
                    <a:pt x="17126" y="147"/>
                    <a:pt x="17123" y="170"/>
                  </a:cubicBezTo>
                  <a:cubicBezTo>
                    <a:pt x="17121" y="196"/>
                    <a:pt x="17118" y="221"/>
                    <a:pt x="17113" y="246"/>
                  </a:cubicBezTo>
                  <a:cubicBezTo>
                    <a:pt x="17110" y="272"/>
                    <a:pt x="17108" y="294"/>
                    <a:pt x="17103" y="320"/>
                  </a:cubicBezTo>
                  <a:cubicBezTo>
                    <a:pt x="17098" y="345"/>
                    <a:pt x="17093" y="371"/>
                    <a:pt x="17085" y="396"/>
                  </a:cubicBezTo>
                  <a:cubicBezTo>
                    <a:pt x="17080" y="419"/>
                    <a:pt x="17075" y="442"/>
                    <a:pt x="17070" y="467"/>
                  </a:cubicBezTo>
                  <a:cubicBezTo>
                    <a:pt x="17062" y="492"/>
                    <a:pt x="17055" y="518"/>
                    <a:pt x="17044" y="540"/>
                  </a:cubicBezTo>
                  <a:cubicBezTo>
                    <a:pt x="17037" y="566"/>
                    <a:pt x="17032" y="589"/>
                    <a:pt x="17022" y="611"/>
                  </a:cubicBezTo>
                  <a:cubicBezTo>
                    <a:pt x="17014" y="637"/>
                    <a:pt x="17004" y="660"/>
                    <a:pt x="16994" y="685"/>
                  </a:cubicBezTo>
                  <a:cubicBezTo>
                    <a:pt x="16984" y="710"/>
                    <a:pt x="16973" y="733"/>
                    <a:pt x="16961" y="759"/>
                  </a:cubicBezTo>
                  <a:cubicBezTo>
                    <a:pt x="16951" y="784"/>
                    <a:pt x="16938" y="807"/>
                    <a:pt x="16928" y="830"/>
                  </a:cubicBezTo>
                  <a:cubicBezTo>
                    <a:pt x="16915" y="855"/>
                    <a:pt x="16902" y="880"/>
                    <a:pt x="16890" y="903"/>
                  </a:cubicBezTo>
                  <a:cubicBezTo>
                    <a:pt x="16877" y="926"/>
                    <a:pt x="16864" y="946"/>
                    <a:pt x="16852" y="969"/>
                  </a:cubicBezTo>
                  <a:cubicBezTo>
                    <a:pt x="16834" y="997"/>
                    <a:pt x="16816" y="1025"/>
                    <a:pt x="16798" y="1055"/>
                  </a:cubicBezTo>
                  <a:cubicBezTo>
                    <a:pt x="16783" y="1076"/>
                    <a:pt x="16771" y="1096"/>
                    <a:pt x="16755" y="1119"/>
                  </a:cubicBezTo>
                  <a:cubicBezTo>
                    <a:pt x="16735" y="1147"/>
                    <a:pt x="16715" y="1174"/>
                    <a:pt x="16694" y="1202"/>
                  </a:cubicBezTo>
                  <a:cubicBezTo>
                    <a:pt x="16679" y="1220"/>
                    <a:pt x="16664" y="1240"/>
                    <a:pt x="16649" y="1261"/>
                  </a:cubicBezTo>
                  <a:cubicBezTo>
                    <a:pt x="16616" y="1299"/>
                    <a:pt x="16585" y="1337"/>
                    <a:pt x="16550" y="1372"/>
                  </a:cubicBezTo>
                  <a:cubicBezTo>
                    <a:pt x="16537" y="1390"/>
                    <a:pt x="16522" y="1405"/>
                    <a:pt x="16509" y="1420"/>
                  </a:cubicBezTo>
                  <a:cubicBezTo>
                    <a:pt x="16459" y="1471"/>
                    <a:pt x="16408" y="1524"/>
                    <a:pt x="16355" y="1575"/>
                  </a:cubicBezTo>
                  <a:cubicBezTo>
                    <a:pt x="16324" y="1603"/>
                    <a:pt x="16291" y="1628"/>
                    <a:pt x="16261" y="1656"/>
                  </a:cubicBezTo>
                  <a:cubicBezTo>
                    <a:pt x="16243" y="1671"/>
                    <a:pt x="16225" y="1687"/>
                    <a:pt x="16208" y="1702"/>
                  </a:cubicBezTo>
                  <a:cubicBezTo>
                    <a:pt x="16170" y="1735"/>
                    <a:pt x="16126" y="1765"/>
                    <a:pt x="16086" y="1796"/>
                  </a:cubicBezTo>
                  <a:cubicBezTo>
                    <a:pt x="16073" y="1806"/>
                    <a:pt x="16060" y="1816"/>
                    <a:pt x="16048" y="1826"/>
                  </a:cubicBezTo>
                  <a:cubicBezTo>
                    <a:pt x="15992" y="1867"/>
                    <a:pt x="15934" y="1907"/>
                    <a:pt x="15875" y="1948"/>
                  </a:cubicBezTo>
                  <a:cubicBezTo>
                    <a:pt x="15865" y="1956"/>
                    <a:pt x="15853" y="1963"/>
                    <a:pt x="15842" y="1968"/>
                  </a:cubicBezTo>
                  <a:cubicBezTo>
                    <a:pt x="15792" y="2001"/>
                    <a:pt x="15743" y="2034"/>
                    <a:pt x="15690" y="2065"/>
                  </a:cubicBezTo>
                  <a:cubicBezTo>
                    <a:pt x="15627" y="2103"/>
                    <a:pt x="15558" y="2141"/>
                    <a:pt x="15490" y="2179"/>
                  </a:cubicBezTo>
                  <a:cubicBezTo>
                    <a:pt x="15421" y="2217"/>
                    <a:pt x="15350" y="2252"/>
                    <a:pt x="15277" y="2285"/>
                  </a:cubicBezTo>
                  <a:cubicBezTo>
                    <a:pt x="15254" y="2298"/>
                    <a:pt x="15231" y="2308"/>
                    <a:pt x="15208" y="2318"/>
                  </a:cubicBezTo>
                  <a:cubicBezTo>
                    <a:pt x="15158" y="2341"/>
                    <a:pt x="15107" y="2364"/>
                    <a:pt x="15054" y="2387"/>
                  </a:cubicBezTo>
                  <a:cubicBezTo>
                    <a:pt x="15028" y="2399"/>
                    <a:pt x="15000" y="2409"/>
                    <a:pt x="14975" y="2420"/>
                  </a:cubicBezTo>
                  <a:cubicBezTo>
                    <a:pt x="14922" y="2442"/>
                    <a:pt x="14866" y="2465"/>
                    <a:pt x="14813" y="2486"/>
                  </a:cubicBezTo>
                  <a:cubicBezTo>
                    <a:pt x="14790" y="2493"/>
                    <a:pt x="14767" y="2503"/>
                    <a:pt x="14742" y="2511"/>
                  </a:cubicBezTo>
                  <a:cubicBezTo>
                    <a:pt x="14666" y="2539"/>
                    <a:pt x="14587" y="2567"/>
                    <a:pt x="14506" y="2592"/>
                  </a:cubicBezTo>
                  <a:cubicBezTo>
                    <a:pt x="14491" y="2597"/>
                    <a:pt x="14476" y="2602"/>
                    <a:pt x="14460" y="2607"/>
                  </a:cubicBezTo>
                  <a:cubicBezTo>
                    <a:pt x="14402" y="2625"/>
                    <a:pt x="14344" y="2643"/>
                    <a:pt x="14283" y="2661"/>
                  </a:cubicBezTo>
                  <a:cubicBezTo>
                    <a:pt x="14257" y="2668"/>
                    <a:pt x="14230" y="2676"/>
                    <a:pt x="14202" y="2683"/>
                  </a:cubicBezTo>
                  <a:cubicBezTo>
                    <a:pt x="14153" y="2696"/>
                    <a:pt x="14105" y="2709"/>
                    <a:pt x="14055" y="2721"/>
                  </a:cubicBezTo>
                  <a:cubicBezTo>
                    <a:pt x="14024" y="2729"/>
                    <a:pt x="13994" y="2737"/>
                    <a:pt x="13963" y="2744"/>
                  </a:cubicBezTo>
                  <a:cubicBezTo>
                    <a:pt x="13915" y="2754"/>
                    <a:pt x="13869" y="2764"/>
                    <a:pt x="13824" y="2775"/>
                  </a:cubicBezTo>
                  <a:cubicBezTo>
                    <a:pt x="13791" y="2782"/>
                    <a:pt x="13758" y="2790"/>
                    <a:pt x="13725" y="2797"/>
                  </a:cubicBezTo>
                  <a:cubicBezTo>
                    <a:pt x="13679" y="2805"/>
                    <a:pt x="13634" y="2815"/>
                    <a:pt x="13585" y="2823"/>
                  </a:cubicBezTo>
                  <a:cubicBezTo>
                    <a:pt x="13557" y="2828"/>
                    <a:pt x="13527" y="2833"/>
                    <a:pt x="13499" y="2838"/>
                  </a:cubicBezTo>
                  <a:cubicBezTo>
                    <a:pt x="13413" y="2853"/>
                    <a:pt x="13327" y="2868"/>
                    <a:pt x="13238" y="2881"/>
                  </a:cubicBezTo>
                  <a:cubicBezTo>
                    <a:pt x="13225" y="2884"/>
                    <a:pt x="13215" y="2884"/>
                    <a:pt x="13202" y="2886"/>
                  </a:cubicBezTo>
                  <a:cubicBezTo>
                    <a:pt x="13106" y="2899"/>
                    <a:pt x="13007" y="2912"/>
                    <a:pt x="12908" y="2922"/>
                  </a:cubicBezTo>
                  <a:cubicBezTo>
                    <a:pt x="12880" y="2924"/>
                    <a:pt x="12850" y="2927"/>
                    <a:pt x="12822" y="2929"/>
                  </a:cubicBezTo>
                  <a:cubicBezTo>
                    <a:pt x="12761" y="2934"/>
                    <a:pt x="12703" y="2939"/>
                    <a:pt x="12642" y="2945"/>
                  </a:cubicBezTo>
                  <a:cubicBezTo>
                    <a:pt x="12612" y="2947"/>
                    <a:pt x="12581" y="2950"/>
                    <a:pt x="12551" y="2950"/>
                  </a:cubicBezTo>
                  <a:cubicBezTo>
                    <a:pt x="12485" y="2955"/>
                    <a:pt x="12421" y="2957"/>
                    <a:pt x="12355" y="2960"/>
                  </a:cubicBezTo>
                  <a:cubicBezTo>
                    <a:pt x="12330" y="2962"/>
                    <a:pt x="12307" y="2962"/>
                    <a:pt x="12284" y="2965"/>
                  </a:cubicBezTo>
                  <a:cubicBezTo>
                    <a:pt x="12206" y="2967"/>
                    <a:pt x="12125" y="2967"/>
                    <a:pt x="12046" y="2967"/>
                  </a:cubicBezTo>
                  <a:lnTo>
                    <a:pt x="12033" y="2967"/>
                  </a:lnTo>
                  <a:cubicBezTo>
                    <a:pt x="12008" y="2968"/>
                    <a:pt x="11983" y="2968"/>
                    <a:pt x="11958" y="2968"/>
                  </a:cubicBezTo>
                  <a:cubicBezTo>
                    <a:pt x="11898" y="2968"/>
                    <a:pt x="11839" y="2967"/>
                    <a:pt x="11780" y="2965"/>
                  </a:cubicBezTo>
                  <a:cubicBezTo>
                    <a:pt x="11752" y="2965"/>
                    <a:pt x="11721" y="2965"/>
                    <a:pt x="11694" y="2962"/>
                  </a:cubicBezTo>
                  <a:cubicBezTo>
                    <a:pt x="11640" y="2962"/>
                    <a:pt x="11587" y="2960"/>
                    <a:pt x="11534" y="2957"/>
                  </a:cubicBezTo>
                  <a:cubicBezTo>
                    <a:pt x="11501" y="2955"/>
                    <a:pt x="11468" y="2952"/>
                    <a:pt x="11435" y="2950"/>
                  </a:cubicBezTo>
                  <a:cubicBezTo>
                    <a:pt x="11387" y="2947"/>
                    <a:pt x="11339" y="2945"/>
                    <a:pt x="11290" y="2942"/>
                  </a:cubicBezTo>
                  <a:cubicBezTo>
                    <a:pt x="11255" y="2937"/>
                    <a:pt x="11219" y="2934"/>
                    <a:pt x="11186" y="2932"/>
                  </a:cubicBezTo>
                  <a:cubicBezTo>
                    <a:pt x="11138" y="2927"/>
                    <a:pt x="11093" y="2924"/>
                    <a:pt x="11044" y="2919"/>
                  </a:cubicBezTo>
                  <a:cubicBezTo>
                    <a:pt x="11011" y="2914"/>
                    <a:pt x="10976" y="2912"/>
                    <a:pt x="10940" y="2907"/>
                  </a:cubicBezTo>
                  <a:cubicBezTo>
                    <a:pt x="10895" y="2901"/>
                    <a:pt x="10849" y="2896"/>
                    <a:pt x="10803" y="2889"/>
                  </a:cubicBezTo>
                  <a:cubicBezTo>
                    <a:pt x="10768" y="2884"/>
                    <a:pt x="10735" y="2879"/>
                    <a:pt x="10699" y="2874"/>
                  </a:cubicBezTo>
                  <a:cubicBezTo>
                    <a:pt x="10651" y="2866"/>
                    <a:pt x="10603" y="2858"/>
                    <a:pt x="10555" y="2851"/>
                  </a:cubicBezTo>
                  <a:cubicBezTo>
                    <a:pt x="10522" y="2846"/>
                    <a:pt x="10489" y="2841"/>
                    <a:pt x="10456" y="2835"/>
                  </a:cubicBezTo>
                  <a:cubicBezTo>
                    <a:pt x="10405" y="2825"/>
                    <a:pt x="10357" y="2815"/>
                    <a:pt x="10306" y="2805"/>
                  </a:cubicBezTo>
                  <a:cubicBezTo>
                    <a:pt x="10276" y="2800"/>
                    <a:pt x="10248" y="2795"/>
                    <a:pt x="10218" y="2787"/>
                  </a:cubicBezTo>
                  <a:cubicBezTo>
                    <a:pt x="10134" y="2770"/>
                    <a:pt x="10050" y="2752"/>
                    <a:pt x="9967" y="2732"/>
                  </a:cubicBezTo>
                  <a:cubicBezTo>
                    <a:pt x="9964" y="2732"/>
                    <a:pt x="9959" y="2729"/>
                    <a:pt x="9956" y="2729"/>
                  </a:cubicBezTo>
                  <a:cubicBezTo>
                    <a:pt x="9878" y="2709"/>
                    <a:pt x="9799" y="2688"/>
                    <a:pt x="9721" y="2666"/>
                  </a:cubicBezTo>
                  <a:cubicBezTo>
                    <a:pt x="9700" y="2661"/>
                    <a:pt x="9677" y="2655"/>
                    <a:pt x="9657" y="2648"/>
                  </a:cubicBezTo>
                  <a:cubicBezTo>
                    <a:pt x="9579" y="2625"/>
                    <a:pt x="9502" y="2602"/>
                    <a:pt x="9424" y="2577"/>
                  </a:cubicBezTo>
                  <a:cubicBezTo>
                    <a:pt x="9404" y="2569"/>
                    <a:pt x="9383" y="2562"/>
                    <a:pt x="9363" y="2557"/>
                  </a:cubicBezTo>
                  <a:cubicBezTo>
                    <a:pt x="9274" y="2526"/>
                    <a:pt x="9185" y="2493"/>
                    <a:pt x="9097" y="2458"/>
                  </a:cubicBezTo>
                  <a:cubicBezTo>
                    <a:pt x="9079" y="2450"/>
                    <a:pt x="9059" y="2442"/>
                    <a:pt x="9041" y="2435"/>
                  </a:cubicBezTo>
                  <a:cubicBezTo>
                    <a:pt x="8975" y="2409"/>
                    <a:pt x="8909" y="2382"/>
                    <a:pt x="8846" y="2354"/>
                  </a:cubicBezTo>
                  <a:cubicBezTo>
                    <a:pt x="8823" y="2344"/>
                    <a:pt x="8800" y="2333"/>
                    <a:pt x="8777" y="2323"/>
                  </a:cubicBezTo>
                  <a:cubicBezTo>
                    <a:pt x="8699" y="2285"/>
                    <a:pt x="8620" y="2247"/>
                    <a:pt x="8541" y="2209"/>
                  </a:cubicBezTo>
                  <a:cubicBezTo>
                    <a:pt x="8473" y="2171"/>
                    <a:pt x="8407" y="2136"/>
                    <a:pt x="8341" y="2098"/>
                  </a:cubicBezTo>
                  <a:cubicBezTo>
                    <a:pt x="7808" y="1791"/>
                    <a:pt x="7415" y="1433"/>
                    <a:pt x="7164" y="1050"/>
                  </a:cubicBezTo>
                  <a:cubicBezTo>
                    <a:pt x="7106" y="964"/>
                    <a:pt x="7022" y="890"/>
                    <a:pt x="6918" y="832"/>
                  </a:cubicBezTo>
                  <a:cubicBezTo>
                    <a:pt x="6896" y="817"/>
                    <a:pt x="6870" y="804"/>
                    <a:pt x="6842" y="792"/>
                  </a:cubicBezTo>
                  <a:cubicBezTo>
                    <a:pt x="6835" y="789"/>
                    <a:pt x="6825" y="784"/>
                    <a:pt x="6814" y="781"/>
                  </a:cubicBezTo>
                  <a:cubicBezTo>
                    <a:pt x="6799" y="774"/>
                    <a:pt x="6784" y="766"/>
                    <a:pt x="6766" y="759"/>
                  </a:cubicBezTo>
                  <a:lnTo>
                    <a:pt x="6761" y="759"/>
                  </a:lnTo>
                  <a:cubicBezTo>
                    <a:pt x="6726" y="743"/>
                    <a:pt x="6685" y="731"/>
                    <a:pt x="6647" y="718"/>
                  </a:cubicBezTo>
                  <a:cubicBezTo>
                    <a:pt x="6642" y="718"/>
                    <a:pt x="6639" y="715"/>
                    <a:pt x="6637" y="715"/>
                  </a:cubicBezTo>
                  <a:cubicBezTo>
                    <a:pt x="6627" y="713"/>
                    <a:pt x="6619" y="710"/>
                    <a:pt x="6609" y="708"/>
                  </a:cubicBezTo>
                  <a:cubicBezTo>
                    <a:pt x="6586" y="703"/>
                    <a:pt x="6563" y="698"/>
                    <a:pt x="6540" y="693"/>
                  </a:cubicBezTo>
                  <a:cubicBezTo>
                    <a:pt x="6533" y="690"/>
                    <a:pt x="6528" y="688"/>
                    <a:pt x="6520" y="688"/>
                  </a:cubicBezTo>
                  <a:cubicBezTo>
                    <a:pt x="6513" y="685"/>
                    <a:pt x="6505" y="685"/>
                    <a:pt x="6497" y="682"/>
                  </a:cubicBezTo>
                  <a:cubicBezTo>
                    <a:pt x="6477" y="680"/>
                    <a:pt x="6457" y="675"/>
                    <a:pt x="6437" y="672"/>
                  </a:cubicBezTo>
                  <a:cubicBezTo>
                    <a:pt x="6429" y="670"/>
                    <a:pt x="6419" y="670"/>
                    <a:pt x="6411" y="667"/>
                  </a:cubicBezTo>
                  <a:cubicBezTo>
                    <a:pt x="6404" y="667"/>
                    <a:pt x="6396" y="667"/>
                    <a:pt x="6391" y="665"/>
                  </a:cubicBezTo>
                  <a:cubicBezTo>
                    <a:pt x="6371" y="662"/>
                    <a:pt x="6353" y="660"/>
                    <a:pt x="6333" y="660"/>
                  </a:cubicBezTo>
                  <a:cubicBezTo>
                    <a:pt x="6322" y="657"/>
                    <a:pt x="6312" y="657"/>
                    <a:pt x="6302" y="655"/>
                  </a:cubicBezTo>
                  <a:lnTo>
                    <a:pt x="6284" y="655"/>
                  </a:lnTo>
                  <a:cubicBezTo>
                    <a:pt x="6264" y="652"/>
                    <a:pt x="6246" y="652"/>
                    <a:pt x="6226" y="652"/>
                  </a:cubicBezTo>
                  <a:cubicBezTo>
                    <a:pt x="6216" y="652"/>
                    <a:pt x="6206" y="650"/>
                    <a:pt x="6193" y="650"/>
                  </a:cubicBezTo>
                  <a:lnTo>
                    <a:pt x="6081" y="650"/>
                  </a:lnTo>
                  <a:cubicBezTo>
                    <a:pt x="6076" y="650"/>
                    <a:pt x="6074" y="650"/>
                    <a:pt x="6069" y="652"/>
                  </a:cubicBezTo>
                  <a:cubicBezTo>
                    <a:pt x="6041" y="652"/>
                    <a:pt x="6013" y="655"/>
                    <a:pt x="5985" y="657"/>
                  </a:cubicBezTo>
                  <a:lnTo>
                    <a:pt x="5960" y="657"/>
                  </a:lnTo>
                  <a:cubicBezTo>
                    <a:pt x="5957" y="660"/>
                    <a:pt x="5957" y="660"/>
                    <a:pt x="5955" y="660"/>
                  </a:cubicBezTo>
                  <a:cubicBezTo>
                    <a:pt x="5914" y="662"/>
                    <a:pt x="5874" y="670"/>
                    <a:pt x="5830" y="675"/>
                  </a:cubicBezTo>
                  <a:cubicBezTo>
                    <a:pt x="5828" y="677"/>
                    <a:pt x="5825" y="677"/>
                    <a:pt x="5820" y="677"/>
                  </a:cubicBezTo>
                  <a:cubicBezTo>
                    <a:pt x="5810" y="680"/>
                    <a:pt x="5797" y="682"/>
                    <a:pt x="5785" y="685"/>
                  </a:cubicBezTo>
                  <a:cubicBezTo>
                    <a:pt x="5767" y="688"/>
                    <a:pt x="5749" y="693"/>
                    <a:pt x="5732" y="698"/>
                  </a:cubicBezTo>
                  <a:cubicBezTo>
                    <a:pt x="5714" y="700"/>
                    <a:pt x="5699" y="705"/>
                    <a:pt x="5683" y="710"/>
                  </a:cubicBezTo>
                  <a:cubicBezTo>
                    <a:pt x="5666" y="713"/>
                    <a:pt x="5648" y="718"/>
                    <a:pt x="5630" y="726"/>
                  </a:cubicBezTo>
                  <a:cubicBezTo>
                    <a:pt x="5625" y="726"/>
                    <a:pt x="5620" y="728"/>
                    <a:pt x="5615" y="728"/>
                  </a:cubicBezTo>
                  <a:cubicBezTo>
                    <a:pt x="5607" y="731"/>
                    <a:pt x="5602" y="733"/>
                    <a:pt x="5595" y="736"/>
                  </a:cubicBezTo>
                  <a:cubicBezTo>
                    <a:pt x="5567" y="746"/>
                    <a:pt x="5539" y="756"/>
                    <a:pt x="5511" y="769"/>
                  </a:cubicBezTo>
                  <a:cubicBezTo>
                    <a:pt x="5501" y="774"/>
                    <a:pt x="5491" y="776"/>
                    <a:pt x="5478" y="781"/>
                  </a:cubicBezTo>
                  <a:cubicBezTo>
                    <a:pt x="5442" y="799"/>
                    <a:pt x="5407" y="814"/>
                    <a:pt x="5374" y="835"/>
                  </a:cubicBezTo>
                  <a:lnTo>
                    <a:pt x="8" y="3954"/>
                  </a:lnTo>
                  <a:lnTo>
                    <a:pt x="0" y="7246"/>
                  </a:lnTo>
                  <a:lnTo>
                    <a:pt x="0" y="7246"/>
                  </a:lnTo>
                  <a:lnTo>
                    <a:pt x="5364" y="4126"/>
                  </a:lnTo>
                  <a:cubicBezTo>
                    <a:pt x="5399" y="4109"/>
                    <a:pt x="5432" y="4091"/>
                    <a:pt x="5470" y="4073"/>
                  </a:cubicBezTo>
                  <a:cubicBezTo>
                    <a:pt x="5480" y="4071"/>
                    <a:pt x="5491" y="4065"/>
                    <a:pt x="5501" y="4060"/>
                  </a:cubicBezTo>
                  <a:cubicBezTo>
                    <a:pt x="5529" y="4048"/>
                    <a:pt x="5557" y="4038"/>
                    <a:pt x="5587" y="4027"/>
                  </a:cubicBezTo>
                  <a:cubicBezTo>
                    <a:pt x="5597" y="4025"/>
                    <a:pt x="5610" y="4020"/>
                    <a:pt x="5622" y="4017"/>
                  </a:cubicBezTo>
                  <a:cubicBezTo>
                    <a:pt x="5638" y="4012"/>
                    <a:pt x="5655" y="4007"/>
                    <a:pt x="5673" y="4002"/>
                  </a:cubicBezTo>
                  <a:cubicBezTo>
                    <a:pt x="5691" y="3997"/>
                    <a:pt x="5706" y="3992"/>
                    <a:pt x="5721" y="3989"/>
                  </a:cubicBezTo>
                  <a:cubicBezTo>
                    <a:pt x="5739" y="3984"/>
                    <a:pt x="5757" y="3982"/>
                    <a:pt x="5777" y="3977"/>
                  </a:cubicBezTo>
                  <a:cubicBezTo>
                    <a:pt x="5792" y="3974"/>
                    <a:pt x="5808" y="3972"/>
                    <a:pt x="5823" y="3969"/>
                  </a:cubicBezTo>
                  <a:cubicBezTo>
                    <a:pt x="5863" y="3961"/>
                    <a:pt x="5904" y="3956"/>
                    <a:pt x="5947" y="3951"/>
                  </a:cubicBezTo>
                  <a:cubicBezTo>
                    <a:pt x="5955" y="3949"/>
                    <a:pt x="5965" y="3949"/>
                    <a:pt x="5975" y="3949"/>
                  </a:cubicBezTo>
                  <a:cubicBezTo>
                    <a:pt x="6003" y="3946"/>
                    <a:pt x="6031" y="3944"/>
                    <a:pt x="6061" y="3944"/>
                  </a:cubicBezTo>
                  <a:cubicBezTo>
                    <a:pt x="6076" y="3941"/>
                    <a:pt x="6092" y="3941"/>
                    <a:pt x="6107" y="3941"/>
                  </a:cubicBezTo>
                  <a:lnTo>
                    <a:pt x="6168" y="3941"/>
                  </a:lnTo>
                  <a:cubicBezTo>
                    <a:pt x="6185" y="3941"/>
                    <a:pt x="6201" y="3944"/>
                    <a:pt x="6218" y="3944"/>
                  </a:cubicBezTo>
                  <a:cubicBezTo>
                    <a:pt x="6236" y="3944"/>
                    <a:pt x="6256" y="3946"/>
                    <a:pt x="6274" y="3946"/>
                  </a:cubicBezTo>
                  <a:cubicBezTo>
                    <a:pt x="6292" y="3949"/>
                    <a:pt x="6307" y="3949"/>
                    <a:pt x="6325" y="3951"/>
                  </a:cubicBezTo>
                  <a:cubicBezTo>
                    <a:pt x="6343" y="3954"/>
                    <a:pt x="6363" y="3954"/>
                    <a:pt x="6381" y="3956"/>
                  </a:cubicBezTo>
                  <a:cubicBezTo>
                    <a:pt x="6396" y="3959"/>
                    <a:pt x="6411" y="3961"/>
                    <a:pt x="6426" y="3964"/>
                  </a:cubicBezTo>
                  <a:cubicBezTo>
                    <a:pt x="6447" y="3967"/>
                    <a:pt x="6467" y="3972"/>
                    <a:pt x="6487" y="3974"/>
                  </a:cubicBezTo>
                  <a:cubicBezTo>
                    <a:pt x="6502" y="3977"/>
                    <a:pt x="6518" y="3982"/>
                    <a:pt x="6530" y="3984"/>
                  </a:cubicBezTo>
                  <a:cubicBezTo>
                    <a:pt x="6556" y="3989"/>
                    <a:pt x="6579" y="3994"/>
                    <a:pt x="6601" y="3999"/>
                  </a:cubicBezTo>
                  <a:cubicBezTo>
                    <a:pt x="6611" y="4005"/>
                    <a:pt x="6624" y="4007"/>
                    <a:pt x="6637" y="4010"/>
                  </a:cubicBezTo>
                  <a:cubicBezTo>
                    <a:pt x="6677" y="4022"/>
                    <a:pt x="6715" y="4035"/>
                    <a:pt x="6754" y="4050"/>
                  </a:cubicBezTo>
                  <a:cubicBezTo>
                    <a:pt x="6771" y="4058"/>
                    <a:pt x="6789" y="4065"/>
                    <a:pt x="6807" y="4073"/>
                  </a:cubicBezTo>
                  <a:cubicBezTo>
                    <a:pt x="6814" y="4076"/>
                    <a:pt x="6825" y="4081"/>
                    <a:pt x="6832" y="4083"/>
                  </a:cubicBezTo>
                  <a:cubicBezTo>
                    <a:pt x="6860" y="4096"/>
                    <a:pt x="6885" y="4111"/>
                    <a:pt x="6911" y="4124"/>
                  </a:cubicBezTo>
                  <a:cubicBezTo>
                    <a:pt x="7012" y="4185"/>
                    <a:pt x="7096" y="4256"/>
                    <a:pt x="7154" y="4342"/>
                  </a:cubicBezTo>
                  <a:cubicBezTo>
                    <a:pt x="7408" y="4725"/>
                    <a:pt x="7798" y="5082"/>
                    <a:pt x="8331" y="5389"/>
                  </a:cubicBezTo>
                  <a:cubicBezTo>
                    <a:pt x="8397" y="5427"/>
                    <a:pt x="8463" y="5465"/>
                    <a:pt x="8534" y="5501"/>
                  </a:cubicBezTo>
                  <a:cubicBezTo>
                    <a:pt x="8610" y="5539"/>
                    <a:pt x="8688" y="5577"/>
                    <a:pt x="8770" y="5615"/>
                  </a:cubicBezTo>
                  <a:cubicBezTo>
                    <a:pt x="8792" y="5625"/>
                    <a:pt x="8815" y="5635"/>
                    <a:pt x="8836" y="5645"/>
                  </a:cubicBezTo>
                  <a:cubicBezTo>
                    <a:pt x="8901" y="5673"/>
                    <a:pt x="8965" y="5701"/>
                    <a:pt x="9031" y="5726"/>
                  </a:cubicBezTo>
                  <a:cubicBezTo>
                    <a:pt x="9043" y="5732"/>
                    <a:pt x="9056" y="5739"/>
                    <a:pt x="9071" y="5744"/>
                  </a:cubicBezTo>
                  <a:cubicBezTo>
                    <a:pt x="9076" y="5747"/>
                    <a:pt x="9082" y="5749"/>
                    <a:pt x="9089" y="5749"/>
                  </a:cubicBezTo>
                  <a:cubicBezTo>
                    <a:pt x="9175" y="5785"/>
                    <a:pt x="9264" y="5818"/>
                    <a:pt x="9353" y="5848"/>
                  </a:cubicBezTo>
                  <a:cubicBezTo>
                    <a:pt x="9373" y="5856"/>
                    <a:pt x="9396" y="5861"/>
                    <a:pt x="9416" y="5868"/>
                  </a:cubicBezTo>
                  <a:cubicBezTo>
                    <a:pt x="9492" y="5894"/>
                    <a:pt x="9568" y="5917"/>
                    <a:pt x="9647" y="5940"/>
                  </a:cubicBezTo>
                  <a:cubicBezTo>
                    <a:pt x="9662" y="5945"/>
                    <a:pt x="9675" y="5950"/>
                    <a:pt x="9688" y="5952"/>
                  </a:cubicBezTo>
                  <a:cubicBezTo>
                    <a:pt x="9695" y="5955"/>
                    <a:pt x="9703" y="5957"/>
                    <a:pt x="9710" y="5960"/>
                  </a:cubicBezTo>
                  <a:cubicBezTo>
                    <a:pt x="9789" y="5980"/>
                    <a:pt x="9868" y="6003"/>
                    <a:pt x="9946" y="6021"/>
                  </a:cubicBezTo>
                  <a:cubicBezTo>
                    <a:pt x="9951" y="6023"/>
                    <a:pt x="9954" y="6023"/>
                    <a:pt x="9956" y="6023"/>
                  </a:cubicBezTo>
                  <a:cubicBezTo>
                    <a:pt x="10040" y="6043"/>
                    <a:pt x="10124" y="6064"/>
                    <a:pt x="10207" y="6082"/>
                  </a:cubicBezTo>
                  <a:cubicBezTo>
                    <a:pt x="10215" y="6082"/>
                    <a:pt x="10223" y="6084"/>
                    <a:pt x="10230" y="6087"/>
                  </a:cubicBezTo>
                  <a:cubicBezTo>
                    <a:pt x="10253" y="6089"/>
                    <a:pt x="10273" y="6094"/>
                    <a:pt x="10296" y="6099"/>
                  </a:cubicBezTo>
                  <a:cubicBezTo>
                    <a:pt x="10347" y="6109"/>
                    <a:pt x="10398" y="6117"/>
                    <a:pt x="10446" y="6127"/>
                  </a:cubicBezTo>
                  <a:cubicBezTo>
                    <a:pt x="10479" y="6132"/>
                    <a:pt x="10512" y="6137"/>
                    <a:pt x="10545" y="6142"/>
                  </a:cubicBezTo>
                  <a:cubicBezTo>
                    <a:pt x="10593" y="6153"/>
                    <a:pt x="10641" y="6160"/>
                    <a:pt x="10692" y="6168"/>
                  </a:cubicBezTo>
                  <a:cubicBezTo>
                    <a:pt x="10707" y="6168"/>
                    <a:pt x="10725" y="6173"/>
                    <a:pt x="10740" y="6175"/>
                  </a:cubicBezTo>
                  <a:cubicBezTo>
                    <a:pt x="10758" y="6178"/>
                    <a:pt x="10776" y="6178"/>
                    <a:pt x="10793" y="6180"/>
                  </a:cubicBezTo>
                  <a:cubicBezTo>
                    <a:pt x="10839" y="6188"/>
                    <a:pt x="10885" y="6193"/>
                    <a:pt x="10930" y="6198"/>
                  </a:cubicBezTo>
                  <a:cubicBezTo>
                    <a:pt x="10966" y="6203"/>
                    <a:pt x="11001" y="6206"/>
                    <a:pt x="11037" y="6211"/>
                  </a:cubicBezTo>
                  <a:cubicBezTo>
                    <a:pt x="11082" y="6216"/>
                    <a:pt x="11131" y="6221"/>
                    <a:pt x="11176" y="6224"/>
                  </a:cubicBezTo>
                  <a:cubicBezTo>
                    <a:pt x="11199" y="6226"/>
                    <a:pt x="11222" y="6229"/>
                    <a:pt x="11245" y="6231"/>
                  </a:cubicBezTo>
                  <a:cubicBezTo>
                    <a:pt x="11257" y="6231"/>
                    <a:pt x="11268" y="6231"/>
                    <a:pt x="11280" y="6234"/>
                  </a:cubicBezTo>
                  <a:cubicBezTo>
                    <a:pt x="11328" y="6236"/>
                    <a:pt x="11377" y="6239"/>
                    <a:pt x="11427" y="6244"/>
                  </a:cubicBezTo>
                  <a:cubicBezTo>
                    <a:pt x="11460" y="6244"/>
                    <a:pt x="11493" y="6246"/>
                    <a:pt x="11526" y="6249"/>
                  </a:cubicBezTo>
                  <a:cubicBezTo>
                    <a:pt x="11577" y="6251"/>
                    <a:pt x="11630" y="6254"/>
                    <a:pt x="11683" y="6254"/>
                  </a:cubicBezTo>
                  <a:cubicBezTo>
                    <a:pt x="11709" y="6256"/>
                    <a:pt x="11732" y="6256"/>
                    <a:pt x="11757" y="6259"/>
                  </a:cubicBezTo>
                  <a:lnTo>
                    <a:pt x="11772" y="6259"/>
                  </a:lnTo>
                  <a:cubicBezTo>
                    <a:pt x="11856" y="6259"/>
                    <a:pt x="11940" y="6262"/>
                    <a:pt x="12023" y="6262"/>
                  </a:cubicBezTo>
                  <a:lnTo>
                    <a:pt x="12038" y="6262"/>
                  </a:lnTo>
                  <a:cubicBezTo>
                    <a:pt x="12117" y="6259"/>
                    <a:pt x="12196" y="6259"/>
                    <a:pt x="12274" y="6256"/>
                  </a:cubicBezTo>
                  <a:lnTo>
                    <a:pt x="12290" y="6256"/>
                  </a:lnTo>
                  <a:cubicBezTo>
                    <a:pt x="12310" y="6254"/>
                    <a:pt x="12328" y="6254"/>
                    <a:pt x="12345" y="6254"/>
                  </a:cubicBezTo>
                  <a:cubicBezTo>
                    <a:pt x="12411" y="6249"/>
                    <a:pt x="12477" y="6246"/>
                    <a:pt x="12541" y="6244"/>
                  </a:cubicBezTo>
                  <a:cubicBezTo>
                    <a:pt x="12574" y="6241"/>
                    <a:pt x="12604" y="6239"/>
                    <a:pt x="12634" y="6236"/>
                  </a:cubicBezTo>
                  <a:cubicBezTo>
                    <a:pt x="12693" y="6231"/>
                    <a:pt x="12754" y="6226"/>
                    <a:pt x="12812" y="6221"/>
                  </a:cubicBezTo>
                  <a:cubicBezTo>
                    <a:pt x="12830" y="6221"/>
                    <a:pt x="12850" y="6218"/>
                    <a:pt x="12868" y="6216"/>
                  </a:cubicBezTo>
                  <a:cubicBezTo>
                    <a:pt x="12878" y="6216"/>
                    <a:pt x="12888" y="6213"/>
                    <a:pt x="12898" y="6213"/>
                  </a:cubicBezTo>
                  <a:cubicBezTo>
                    <a:pt x="12997" y="6203"/>
                    <a:pt x="13096" y="6191"/>
                    <a:pt x="13192" y="6178"/>
                  </a:cubicBezTo>
                  <a:cubicBezTo>
                    <a:pt x="13205" y="6175"/>
                    <a:pt x="13218" y="6175"/>
                    <a:pt x="13230" y="6173"/>
                  </a:cubicBezTo>
                  <a:cubicBezTo>
                    <a:pt x="13317" y="6160"/>
                    <a:pt x="13403" y="6147"/>
                    <a:pt x="13489" y="6132"/>
                  </a:cubicBezTo>
                  <a:cubicBezTo>
                    <a:pt x="13502" y="6130"/>
                    <a:pt x="13517" y="6127"/>
                    <a:pt x="13530" y="6125"/>
                  </a:cubicBezTo>
                  <a:cubicBezTo>
                    <a:pt x="13545" y="6122"/>
                    <a:pt x="13563" y="6120"/>
                    <a:pt x="13578" y="6114"/>
                  </a:cubicBezTo>
                  <a:cubicBezTo>
                    <a:pt x="13623" y="6107"/>
                    <a:pt x="13669" y="6097"/>
                    <a:pt x="13715" y="6089"/>
                  </a:cubicBezTo>
                  <a:cubicBezTo>
                    <a:pt x="13748" y="6082"/>
                    <a:pt x="13781" y="6074"/>
                    <a:pt x="13814" y="6069"/>
                  </a:cubicBezTo>
                  <a:cubicBezTo>
                    <a:pt x="13859" y="6059"/>
                    <a:pt x="13907" y="6046"/>
                    <a:pt x="13953" y="6036"/>
                  </a:cubicBezTo>
                  <a:cubicBezTo>
                    <a:pt x="13984" y="6028"/>
                    <a:pt x="14017" y="6021"/>
                    <a:pt x="14047" y="6013"/>
                  </a:cubicBezTo>
                  <a:cubicBezTo>
                    <a:pt x="14095" y="6000"/>
                    <a:pt x="14143" y="5988"/>
                    <a:pt x="14191" y="5975"/>
                  </a:cubicBezTo>
                  <a:cubicBezTo>
                    <a:pt x="14219" y="5967"/>
                    <a:pt x="14247" y="5960"/>
                    <a:pt x="14275" y="5952"/>
                  </a:cubicBezTo>
                  <a:cubicBezTo>
                    <a:pt x="14334" y="5934"/>
                    <a:pt x="14392" y="5917"/>
                    <a:pt x="14453" y="5899"/>
                  </a:cubicBezTo>
                  <a:cubicBezTo>
                    <a:pt x="14465" y="5894"/>
                    <a:pt x="14481" y="5891"/>
                    <a:pt x="14493" y="5886"/>
                  </a:cubicBezTo>
                  <a:cubicBezTo>
                    <a:pt x="14496" y="5886"/>
                    <a:pt x="14496" y="5886"/>
                    <a:pt x="14498" y="5884"/>
                  </a:cubicBezTo>
                  <a:cubicBezTo>
                    <a:pt x="14577" y="5858"/>
                    <a:pt x="14656" y="5830"/>
                    <a:pt x="14734" y="5803"/>
                  </a:cubicBezTo>
                  <a:cubicBezTo>
                    <a:pt x="14757" y="5795"/>
                    <a:pt x="14780" y="5785"/>
                    <a:pt x="14803" y="5777"/>
                  </a:cubicBezTo>
                  <a:cubicBezTo>
                    <a:pt x="14858" y="5757"/>
                    <a:pt x="14912" y="5734"/>
                    <a:pt x="14967" y="5711"/>
                  </a:cubicBezTo>
                  <a:cubicBezTo>
                    <a:pt x="14993" y="5701"/>
                    <a:pt x="15018" y="5691"/>
                    <a:pt x="15044" y="5681"/>
                  </a:cubicBezTo>
                  <a:cubicBezTo>
                    <a:pt x="15097" y="5658"/>
                    <a:pt x="15148" y="5633"/>
                    <a:pt x="15201" y="5610"/>
                  </a:cubicBezTo>
                  <a:cubicBezTo>
                    <a:pt x="15224" y="5600"/>
                    <a:pt x="15246" y="5590"/>
                    <a:pt x="15269" y="5579"/>
                  </a:cubicBezTo>
                  <a:cubicBezTo>
                    <a:pt x="15340" y="5544"/>
                    <a:pt x="15411" y="5508"/>
                    <a:pt x="15482" y="5470"/>
                  </a:cubicBezTo>
                  <a:cubicBezTo>
                    <a:pt x="15551" y="5432"/>
                    <a:pt x="15617" y="5394"/>
                    <a:pt x="15680" y="5356"/>
                  </a:cubicBezTo>
                  <a:lnTo>
                    <a:pt x="15683" y="5356"/>
                  </a:lnTo>
                  <a:cubicBezTo>
                    <a:pt x="15731" y="5328"/>
                    <a:pt x="15776" y="5298"/>
                    <a:pt x="15822" y="5267"/>
                  </a:cubicBezTo>
                  <a:cubicBezTo>
                    <a:pt x="15835" y="5260"/>
                    <a:pt x="15853" y="5250"/>
                    <a:pt x="15865" y="5240"/>
                  </a:cubicBezTo>
                  <a:cubicBezTo>
                    <a:pt x="15926" y="5202"/>
                    <a:pt x="15982" y="5161"/>
                    <a:pt x="16038" y="5120"/>
                  </a:cubicBezTo>
                  <a:cubicBezTo>
                    <a:pt x="16055" y="5108"/>
                    <a:pt x="16068" y="5095"/>
                    <a:pt x="16083" y="5082"/>
                  </a:cubicBezTo>
                  <a:cubicBezTo>
                    <a:pt x="16124" y="5054"/>
                    <a:pt x="16162" y="5024"/>
                    <a:pt x="16197" y="4994"/>
                  </a:cubicBezTo>
                  <a:cubicBezTo>
                    <a:pt x="16218" y="4978"/>
                    <a:pt x="16235" y="4961"/>
                    <a:pt x="16253" y="4945"/>
                  </a:cubicBezTo>
                  <a:cubicBezTo>
                    <a:pt x="16284" y="4920"/>
                    <a:pt x="16314" y="4895"/>
                    <a:pt x="16342" y="4867"/>
                  </a:cubicBezTo>
                  <a:lnTo>
                    <a:pt x="16345" y="4867"/>
                  </a:lnTo>
                  <a:cubicBezTo>
                    <a:pt x="16398" y="4816"/>
                    <a:pt x="16451" y="4765"/>
                    <a:pt x="16499" y="4712"/>
                  </a:cubicBezTo>
                  <a:cubicBezTo>
                    <a:pt x="16514" y="4697"/>
                    <a:pt x="16527" y="4682"/>
                    <a:pt x="16542" y="4666"/>
                  </a:cubicBezTo>
                  <a:cubicBezTo>
                    <a:pt x="16575" y="4628"/>
                    <a:pt x="16608" y="4590"/>
                    <a:pt x="16639" y="4552"/>
                  </a:cubicBezTo>
                  <a:cubicBezTo>
                    <a:pt x="16646" y="4542"/>
                    <a:pt x="16654" y="4535"/>
                    <a:pt x="16662" y="4524"/>
                  </a:cubicBezTo>
                  <a:cubicBezTo>
                    <a:pt x="16669" y="4514"/>
                    <a:pt x="16677" y="4504"/>
                    <a:pt x="16684" y="4494"/>
                  </a:cubicBezTo>
                  <a:cubicBezTo>
                    <a:pt x="16705" y="4466"/>
                    <a:pt x="16725" y="4438"/>
                    <a:pt x="16745" y="4410"/>
                  </a:cubicBezTo>
                  <a:cubicBezTo>
                    <a:pt x="16760" y="4390"/>
                    <a:pt x="16776" y="4367"/>
                    <a:pt x="16788" y="4347"/>
                  </a:cubicBezTo>
                  <a:cubicBezTo>
                    <a:pt x="16809" y="4319"/>
                    <a:pt x="16826" y="4289"/>
                    <a:pt x="16842" y="4261"/>
                  </a:cubicBezTo>
                  <a:cubicBezTo>
                    <a:pt x="16852" y="4245"/>
                    <a:pt x="16862" y="4230"/>
                    <a:pt x="16869" y="4218"/>
                  </a:cubicBezTo>
                  <a:cubicBezTo>
                    <a:pt x="16872" y="4210"/>
                    <a:pt x="16877" y="4202"/>
                    <a:pt x="16880" y="4197"/>
                  </a:cubicBezTo>
                  <a:cubicBezTo>
                    <a:pt x="16892" y="4172"/>
                    <a:pt x="16905" y="4147"/>
                    <a:pt x="16918" y="4121"/>
                  </a:cubicBezTo>
                  <a:cubicBezTo>
                    <a:pt x="16930" y="4098"/>
                    <a:pt x="16943" y="4076"/>
                    <a:pt x="16953" y="4050"/>
                  </a:cubicBezTo>
                  <a:cubicBezTo>
                    <a:pt x="16963" y="4027"/>
                    <a:pt x="16973" y="4002"/>
                    <a:pt x="16984" y="3977"/>
                  </a:cubicBezTo>
                  <a:cubicBezTo>
                    <a:pt x="16991" y="3959"/>
                    <a:pt x="16999" y="3941"/>
                    <a:pt x="17006" y="3923"/>
                  </a:cubicBezTo>
                  <a:cubicBezTo>
                    <a:pt x="17009" y="3918"/>
                    <a:pt x="17011" y="3911"/>
                    <a:pt x="17014" y="3906"/>
                  </a:cubicBezTo>
                  <a:cubicBezTo>
                    <a:pt x="17022" y="3880"/>
                    <a:pt x="17029" y="3857"/>
                    <a:pt x="17037" y="3832"/>
                  </a:cubicBezTo>
                  <a:cubicBezTo>
                    <a:pt x="17044" y="3809"/>
                    <a:pt x="17052" y="3784"/>
                    <a:pt x="17060" y="3759"/>
                  </a:cubicBezTo>
                  <a:cubicBezTo>
                    <a:pt x="17065" y="3736"/>
                    <a:pt x="17072" y="3710"/>
                    <a:pt x="17077" y="3688"/>
                  </a:cubicBezTo>
                  <a:cubicBezTo>
                    <a:pt x="17080" y="3670"/>
                    <a:pt x="17085" y="3652"/>
                    <a:pt x="17090" y="3634"/>
                  </a:cubicBezTo>
                  <a:cubicBezTo>
                    <a:pt x="17090" y="3627"/>
                    <a:pt x="17093" y="3619"/>
                    <a:pt x="17093" y="3611"/>
                  </a:cubicBezTo>
                  <a:cubicBezTo>
                    <a:pt x="17098" y="3586"/>
                    <a:pt x="17100" y="3563"/>
                    <a:pt x="17105" y="3538"/>
                  </a:cubicBezTo>
                  <a:cubicBezTo>
                    <a:pt x="17108" y="3513"/>
                    <a:pt x="17113" y="3490"/>
                    <a:pt x="17115" y="3464"/>
                  </a:cubicBezTo>
                  <a:cubicBezTo>
                    <a:pt x="17118" y="3439"/>
                    <a:pt x="17118" y="3414"/>
                    <a:pt x="17121" y="3391"/>
                  </a:cubicBezTo>
                  <a:cubicBezTo>
                    <a:pt x="17121" y="3373"/>
                    <a:pt x="17123" y="3355"/>
                    <a:pt x="17123" y="3338"/>
                  </a:cubicBezTo>
                  <a:cubicBezTo>
                    <a:pt x="17123" y="3322"/>
                    <a:pt x="17123" y="3307"/>
                    <a:pt x="17123" y="3292"/>
                  </a:cubicBezTo>
                  <a:lnTo>
                    <a:pt x="17133" y="4"/>
                  </a:lnTo>
                  <a:close/>
                </a:path>
              </a:pathLst>
            </a:custGeom>
            <a:solidFill>
              <a:srgbClr val="0D4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0"/>
            <p:cNvSpPr/>
            <p:nvPr/>
          </p:nvSpPr>
          <p:spPr>
            <a:xfrm>
              <a:off x="3403733" y="1827600"/>
              <a:ext cx="2336254" cy="1353391"/>
            </a:xfrm>
            <a:custGeom>
              <a:rect b="b" l="l" r="r" t="t"/>
              <a:pathLst>
                <a:path extrusionOk="0" h="21828" w="37680">
                  <a:moveTo>
                    <a:pt x="18779" y="1"/>
                  </a:moveTo>
                  <a:lnTo>
                    <a:pt x="0" y="10916"/>
                  </a:lnTo>
                  <a:lnTo>
                    <a:pt x="5458" y="14065"/>
                  </a:lnTo>
                  <a:cubicBezTo>
                    <a:pt x="5667" y="14169"/>
                    <a:pt x="5921" y="14219"/>
                    <a:pt x="6171" y="14219"/>
                  </a:cubicBezTo>
                  <a:cubicBezTo>
                    <a:pt x="6598" y="14219"/>
                    <a:pt x="7015" y="14076"/>
                    <a:pt x="7185" y="13817"/>
                  </a:cubicBezTo>
                  <a:cubicBezTo>
                    <a:pt x="7436" y="13436"/>
                    <a:pt x="7824" y="13079"/>
                    <a:pt x="8351" y="12772"/>
                  </a:cubicBezTo>
                  <a:cubicBezTo>
                    <a:pt x="9354" y="12189"/>
                    <a:pt x="10672" y="11897"/>
                    <a:pt x="11992" y="11897"/>
                  </a:cubicBezTo>
                  <a:cubicBezTo>
                    <a:pt x="13312" y="11897"/>
                    <a:pt x="14634" y="12189"/>
                    <a:pt x="15645" y="12772"/>
                  </a:cubicBezTo>
                  <a:cubicBezTo>
                    <a:pt x="15690" y="12800"/>
                    <a:pt x="15738" y="12828"/>
                    <a:pt x="15784" y="12856"/>
                  </a:cubicBezTo>
                  <a:cubicBezTo>
                    <a:pt x="17590" y="13979"/>
                    <a:pt x="17623" y="15742"/>
                    <a:pt x="15858" y="16880"/>
                  </a:cubicBezTo>
                  <a:cubicBezTo>
                    <a:pt x="15290" y="17248"/>
                    <a:pt x="14602" y="17512"/>
                    <a:pt x="13864" y="17676"/>
                  </a:cubicBezTo>
                  <a:cubicBezTo>
                    <a:pt x="13154" y="17831"/>
                    <a:pt x="12957" y="18351"/>
                    <a:pt x="13443" y="18676"/>
                  </a:cubicBezTo>
                  <a:lnTo>
                    <a:pt x="18901" y="21828"/>
                  </a:lnTo>
                  <a:lnTo>
                    <a:pt x="24267" y="18709"/>
                  </a:lnTo>
                  <a:cubicBezTo>
                    <a:pt x="24484" y="18583"/>
                    <a:pt x="24763" y="18523"/>
                    <a:pt x="25039" y="18523"/>
                  </a:cubicBezTo>
                  <a:cubicBezTo>
                    <a:pt x="25324" y="18523"/>
                    <a:pt x="25605" y="18586"/>
                    <a:pt x="25811" y="18706"/>
                  </a:cubicBezTo>
                  <a:cubicBezTo>
                    <a:pt x="25915" y="18764"/>
                    <a:pt x="25999" y="18838"/>
                    <a:pt x="26057" y="18924"/>
                  </a:cubicBezTo>
                  <a:cubicBezTo>
                    <a:pt x="26308" y="19307"/>
                    <a:pt x="26701" y="19665"/>
                    <a:pt x="27234" y="19972"/>
                  </a:cubicBezTo>
                  <a:cubicBezTo>
                    <a:pt x="27300" y="20010"/>
                    <a:pt x="27366" y="20045"/>
                    <a:pt x="27434" y="20083"/>
                  </a:cubicBezTo>
                  <a:cubicBezTo>
                    <a:pt x="28411" y="20590"/>
                    <a:pt x="29648" y="20843"/>
                    <a:pt x="30884" y="20843"/>
                  </a:cubicBezTo>
                  <a:cubicBezTo>
                    <a:pt x="32146" y="20843"/>
                    <a:pt x="33405" y="20579"/>
                    <a:pt x="34383" y="20053"/>
                  </a:cubicBezTo>
                  <a:cubicBezTo>
                    <a:pt x="36536" y="18894"/>
                    <a:pt x="36571" y="16941"/>
                    <a:pt x="34505" y="15747"/>
                  </a:cubicBezTo>
                  <a:cubicBezTo>
                    <a:pt x="33972" y="15440"/>
                    <a:pt x="33356" y="15214"/>
                    <a:pt x="32699" y="15070"/>
                  </a:cubicBezTo>
                  <a:cubicBezTo>
                    <a:pt x="32547" y="15037"/>
                    <a:pt x="32420" y="14986"/>
                    <a:pt x="32316" y="14928"/>
                  </a:cubicBezTo>
                  <a:cubicBezTo>
                    <a:pt x="31910" y="14692"/>
                    <a:pt x="31872" y="14288"/>
                    <a:pt x="32316" y="14032"/>
                  </a:cubicBezTo>
                  <a:lnTo>
                    <a:pt x="37680" y="10913"/>
                  </a:lnTo>
                  <a:lnTo>
                    <a:pt x="18779" y="1"/>
                  </a:lnTo>
                  <a:close/>
                </a:path>
              </a:pathLst>
            </a:custGeom>
            <a:solidFill>
              <a:srgbClr val="F25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0"/>
            <p:cNvSpPr/>
            <p:nvPr/>
          </p:nvSpPr>
          <p:spPr>
            <a:xfrm>
              <a:off x="3450917" y="1855005"/>
              <a:ext cx="2241886" cy="1298642"/>
            </a:xfrm>
            <a:custGeom>
              <a:rect b="b" l="l" r="r" t="t"/>
              <a:pathLst>
                <a:path extrusionOk="0" h="20945" w="36158">
                  <a:moveTo>
                    <a:pt x="18018" y="0"/>
                  </a:moveTo>
                  <a:lnTo>
                    <a:pt x="0" y="10471"/>
                  </a:lnTo>
                  <a:lnTo>
                    <a:pt x="4877" y="13286"/>
                  </a:lnTo>
                  <a:cubicBezTo>
                    <a:pt x="5021" y="13357"/>
                    <a:pt x="5211" y="13395"/>
                    <a:pt x="5409" y="13395"/>
                  </a:cubicBezTo>
                  <a:cubicBezTo>
                    <a:pt x="5764" y="13395"/>
                    <a:pt x="6033" y="13276"/>
                    <a:pt x="6104" y="13164"/>
                  </a:cubicBezTo>
                  <a:cubicBezTo>
                    <a:pt x="6396" y="12720"/>
                    <a:pt x="6829" y="12330"/>
                    <a:pt x="7397" y="12000"/>
                  </a:cubicBezTo>
                  <a:cubicBezTo>
                    <a:pt x="8427" y="11402"/>
                    <a:pt x="9789" y="11072"/>
                    <a:pt x="11232" y="11072"/>
                  </a:cubicBezTo>
                  <a:cubicBezTo>
                    <a:pt x="12675" y="11072"/>
                    <a:pt x="14039" y="11402"/>
                    <a:pt x="15074" y="11998"/>
                  </a:cubicBezTo>
                  <a:cubicBezTo>
                    <a:pt x="15125" y="12028"/>
                    <a:pt x="15175" y="12059"/>
                    <a:pt x="15223" y="12089"/>
                  </a:cubicBezTo>
                  <a:cubicBezTo>
                    <a:pt x="16220" y="12710"/>
                    <a:pt x="16773" y="13542"/>
                    <a:pt x="16781" y="14435"/>
                  </a:cubicBezTo>
                  <a:cubicBezTo>
                    <a:pt x="16788" y="15315"/>
                    <a:pt x="16263" y="16139"/>
                    <a:pt x="15305" y="16760"/>
                  </a:cubicBezTo>
                  <a:cubicBezTo>
                    <a:pt x="14711" y="17141"/>
                    <a:pt x="13999" y="17427"/>
                    <a:pt x="13185" y="17607"/>
                  </a:cubicBezTo>
                  <a:cubicBezTo>
                    <a:pt x="12908" y="17668"/>
                    <a:pt x="12802" y="17785"/>
                    <a:pt x="12797" y="17818"/>
                  </a:cubicBezTo>
                  <a:cubicBezTo>
                    <a:pt x="12799" y="17825"/>
                    <a:pt x="12819" y="17863"/>
                    <a:pt x="12885" y="17912"/>
                  </a:cubicBezTo>
                  <a:lnTo>
                    <a:pt x="18140" y="20945"/>
                  </a:lnTo>
                  <a:lnTo>
                    <a:pt x="23313" y="17937"/>
                  </a:lnTo>
                  <a:cubicBezTo>
                    <a:pt x="23577" y="17782"/>
                    <a:pt x="23919" y="17699"/>
                    <a:pt x="24277" y="17699"/>
                  </a:cubicBezTo>
                  <a:cubicBezTo>
                    <a:pt x="24640" y="17699"/>
                    <a:pt x="24982" y="17782"/>
                    <a:pt x="25243" y="17934"/>
                  </a:cubicBezTo>
                  <a:cubicBezTo>
                    <a:pt x="25400" y="18026"/>
                    <a:pt x="25525" y="18137"/>
                    <a:pt x="25613" y="18272"/>
                  </a:cubicBezTo>
                  <a:cubicBezTo>
                    <a:pt x="25842" y="18617"/>
                    <a:pt x="26194" y="18929"/>
                    <a:pt x="26663" y="19200"/>
                  </a:cubicBezTo>
                  <a:cubicBezTo>
                    <a:pt x="26724" y="19233"/>
                    <a:pt x="26787" y="19268"/>
                    <a:pt x="26851" y="19301"/>
                  </a:cubicBezTo>
                  <a:cubicBezTo>
                    <a:pt x="27741" y="19763"/>
                    <a:pt x="28902" y="20019"/>
                    <a:pt x="30122" y="20019"/>
                  </a:cubicBezTo>
                  <a:cubicBezTo>
                    <a:pt x="31373" y="20019"/>
                    <a:pt x="32549" y="19755"/>
                    <a:pt x="33442" y="19273"/>
                  </a:cubicBezTo>
                  <a:cubicBezTo>
                    <a:pt x="34362" y="18779"/>
                    <a:pt x="34875" y="18130"/>
                    <a:pt x="34885" y="17448"/>
                  </a:cubicBezTo>
                  <a:cubicBezTo>
                    <a:pt x="34892" y="16781"/>
                    <a:pt x="34421" y="16136"/>
                    <a:pt x="33551" y="15637"/>
                  </a:cubicBezTo>
                  <a:cubicBezTo>
                    <a:pt x="33067" y="15355"/>
                    <a:pt x="32496" y="15142"/>
                    <a:pt x="31854" y="15000"/>
                  </a:cubicBezTo>
                  <a:cubicBezTo>
                    <a:pt x="31669" y="14960"/>
                    <a:pt x="31504" y="14896"/>
                    <a:pt x="31365" y="14815"/>
                  </a:cubicBezTo>
                  <a:cubicBezTo>
                    <a:pt x="31040" y="14628"/>
                    <a:pt x="30855" y="14344"/>
                    <a:pt x="30855" y="14037"/>
                  </a:cubicBezTo>
                  <a:cubicBezTo>
                    <a:pt x="30853" y="13730"/>
                    <a:pt x="31038" y="13448"/>
                    <a:pt x="31362" y="13261"/>
                  </a:cubicBezTo>
                  <a:lnTo>
                    <a:pt x="36158" y="10474"/>
                  </a:lnTo>
                  <a:lnTo>
                    <a:pt x="18018" y="0"/>
                  </a:lnTo>
                  <a:close/>
                </a:path>
              </a:pathLst>
            </a:custGeom>
            <a:solidFill>
              <a:srgbClr val="F25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0"/>
            <p:cNvSpPr/>
            <p:nvPr/>
          </p:nvSpPr>
          <p:spPr>
            <a:xfrm>
              <a:off x="5574511" y="3086633"/>
              <a:ext cx="631557" cy="365443"/>
            </a:xfrm>
            <a:custGeom>
              <a:rect b="b" l="l" r="r" t="t"/>
              <a:pathLst>
                <a:path extrusionOk="0" h="5894" w="10186">
                  <a:moveTo>
                    <a:pt x="5889" y="332"/>
                  </a:moveTo>
                  <a:cubicBezTo>
                    <a:pt x="5993" y="332"/>
                    <a:pt x="6087" y="355"/>
                    <a:pt x="6156" y="396"/>
                  </a:cubicBezTo>
                  <a:cubicBezTo>
                    <a:pt x="6224" y="434"/>
                    <a:pt x="6265" y="490"/>
                    <a:pt x="6267" y="548"/>
                  </a:cubicBezTo>
                  <a:cubicBezTo>
                    <a:pt x="6267" y="632"/>
                    <a:pt x="6323" y="708"/>
                    <a:pt x="6422" y="764"/>
                  </a:cubicBezTo>
                  <a:cubicBezTo>
                    <a:pt x="6470" y="791"/>
                    <a:pt x="6528" y="814"/>
                    <a:pt x="6594" y="832"/>
                  </a:cubicBezTo>
                  <a:cubicBezTo>
                    <a:pt x="6659" y="848"/>
                    <a:pt x="6728" y="856"/>
                    <a:pt x="6795" y="856"/>
                  </a:cubicBezTo>
                  <a:cubicBezTo>
                    <a:pt x="6933" y="856"/>
                    <a:pt x="7068" y="824"/>
                    <a:pt x="7170" y="766"/>
                  </a:cubicBezTo>
                  <a:cubicBezTo>
                    <a:pt x="7242" y="723"/>
                    <a:pt x="7338" y="701"/>
                    <a:pt x="7434" y="701"/>
                  </a:cubicBezTo>
                  <a:cubicBezTo>
                    <a:pt x="7530" y="701"/>
                    <a:pt x="7626" y="723"/>
                    <a:pt x="7700" y="766"/>
                  </a:cubicBezTo>
                  <a:lnTo>
                    <a:pt x="8851" y="1431"/>
                  </a:lnTo>
                  <a:cubicBezTo>
                    <a:pt x="8998" y="1514"/>
                    <a:pt x="8998" y="1654"/>
                    <a:pt x="8854" y="1737"/>
                  </a:cubicBezTo>
                  <a:cubicBezTo>
                    <a:pt x="8702" y="1826"/>
                    <a:pt x="8656" y="1955"/>
                    <a:pt x="8740" y="2070"/>
                  </a:cubicBezTo>
                  <a:cubicBezTo>
                    <a:pt x="8768" y="2108"/>
                    <a:pt x="8808" y="2143"/>
                    <a:pt x="8856" y="2171"/>
                  </a:cubicBezTo>
                  <a:cubicBezTo>
                    <a:pt x="8953" y="2227"/>
                    <a:pt x="9087" y="2260"/>
                    <a:pt x="9229" y="2260"/>
                  </a:cubicBezTo>
                  <a:cubicBezTo>
                    <a:pt x="9331" y="2260"/>
                    <a:pt x="9427" y="2283"/>
                    <a:pt x="9495" y="2323"/>
                  </a:cubicBezTo>
                  <a:cubicBezTo>
                    <a:pt x="9561" y="2364"/>
                    <a:pt x="9605" y="2417"/>
                    <a:pt x="9605" y="2478"/>
                  </a:cubicBezTo>
                  <a:lnTo>
                    <a:pt x="9610" y="3416"/>
                  </a:lnTo>
                  <a:cubicBezTo>
                    <a:pt x="9612" y="3538"/>
                    <a:pt x="9445" y="3634"/>
                    <a:pt x="9237" y="3634"/>
                  </a:cubicBezTo>
                  <a:cubicBezTo>
                    <a:pt x="9024" y="3634"/>
                    <a:pt x="8831" y="3708"/>
                    <a:pt x="8750" y="3822"/>
                  </a:cubicBezTo>
                  <a:cubicBezTo>
                    <a:pt x="8669" y="3939"/>
                    <a:pt x="8714" y="4068"/>
                    <a:pt x="8867" y="4157"/>
                  </a:cubicBezTo>
                  <a:cubicBezTo>
                    <a:pt x="9014" y="4240"/>
                    <a:pt x="9014" y="4380"/>
                    <a:pt x="8869" y="4464"/>
                  </a:cubicBezTo>
                  <a:lnTo>
                    <a:pt x="7725" y="5128"/>
                  </a:lnTo>
                  <a:cubicBezTo>
                    <a:pt x="7652" y="5171"/>
                    <a:pt x="7555" y="5193"/>
                    <a:pt x="7459" y="5193"/>
                  </a:cubicBezTo>
                  <a:cubicBezTo>
                    <a:pt x="7363" y="5193"/>
                    <a:pt x="7266" y="5171"/>
                    <a:pt x="7193" y="5128"/>
                  </a:cubicBezTo>
                  <a:cubicBezTo>
                    <a:pt x="7092" y="5070"/>
                    <a:pt x="6957" y="5039"/>
                    <a:pt x="6819" y="5039"/>
                  </a:cubicBezTo>
                  <a:cubicBezTo>
                    <a:pt x="6751" y="5039"/>
                    <a:pt x="6682" y="5046"/>
                    <a:pt x="6617" y="5062"/>
                  </a:cubicBezTo>
                  <a:cubicBezTo>
                    <a:pt x="6419" y="5110"/>
                    <a:pt x="6293" y="5222"/>
                    <a:pt x="6295" y="5344"/>
                  </a:cubicBezTo>
                  <a:cubicBezTo>
                    <a:pt x="6293" y="5465"/>
                    <a:pt x="6128" y="5562"/>
                    <a:pt x="5920" y="5562"/>
                  </a:cubicBezTo>
                  <a:lnTo>
                    <a:pt x="4297" y="5562"/>
                  </a:lnTo>
                  <a:cubicBezTo>
                    <a:pt x="4193" y="5562"/>
                    <a:pt x="4099" y="5539"/>
                    <a:pt x="4030" y="5498"/>
                  </a:cubicBezTo>
                  <a:cubicBezTo>
                    <a:pt x="3962" y="5458"/>
                    <a:pt x="3919" y="5404"/>
                    <a:pt x="3919" y="5344"/>
                  </a:cubicBezTo>
                  <a:cubicBezTo>
                    <a:pt x="3919" y="5262"/>
                    <a:pt x="3863" y="5186"/>
                    <a:pt x="3764" y="5131"/>
                  </a:cubicBezTo>
                  <a:cubicBezTo>
                    <a:pt x="3716" y="5100"/>
                    <a:pt x="3658" y="5077"/>
                    <a:pt x="3592" y="5062"/>
                  </a:cubicBezTo>
                  <a:cubicBezTo>
                    <a:pt x="3527" y="5046"/>
                    <a:pt x="3458" y="5039"/>
                    <a:pt x="3391" y="5039"/>
                  </a:cubicBezTo>
                  <a:cubicBezTo>
                    <a:pt x="3254" y="5039"/>
                    <a:pt x="3119" y="5070"/>
                    <a:pt x="3019" y="5128"/>
                  </a:cubicBezTo>
                  <a:cubicBezTo>
                    <a:pt x="2945" y="5171"/>
                    <a:pt x="2849" y="5193"/>
                    <a:pt x="2752" y="5193"/>
                  </a:cubicBezTo>
                  <a:cubicBezTo>
                    <a:pt x="2656" y="5193"/>
                    <a:pt x="2560" y="5171"/>
                    <a:pt x="2486" y="5128"/>
                  </a:cubicBezTo>
                  <a:lnTo>
                    <a:pt x="1335" y="4464"/>
                  </a:lnTo>
                  <a:cubicBezTo>
                    <a:pt x="1188" y="4380"/>
                    <a:pt x="1188" y="4240"/>
                    <a:pt x="1335" y="4157"/>
                  </a:cubicBezTo>
                  <a:cubicBezTo>
                    <a:pt x="1484" y="4068"/>
                    <a:pt x="1527" y="3939"/>
                    <a:pt x="1446" y="3824"/>
                  </a:cubicBezTo>
                  <a:cubicBezTo>
                    <a:pt x="1418" y="3786"/>
                    <a:pt x="1380" y="3751"/>
                    <a:pt x="1330" y="3723"/>
                  </a:cubicBezTo>
                  <a:cubicBezTo>
                    <a:pt x="1233" y="3667"/>
                    <a:pt x="1101" y="3634"/>
                    <a:pt x="957" y="3634"/>
                  </a:cubicBezTo>
                  <a:cubicBezTo>
                    <a:pt x="853" y="3634"/>
                    <a:pt x="759" y="3609"/>
                    <a:pt x="693" y="3571"/>
                  </a:cubicBezTo>
                  <a:cubicBezTo>
                    <a:pt x="625" y="3530"/>
                    <a:pt x="582" y="3477"/>
                    <a:pt x="582" y="3416"/>
                  </a:cubicBezTo>
                  <a:lnTo>
                    <a:pt x="574" y="2475"/>
                  </a:lnTo>
                  <a:cubicBezTo>
                    <a:pt x="574" y="2356"/>
                    <a:pt x="741" y="2260"/>
                    <a:pt x="949" y="2260"/>
                  </a:cubicBezTo>
                  <a:cubicBezTo>
                    <a:pt x="1165" y="2260"/>
                    <a:pt x="1355" y="2186"/>
                    <a:pt x="1436" y="2070"/>
                  </a:cubicBezTo>
                  <a:cubicBezTo>
                    <a:pt x="1517" y="1955"/>
                    <a:pt x="1472" y="1826"/>
                    <a:pt x="1320" y="1737"/>
                  </a:cubicBezTo>
                  <a:cubicBezTo>
                    <a:pt x="1172" y="1654"/>
                    <a:pt x="1172" y="1514"/>
                    <a:pt x="1317" y="1431"/>
                  </a:cubicBezTo>
                  <a:lnTo>
                    <a:pt x="2463" y="766"/>
                  </a:lnTo>
                  <a:cubicBezTo>
                    <a:pt x="2536" y="723"/>
                    <a:pt x="2631" y="701"/>
                    <a:pt x="2727" y="701"/>
                  </a:cubicBezTo>
                  <a:cubicBezTo>
                    <a:pt x="2823" y="701"/>
                    <a:pt x="2920" y="723"/>
                    <a:pt x="2993" y="766"/>
                  </a:cubicBezTo>
                  <a:cubicBezTo>
                    <a:pt x="3095" y="824"/>
                    <a:pt x="3231" y="854"/>
                    <a:pt x="3368" y="854"/>
                  </a:cubicBezTo>
                  <a:cubicBezTo>
                    <a:pt x="3436" y="854"/>
                    <a:pt x="3504" y="847"/>
                    <a:pt x="3569" y="832"/>
                  </a:cubicBezTo>
                  <a:cubicBezTo>
                    <a:pt x="3767" y="784"/>
                    <a:pt x="3894" y="672"/>
                    <a:pt x="3894" y="548"/>
                  </a:cubicBezTo>
                  <a:cubicBezTo>
                    <a:pt x="3894" y="490"/>
                    <a:pt x="3932" y="436"/>
                    <a:pt x="4000" y="396"/>
                  </a:cubicBezTo>
                  <a:cubicBezTo>
                    <a:pt x="4071" y="353"/>
                    <a:pt x="4165" y="332"/>
                    <a:pt x="4266" y="332"/>
                  </a:cubicBezTo>
                  <a:close/>
                  <a:moveTo>
                    <a:pt x="4266" y="0"/>
                  </a:moveTo>
                  <a:cubicBezTo>
                    <a:pt x="4013" y="0"/>
                    <a:pt x="3774" y="56"/>
                    <a:pt x="3594" y="160"/>
                  </a:cubicBezTo>
                  <a:cubicBezTo>
                    <a:pt x="3440" y="251"/>
                    <a:pt x="3346" y="368"/>
                    <a:pt x="3325" y="492"/>
                  </a:cubicBezTo>
                  <a:cubicBezTo>
                    <a:pt x="3152" y="411"/>
                    <a:pt x="2939" y="370"/>
                    <a:pt x="2727" y="370"/>
                  </a:cubicBezTo>
                  <a:cubicBezTo>
                    <a:pt x="2484" y="370"/>
                    <a:pt x="2242" y="423"/>
                    <a:pt x="2057" y="530"/>
                  </a:cubicBezTo>
                  <a:lnTo>
                    <a:pt x="911" y="1195"/>
                  </a:lnTo>
                  <a:cubicBezTo>
                    <a:pt x="566" y="1398"/>
                    <a:pt x="546" y="1715"/>
                    <a:pt x="850" y="1930"/>
                  </a:cubicBezTo>
                  <a:cubicBezTo>
                    <a:pt x="635" y="1943"/>
                    <a:pt x="434" y="1999"/>
                    <a:pt x="277" y="2087"/>
                  </a:cubicBezTo>
                  <a:cubicBezTo>
                    <a:pt x="100" y="2191"/>
                    <a:pt x="1" y="2331"/>
                    <a:pt x="3" y="2478"/>
                  </a:cubicBezTo>
                  <a:lnTo>
                    <a:pt x="8" y="3416"/>
                  </a:lnTo>
                  <a:cubicBezTo>
                    <a:pt x="8" y="3568"/>
                    <a:pt x="115" y="3705"/>
                    <a:pt x="287" y="3804"/>
                  </a:cubicBezTo>
                  <a:cubicBezTo>
                    <a:pt x="440" y="3893"/>
                    <a:pt x="640" y="3951"/>
                    <a:pt x="863" y="3964"/>
                  </a:cubicBezTo>
                  <a:cubicBezTo>
                    <a:pt x="561" y="4180"/>
                    <a:pt x="584" y="4499"/>
                    <a:pt x="932" y="4699"/>
                  </a:cubicBezTo>
                  <a:lnTo>
                    <a:pt x="2083" y="5364"/>
                  </a:lnTo>
                  <a:cubicBezTo>
                    <a:pt x="2268" y="5470"/>
                    <a:pt x="2510" y="5524"/>
                    <a:pt x="2752" y="5524"/>
                  </a:cubicBezTo>
                  <a:cubicBezTo>
                    <a:pt x="2965" y="5524"/>
                    <a:pt x="3179" y="5482"/>
                    <a:pt x="3353" y="5399"/>
                  </a:cubicBezTo>
                  <a:cubicBezTo>
                    <a:pt x="3376" y="5529"/>
                    <a:pt x="3478" y="5645"/>
                    <a:pt x="3627" y="5734"/>
                  </a:cubicBezTo>
                  <a:cubicBezTo>
                    <a:pt x="3800" y="5833"/>
                    <a:pt x="4038" y="5894"/>
                    <a:pt x="4299" y="5894"/>
                  </a:cubicBezTo>
                  <a:lnTo>
                    <a:pt x="5922" y="5894"/>
                  </a:lnTo>
                  <a:cubicBezTo>
                    <a:pt x="6173" y="5894"/>
                    <a:pt x="6412" y="5836"/>
                    <a:pt x="6589" y="5734"/>
                  </a:cubicBezTo>
                  <a:cubicBezTo>
                    <a:pt x="6746" y="5643"/>
                    <a:pt x="6840" y="5526"/>
                    <a:pt x="6863" y="5399"/>
                  </a:cubicBezTo>
                  <a:cubicBezTo>
                    <a:pt x="7038" y="5482"/>
                    <a:pt x="7251" y="5524"/>
                    <a:pt x="7464" y="5524"/>
                  </a:cubicBezTo>
                  <a:cubicBezTo>
                    <a:pt x="7706" y="5524"/>
                    <a:pt x="7948" y="5470"/>
                    <a:pt x="8131" y="5364"/>
                  </a:cubicBezTo>
                  <a:lnTo>
                    <a:pt x="9275" y="4699"/>
                  </a:lnTo>
                  <a:cubicBezTo>
                    <a:pt x="9620" y="4499"/>
                    <a:pt x="9640" y="4177"/>
                    <a:pt x="9336" y="3964"/>
                  </a:cubicBezTo>
                  <a:cubicBezTo>
                    <a:pt x="9812" y="3936"/>
                    <a:pt x="10185" y="3700"/>
                    <a:pt x="10185" y="3416"/>
                  </a:cubicBezTo>
                  <a:lnTo>
                    <a:pt x="10180" y="2478"/>
                  </a:lnTo>
                  <a:cubicBezTo>
                    <a:pt x="10178" y="2331"/>
                    <a:pt x="10079" y="2191"/>
                    <a:pt x="9899" y="2087"/>
                  </a:cubicBezTo>
                  <a:cubicBezTo>
                    <a:pt x="9741" y="1999"/>
                    <a:pt x="9541" y="1943"/>
                    <a:pt x="9323" y="1930"/>
                  </a:cubicBezTo>
                  <a:cubicBezTo>
                    <a:pt x="9627" y="1715"/>
                    <a:pt x="9602" y="1398"/>
                    <a:pt x="9255" y="1195"/>
                  </a:cubicBezTo>
                  <a:lnTo>
                    <a:pt x="8103" y="530"/>
                  </a:lnTo>
                  <a:cubicBezTo>
                    <a:pt x="7918" y="423"/>
                    <a:pt x="7675" y="370"/>
                    <a:pt x="7432" y="370"/>
                  </a:cubicBezTo>
                  <a:cubicBezTo>
                    <a:pt x="7220" y="370"/>
                    <a:pt x="7008" y="411"/>
                    <a:pt x="6835" y="492"/>
                  </a:cubicBezTo>
                  <a:cubicBezTo>
                    <a:pt x="6812" y="368"/>
                    <a:pt x="6716" y="251"/>
                    <a:pt x="6561" y="160"/>
                  </a:cubicBezTo>
                  <a:cubicBezTo>
                    <a:pt x="6379" y="56"/>
                    <a:pt x="6140" y="0"/>
                    <a:pt x="5889"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0"/>
            <p:cNvSpPr/>
            <p:nvPr/>
          </p:nvSpPr>
          <p:spPr>
            <a:xfrm>
              <a:off x="5745948" y="3193092"/>
              <a:ext cx="288746" cy="152464"/>
            </a:xfrm>
            <a:custGeom>
              <a:rect b="b" l="l" r="r" t="t"/>
              <a:pathLst>
                <a:path extrusionOk="0" h="2459" w="4657">
                  <a:moveTo>
                    <a:pt x="2324" y="334"/>
                  </a:moveTo>
                  <a:cubicBezTo>
                    <a:pt x="2720" y="334"/>
                    <a:pt x="3118" y="421"/>
                    <a:pt x="3421" y="596"/>
                  </a:cubicBezTo>
                  <a:cubicBezTo>
                    <a:pt x="4025" y="946"/>
                    <a:pt x="4027" y="1514"/>
                    <a:pt x="3426" y="1864"/>
                  </a:cubicBezTo>
                  <a:cubicBezTo>
                    <a:pt x="3126" y="2039"/>
                    <a:pt x="2730" y="2127"/>
                    <a:pt x="2334" y="2127"/>
                  </a:cubicBezTo>
                  <a:cubicBezTo>
                    <a:pt x="1938" y="2127"/>
                    <a:pt x="1541" y="2039"/>
                    <a:pt x="1238" y="1864"/>
                  </a:cubicBezTo>
                  <a:cubicBezTo>
                    <a:pt x="631" y="1514"/>
                    <a:pt x="629" y="946"/>
                    <a:pt x="1230" y="596"/>
                  </a:cubicBezTo>
                  <a:cubicBezTo>
                    <a:pt x="1530" y="421"/>
                    <a:pt x="1927" y="334"/>
                    <a:pt x="2324" y="334"/>
                  </a:cubicBezTo>
                  <a:close/>
                  <a:moveTo>
                    <a:pt x="2322" y="1"/>
                  </a:moveTo>
                  <a:cubicBezTo>
                    <a:pt x="1779" y="1"/>
                    <a:pt x="1236" y="121"/>
                    <a:pt x="824" y="360"/>
                  </a:cubicBezTo>
                  <a:cubicBezTo>
                    <a:pt x="0" y="840"/>
                    <a:pt x="3" y="1621"/>
                    <a:pt x="832" y="2100"/>
                  </a:cubicBezTo>
                  <a:cubicBezTo>
                    <a:pt x="1247" y="2339"/>
                    <a:pt x="1789" y="2458"/>
                    <a:pt x="2330" y="2458"/>
                  </a:cubicBezTo>
                  <a:cubicBezTo>
                    <a:pt x="2875" y="2458"/>
                    <a:pt x="3419" y="2338"/>
                    <a:pt x="3832" y="2097"/>
                  </a:cubicBezTo>
                  <a:cubicBezTo>
                    <a:pt x="4656" y="1621"/>
                    <a:pt x="4654" y="840"/>
                    <a:pt x="3824" y="360"/>
                  </a:cubicBezTo>
                  <a:cubicBezTo>
                    <a:pt x="3410" y="121"/>
                    <a:pt x="2866" y="1"/>
                    <a:pt x="2322"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0"/>
            <p:cNvSpPr/>
            <p:nvPr/>
          </p:nvSpPr>
          <p:spPr>
            <a:xfrm>
              <a:off x="4575585" y="2504362"/>
              <a:ext cx="2336316" cy="1353267"/>
            </a:xfrm>
            <a:custGeom>
              <a:rect b="b" l="l" r="r" t="t"/>
              <a:pathLst>
                <a:path extrusionOk="0" h="21826" w="37681">
                  <a:moveTo>
                    <a:pt x="18780" y="1"/>
                  </a:moveTo>
                  <a:lnTo>
                    <a:pt x="13358" y="3150"/>
                  </a:lnTo>
                  <a:cubicBezTo>
                    <a:pt x="12975" y="3409"/>
                    <a:pt x="13023" y="3787"/>
                    <a:pt x="13411" y="4010"/>
                  </a:cubicBezTo>
                  <a:cubicBezTo>
                    <a:pt x="13512" y="4071"/>
                    <a:pt x="13639" y="4119"/>
                    <a:pt x="13789" y="4152"/>
                  </a:cubicBezTo>
                  <a:cubicBezTo>
                    <a:pt x="14448" y="4297"/>
                    <a:pt x="15067" y="4522"/>
                    <a:pt x="15600" y="4832"/>
                  </a:cubicBezTo>
                  <a:cubicBezTo>
                    <a:pt x="15665" y="4867"/>
                    <a:pt x="15729" y="4908"/>
                    <a:pt x="15790" y="4946"/>
                  </a:cubicBezTo>
                  <a:cubicBezTo>
                    <a:pt x="17570" y="6084"/>
                    <a:pt x="17555" y="7847"/>
                    <a:pt x="15762" y="8970"/>
                  </a:cubicBezTo>
                  <a:cubicBezTo>
                    <a:pt x="14742" y="9610"/>
                    <a:pt x="13363" y="9929"/>
                    <a:pt x="11982" y="9929"/>
                  </a:cubicBezTo>
                  <a:cubicBezTo>
                    <a:pt x="10662" y="9929"/>
                    <a:pt x="9341" y="9638"/>
                    <a:pt x="8331" y="9054"/>
                  </a:cubicBezTo>
                  <a:cubicBezTo>
                    <a:pt x="7799" y="8747"/>
                    <a:pt x="7406" y="8392"/>
                    <a:pt x="7155" y="8012"/>
                  </a:cubicBezTo>
                  <a:cubicBezTo>
                    <a:pt x="7096" y="7925"/>
                    <a:pt x="7010" y="7849"/>
                    <a:pt x="6909" y="7791"/>
                  </a:cubicBezTo>
                  <a:cubicBezTo>
                    <a:pt x="6701" y="7671"/>
                    <a:pt x="6419" y="7607"/>
                    <a:pt x="6134" y="7607"/>
                  </a:cubicBezTo>
                  <a:cubicBezTo>
                    <a:pt x="5883" y="7607"/>
                    <a:pt x="5630" y="7656"/>
                    <a:pt x="5423" y="7761"/>
                  </a:cubicBezTo>
                  <a:lnTo>
                    <a:pt x="1" y="10913"/>
                  </a:lnTo>
                  <a:lnTo>
                    <a:pt x="18904" y="21825"/>
                  </a:lnTo>
                  <a:lnTo>
                    <a:pt x="37680" y="10913"/>
                  </a:lnTo>
                  <a:lnTo>
                    <a:pt x="32281" y="7794"/>
                  </a:lnTo>
                  <a:cubicBezTo>
                    <a:pt x="31721" y="7472"/>
                    <a:pt x="31916" y="6921"/>
                    <a:pt x="32651" y="6756"/>
                  </a:cubicBezTo>
                  <a:cubicBezTo>
                    <a:pt x="33308" y="6612"/>
                    <a:pt x="33922" y="6386"/>
                    <a:pt x="34449" y="6079"/>
                  </a:cubicBezTo>
                  <a:cubicBezTo>
                    <a:pt x="36458" y="4913"/>
                    <a:pt x="36448" y="3021"/>
                    <a:pt x="34427" y="1854"/>
                  </a:cubicBezTo>
                  <a:cubicBezTo>
                    <a:pt x="34378" y="1827"/>
                    <a:pt x="34330" y="1801"/>
                    <a:pt x="34282" y="1773"/>
                  </a:cubicBezTo>
                  <a:cubicBezTo>
                    <a:pt x="33298" y="1248"/>
                    <a:pt x="32035" y="984"/>
                    <a:pt x="30773" y="984"/>
                  </a:cubicBezTo>
                  <a:cubicBezTo>
                    <a:pt x="29538" y="984"/>
                    <a:pt x="28303" y="1237"/>
                    <a:pt x="27333" y="1745"/>
                  </a:cubicBezTo>
                  <a:cubicBezTo>
                    <a:pt x="26702" y="2075"/>
                    <a:pt x="26246" y="2473"/>
                    <a:pt x="25967" y="2902"/>
                  </a:cubicBezTo>
                  <a:cubicBezTo>
                    <a:pt x="25799" y="3161"/>
                    <a:pt x="25381" y="3303"/>
                    <a:pt x="24954" y="3303"/>
                  </a:cubicBezTo>
                  <a:cubicBezTo>
                    <a:pt x="24678" y="3303"/>
                    <a:pt x="24398" y="3244"/>
                    <a:pt x="24179" y="3117"/>
                  </a:cubicBezTo>
                  <a:lnTo>
                    <a:pt x="18780" y="1"/>
                  </a:lnTo>
                  <a:close/>
                </a:path>
              </a:pathLst>
            </a:custGeom>
            <a:solidFill>
              <a:srgbClr val="43C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0"/>
            <p:cNvSpPr/>
            <p:nvPr/>
          </p:nvSpPr>
          <p:spPr>
            <a:xfrm>
              <a:off x="4622955" y="2531706"/>
              <a:ext cx="2241762" cy="1298518"/>
            </a:xfrm>
            <a:custGeom>
              <a:rect b="b" l="l" r="r" t="t"/>
              <a:pathLst>
                <a:path extrusionOk="0" h="20943" w="36156">
                  <a:moveTo>
                    <a:pt x="18016" y="1"/>
                  </a:moveTo>
                  <a:lnTo>
                    <a:pt x="12797" y="3034"/>
                  </a:lnTo>
                  <a:cubicBezTo>
                    <a:pt x="12733" y="3077"/>
                    <a:pt x="12713" y="3113"/>
                    <a:pt x="12710" y="3120"/>
                  </a:cubicBezTo>
                  <a:cubicBezTo>
                    <a:pt x="12713" y="3130"/>
                    <a:pt x="12738" y="3181"/>
                    <a:pt x="12837" y="3239"/>
                  </a:cubicBezTo>
                  <a:cubicBezTo>
                    <a:pt x="12908" y="3280"/>
                    <a:pt x="13002" y="3313"/>
                    <a:pt x="13106" y="3338"/>
                  </a:cubicBezTo>
                  <a:cubicBezTo>
                    <a:pt x="13826" y="3495"/>
                    <a:pt x="14473" y="3739"/>
                    <a:pt x="15028" y="4058"/>
                  </a:cubicBezTo>
                  <a:cubicBezTo>
                    <a:pt x="15097" y="4099"/>
                    <a:pt x="15165" y="4142"/>
                    <a:pt x="15234" y="4185"/>
                  </a:cubicBezTo>
                  <a:cubicBezTo>
                    <a:pt x="16205" y="4807"/>
                    <a:pt x="16738" y="5636"/>
                    <a:pt x="16732" y="6521"/>
                  </a:cubicBezTo>
                  <a:cubicBezTo>
                    <a:pt x="16730" y="7408"/>
                    <a:pt x="16185" y="8238"/>
                    <a:pt x="15201" y="8854"/>
                  </a:cubicBezTo>
                  <a:cubicBezTo>
                    <a:pt x="14156" y="9508"/>
                    <a:pt x="12741" y="9871"/>
                    <a:pt x="11219" y="9871"/>
                  </a:cubicBezTo>
                  <a:cubicBezTo>
                    <a:pt x="9774" y="9871"/>
                    <a:pt x="8409" y="9541"/>
                    <a:pt x="7375" y="8945"/>
                  </a:cubicBezTo>
                  <a:cubicBezTo>
                    <a:pt x="6804" y="8613"/>
                    <a:pt x="6365" y="8222"/>
                    <a:pt x="6071" y="7781"/>
                  </a:cubicBezTo>
                  <a:cubicBezTo>
                    <a:pt x="6048" y="7748"/>
                    <a:pt x="6008" y="7713"/>
                    <a:pt x="5952" y="7680"/>
                  </a:cubicBezTo>
                  <a:cubicBezTo>
                    <a:pt x="5810" y="7599"/>
                    <a:pt x="5592" y="7548"/>
                    <a:pt x="5371" y="7548"/>
                  </a:cubicBezTo>
                  <a:cubicBezTo>
                    <a:pt x="5171" y="7548"/>
                    <a:pt x="4983" y="7586"/>
                    <a:pt x="4839" y="7657"/>
                  </a:cubicBezTo>
                  <a:lnTo>
                    <a:pt x="0" y="10469"/>
                  </a:lnTo>
                  <a:lnTo>
                    <a:pt x="18137" y="20943"/>
                  </a:lnTo>
                  <a:lnTo>
                    <a:pt x="36155" y="10472"/>
                  </a:lnTo>
                  <a:lnTo>
                    <a:pt x="31324" y="7685"/>
                  </a:lnTo>
                  <a:cubicBezTo>
                    <a:pt x="30957" y="7472"/>
                    <a:pt x="30766" y="7137"/>
                    <a:pt x="30820" y="6790"/>
                  </a:cubicBezTo>
                  <a:cubicBezTo>
                    <a:pt x="30883" y="6384"/>
                    <a:pt x="31251" y="6067"/>
                    <a:pt x="31806" y="5943"/>
                  </a:cubicBezTo>
                  <a:cubicBezTo>
                    <a:pt x="32445" y="5803"/>
                    <a:pt x="33013" y="5588"/>
                    <a:pt x="33495" y="5309"/>
                  </a:cubicBezTo>
                  <a:cubicBezTo>
                    <a:pt x="34340" y="4817"/>
                    <a:pt x="34804" y="4188"/>
                    <a:pt x="34804" y="3533"/>
                  </a:cubicBezTo>
                  <a:cubicBezTo>
                    <a:pt x="34801" y="2874"/>
                    <a:pt x="34330" y="2240"/>
                    <a:pt x="33470" y="1743"/>
                  </a:cubicBezTo>
                  <a:cubicBezTo>
                    <a:pt x="33427" y="1718"/>
                    <a:pt x="33384" y="1695"/>
                    <a:pt x="33338" y="1670"/>
                  </a:cubicBezTo>
                  <a:cubicBezTo>
                    <a:pt x="32440" y="1190"/>
                    <a:pt x="31258" y="924"/>
                    <a:pt x="30011" y="924"/>
                  </a:cubicBezTo>
                  <a:cubicBezTo>
                    <a:pt x="28788" y="924"/>
                    <a:pt x="27629" y="1180"/>
                    <a:pt x="26747" y="1642"/>
                  </a:cubicBezTo>
                  <a:cubicBezTo>
                    <a:pt x="26197" y="1928"/>
                    <a:pt x="25773" y="2286"/>
                    <a:pt x="25522" y="2669"/>
                  </a:cubicBezTo>
                  <a:cubicBezTo>
                    <a:pt x="25246" y="3092"/>
                    <a:pt x="24652" y="3244"/>
                    <a:pt x="24191" y="3244"/>
                  </a:cubicBezTo>
                  <a:cubicBezTo>
                    <a:pt x="23833" y="3244"/>
                    <a:pt x="23491" y="3161"/>
                    <a:pt x="23225" y="3009"/>
                  </a:cubicBezTo>
                  <a:lnTo>
                    <a:pt x="18016" y="1"/>
                  </a:lnTo>
                  <a:close/>
                </a:path>
              </a:pathLst>
            </a:custGeom>
            <a:solidFill>
              <a:srgbClr val="43C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0"/>
            <p:cNvSpPr/>
            <p:nvPr/>
          </p:nvSpPr>
          <p:spPr>
            <a:xfrm>
              <a:off x="5747002" y="3180939"/>
              <a:ext cx="1164903" cy="880746"/>
            </a:xfrm>
            <a:custGeom>
              <a:rect b="b" l="l" r="r" t="t"/>
              <a:pathLst>
                <a:path extrusionOk="0" h="14205" w="18788">
                  <a:moveTo>
                    <a:pt x="18787" y="1"/>
                  </a:moveTo>
                  <a:lnTo>
                    <a:pt x="11" y="10913"/>
                  </a:lnTo>
                  <a:lnTo>
                    <a:pt x="1" y="14205"/>
                  </a:lnTo>
                  <a:lnTo>
                    <a:pt x="18777" y="3293"/>
                  </a:lnTo>
                  <a:lnTo>
                    <a:pt x="18787" y="1"/>
                  </a:lnTo>
                  <a:close/>
                </a:path>
              </a:pathLst>
            </a:custGeom>
            <a:solidFill>
              <a:srgbClr val="226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0"/>
            <p:cNvSpPr/>
            <p:nvPr/>
          </p:nvSpPr>
          <p:spPr>
            <a:xfrm>
              <a:off x="4575151" y="3180939"/>
              <a:ext cx="1172529" cy="880746"/>
            </a:xfrm>
            <a:custGeom>
              <a:rect b="b" l="l" r="r" t="t"/>
              <a:pathLst>
                <a:path extrusionOk="0" h="14205" w="18911">
                  <a:moveTo>
                    <a:pt x="8" y="1"/>
                  </a:moveTo>
                  <a:lnTo>
                    <a:pt x="0" y="3293"/>
                  </a:lnTo>
                  <a:lnTo>
                    <a:pt x="18901" y="14205"/>
                  </a:lnTo>
                  <a:lnTo>
                    <a:pt x="18911" y="10913"/>
                  </a:lnTo>
                  <a:lnTo>
                    <a:pt x="8" y="1"/>
                  </a:lnTo>
                  <a:close/>
                </a:path>
              </a:pathLst>
            </a:custGeom>
            <a:solidFill>
              <a:srgbClr val="226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0"/>
            <p:cNvSpPr/>
            <p:nvPr/>
          </p:nvSpPr>
          <p:spPr>
            <a:xfrm>
              <a:off x="2522426" y="2468525"/>
              <a:ext cx="104164" cy="20647"/>
            </a:xfrm>
            <a:custGeom>
              <a:rect b="b" l="l" r="r" t="t"/>
              <a:pathLst>
                <a:path extrusionOk="0" h="333" w="1680">
                  <a:moveTo>
                    <a:pt x="287" y="0"/>
                  </a:moveTo>
                  <a:cubicBezTo>
                    <a:pt x="127" y="0"/>
                    <a:pt x="0" y="74"/>
                    <a:pt x="0" y="165"/>
                  </a:cubicBezTo>
                  <a:cubicBezTo>
                    <a:pt x="0" y="211"/>
                    <a:pt x="33" y="254"/>
                    <a:pt x="84" y="284"/>
                  </a:cubicBezTo>
                  <a:cubicBezTo>
                    <a:pt x="137" y="312"/>
                    <a:pt x="208" y="333"/>
                    <a:pt x="287" y="333"/>
                  </a:cubicBezTo>
                  <a:lnTo>
                    <a:pt x="1395" y="333"/>
                  </a:lnTo>
                  <a:cubicBezTo>
                    <a:pt x="1552" y="333"/>
                    <a:pt x="1679" y="257"/>
                    <a:pt x="1679" y="165"/>
                  </a:cubicBezTo>
                  <a:cubicBezTo>
                    <a:pt x="1679" y="120"/>
                    <a:pt x="1646" y="79"/>
                    <a:pt x="1595" y="49"/>
                  </a:cubicBezTo>
                  <a:cubicBezTo>
                    <a:pt x="1542" y="18"/>
                    <a:pt x="1471" y="0"/>
                    <a:pt x="1392"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0"/>
            <p:cNvSpPr/>
            <p:nvPr/>
          </p:nvSpPr>
          <p:spPr>
            <a:xfrm>
              <a:off x="1859989" y="2468525"/>
              <a:ext cx="104102" cy="20647"/>
            </a:xfrm>
            <a:custGeom>
              <a:rect b="b" l="l" r="r" t="t"/>
              <a:pathLst>
                <a:path extrusionOk="0" h="333" w="1679">
                  <a:moveTo>
                    <a:pt x="287" y="0"/>
                  </a:moveTo>
                  <a:cubicBezTo>
                    <a:pt x="127" y="0"/>
                    <a:pt x="0" y="74"/>
                    <a:pt x="0" y="165"/>
                  </a:cubicBezTo>
                  <a:cubicBezTo>
                    <a:pt x="0" y="211"/>
                    <a:pt x="33" y="254"/>
                    <a:pt x="84" y="284"/>
                  </a:cubicBezTo>
                  <a:cubicBezTo>
                    <a:pt x="137" y="312"/>
                    <a:pt x="208" y="333"/>
                    <a:pt x="287" y="333"/>
                  </a:cubicBezTo>
                  <a:lnTo>
                    <a:pt x="1392" y="333"/>
                  </a:lnTo>
                  <a:cubicBezTo>
                    <a:pt x="1552" y="333"/>
                    <a:pt x="1679" y="257"/>
                    <a:pt x="1679" y="165"/>
                  </a:cubicBezTo>
                  <a:cubicBezTo>
                    <a:pt x="1679" y="120"/>
                    <a:pt x="1646" y="79"/>
                    <a:pt x="1595" y="49"/>
                  </a:cubicBezTo>
                  <a:cubicBezTo>
                    <a:pt x="1542" y="18"/>
                    <a:pt x="1471" y="0"/>
                    <a:pt x="1392"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0"/>
            <p:cNvSpPr/>
            <p:nvPr/>
          </p:nvSpPr>
          <p:spPr>
            <a:xfrm>
              <a:off x="2432956" y="2318726"/>
              <a:ext cx="87486" cy="48796"/>
            </a:xfrm>
            <a:custGeom>
              <a:rect b="b" l="l" r="r" t="t"/>
              <a:pathLst>
                <a:path extrusionOk="0" h="787" w="1411">
                  <a:moveTo>
                    <a:pt x="1095" y="1"/>
                  </a:moveTo>
                  <a:cubicBezTo>
                    <a:pt x="1022" y="1"/>
                    <a:pt x="949" y="17"/>
                    <a:pt x="893" y="50"/>
                  </a:cubicBezTo>
                  <a:lnTo>
                    <a:pt x="114" y="502"/>
                  </a:lnTo>
                  <a:cubicBezTo>
                    <a:pt x="0" y="568"/>
                    <a:pt x="3" y="672"/>
                    <a:pt x="114" y="738"/>
                  </a:cubicBezTo>
                  <a:cubicBezTo>
                    <a:pt x="171" y="770"/>
                    <a:pt x="245" y="786"/>
                    <a:pt x="319" y="786"/>
                  </a:cubicBezTo>
                  <a:cubicBezTo>
                    <a:pt x="392" y="786"/>
                    <a:pt x="465" y="770"/>
                    <a:pt x="520" y="738"/>
                  </a:cubicBezTo>
                  <a:lnTo>
                    <a:pt x="1299" y="284"/>
                  </a:lnTo>
                  <a:cubicBezTo>
                    <a:pt x="1410" y="220"/>
                    <a:pt x="1410" y="114"/>
                    <a:pt x="1299" y="50"/>
                  </a:cubicBezTo>
                  <a:cubicBezTo>
                    <a:pt x="1242" y="17"/>
                    <a:pt x="1168" y="1"/>
                    <a:pt x="1095"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0"/>
            <p:cNvSpPr/>
            <p:nvPr/>
          </p:nvSpPr>
          <p:spPr>
            <a:xfrm>
              <a:off x="1966075" y="2590175"/>
              <a:ext cx="87486" cy="48672"/>
            </a:xfrm>
            <a:custGeom>
              <a:rect b="b" l="l" r="r" t="t"/>
              <a:pathLst>
                <a:path extrusionOk="0" h="785" w="1411">
                  <a:moveTo>
                    <a:pt x="1094" y="0"/>
                  </a:moveTo>
                  <a:cubicBezTo>
                    <a:pt x="1022" y="0"/>
                    <a:pt x="949" y="16"/>
                    <a:pt x="894" y="49"/>
                  </a:cubicBezTo>
                  <a:lnTo>
                    <a:pt x="113" y="501"/>
                  </a:lnTo>
                  <a:cubicBezTo>
                    <a:pt x="1" y="567"/>
                    <a:pt x="1" y="671"/>
                    <a:pt x="113" y="737"/>
                  </a:cubicBezTo>
                  <a:cubicBezTo>
                    <a:pt x="168" y="768"/>
                    <a:pt x="242" y="784"/>
                    <a:pt x="315" y="784"/>
                  </a:cubicBezTo>
                  <a:cubicBezTo>
                    <a:pt x="389" y="784"/>
                    <a:pt x="463" y="768"/>
                    <a:pt x="518" y="737"/>
                  </a:cubicBezTo>
                  <a:lnTo>
                    <a:pt x="1299" y="283"/>
                  </a:lnTo>
                  <a:cubicBezTo>
                    <a:pt x="1411" y="217"/>
                    <a:pt x="1408" y="113"/>
                    <a:pt x="1297" y="49"/>
                  </a:cubicBezTo>
                  <a:cubicBezTo>
                    <a:pt x="1240" y="16"/>
                    <a:pt x="1167" y="0"/>
                    <a:pt x="1094"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0"/>
            <p:cNvSpPr/>
            <p:nvPr/>
          </p:nvSpPr>
          <p:spPr>
            <a:xfrm>
              <a:off x="2434382" y="2590175"/>
              <a:ext cx="87796" cy="48672"/>
            </a:xfrm>
            <a:custGeom>
              <a:rect b="b" l="l" r="r" t="t"/>
              <a:pathLst>
                <a:path extrusionOk="0" h="785" w="1416">
                  <a:moveTo>
                    <a:pt x="315" y="0"/>
                  </a:moveTo>
                  <a:cubicBezTo>
                    <a:pt x="242" y="0"/>
                    <a:pt x="170" y="16"/>
                    <a:pt x="114" y="49"/>
                  </a:cubicBezTo>
                  <a:cubicBezTo>
                    <a:pt x="3" y="113"/>
                    <a:pt x="0" y="217"/>
                    <a:pt x="114" y="283"/>
                  </a:cubicBezTo>
                  <a:lnTo>
                    <a:pt x="898" y="737"/>
                  </a:lnTo>
                  <a:cubicBezTo>
                    <a:pt x="954" y="768"/>
                    <a:pt x="1027" y="784"/>
                    <a:pt x="1101" y="784"/>
                  </a:cubicBezTo>
                  <a:cubicBezTo>
                    <a:pt x="1174" y="784"/>
                    <a:pt x="1248" y="768"/>
                    <a:pt x="1304" y="737"/>
                  </a:cubicBezTo>
                  <a:cubicBezTo>
                    <a:pt x="1415" y="671"/>
                    <a:pt x="1415" y="567"/>
                    <a:pt x="1301" y="501"/>
                  </a:cubicBezTo>
                  <a:lnTo>
                    <a:pt x="517" y="49"/>
                  </a:lnTo>
                  <a:cubicBezTo>
                    <a:pt x="460" y="16"/>
                    <a:pt x="387" y="0"/>
                    <a:pt x="315"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0"/>
            <p:cNvSpPr/>
            <p:nvPr/>
          </p:nvSpPr>
          <p:spPr>
            <a:xfrm>
              <a:off x="1964401" y="2318726"/>
              <a:ext cx="87796" cy="48796"/>
            </a:xfrm>
            <a:custGeom>
              <a:rect b="b" l="l" r="r" t="t"/>
              <a:pathLst>
                <a:path extrusionOk="0" h="787" w="1416">
                  <a:moveTo>
                    <a:pt x="315" y="1"/>
                  </a:moveTo>
                  <a:cubicBezTo>
                    <a:pt x="241" y="1"/>
                    <a:pt x="167" y="17"/>
                    <a:pt x="112" y="50"/>
                  </a:cubicBezTo>
                  <a:cubicBezTo>
                    <a:pt x="0" y="114"/>
                    <a:pt x="3" y="220"/>
                    <a:pt x="114" y="284"/>
                  </a:cubicBezTo>
                  <a:lnTo>
                    <a:pt x="898" y="738"/>
                  </a:lnTo>
                  <a:cubicBezTo>
                    <a:pt x="954" y="770"/>
                    <a:pt x="1027" y="786"/>
                    <a:pt x="1099" y="786"/>
                  </a:cubicBezTo>
                  <a:cubicBezTo>
                    <a:pt x="1173" y="786"/>
                    <a:pt x="1247" y="770"/>
                    <a:pt x="1304" y="738"/>
                  </a:cubicBezTo>
                  <a:cubicBezTo>
                    <a:pt x="1415" y="672"/>
                    <a:pt x="1415" y="568"/>
                    <a:pt x="1301" y="504"/>
                  </a:cubicBezTo>
                  <a:lnTo>
                    <a:pt x="517" y="50"/>
                  </a:lnTo>
                  <a:cubicBezTo>
                    <a:pt x="462" y="17"/>
                    <a:pt x="388" y="1"/>
                    <a:pt x="315"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0"/>
            <p:cNvSpPr/>
            <p:nvPr/>
          </p:nvSpPr>
          <p:spPr>
            <a:xfrm>
              <a:off x="1982134" y="2329328"/>
              <a:ext cx="520077" cy="374929"/>
            </a:xfrm>
            <a:custGeom>
              <a:rect b="b" l="l" r="r" t="t"/>
              <a:pathLst>
                <a:path extrusionOk="0" h="6047" w="8388">
                  <a:moveTo>
                    <a:pt x="4203" y="333"/>
                  </a:moveTo>
                  <a:cubicBezTo>
                    <a:pt x="5126" y="333"/>
                    <a:pt x="6001" y="534"/>
                    <a:pt x="6675" y="904"/>
                  </a:cubicBezTo>
                  <a:cubicBezTo>
                    <a:pt x="6701" y="917"/>
                    <a:pt x="6723" y="929"/>
                    <a:pt x="6749" y="944"/>
                  </a:cubicBezTo>
                  <a:cubicBezTo>
                    <a:pt x="7431" y="1338"/>
                    <a:pt x="7806" y="1857"/>
                    <a:pt x="7806" y="2415"/>
                  </a:cubicBezTo>
                  <a:cubicBezTo>
                    <a:pt x="7811" y="3191"/>
                    <a:pt x="7076" y="3899"/>
                    <a:pt x="5887" y="4262"/>
                  </a:cubicBezTo>
                  <a:cubicBezTo>
                    <a:pt x="5547" y="4363"/>
                    <a:pt x="5339" y="4566"/>
                    <a:pt x="5339" y="4792"/>
                  </a:cubicBezTo>
                  <a:lnTo>
                    <a:pt x="5344" y="5507"/>
                  </a:lnTo>
                  <a:cubicBezTo>
                    <a:pt x="5344" y="5621"/>
                    <a:pt x="5182" y="5715"/>
                    <a:pt x="4984" y="5715"/>
                  </a:cubicBezTo>
                  <a:lnTo>
                    <a:pt x="3475" y="5715"/>
                  </a:lnTo>
                  <a:cubicBezTo>
                    <a:pt x="3376" y="5715"/>
                    <a:pt x="3287" y="5692"/>
                    <a:pt x="3221" y="5654"/>
                  </a:cubicBezTo>
                  <a:cubicBezTo>
                    <a:pt x="3158" y="5616"/>
                    <a:pt x="3115" y="5565"/>
                    <a:pt x="3115" y="5507"/>
                  </a:cubicBezTo>
                  <a:lnTo>
                    <a:pt x="3112" y="4784"/>
                  </a:lnTo>
                  <a:cubicBezTo>
                    <a:pt x="3112" y="4627"/>
                    <a:pt x="2998" y="4480"/>
                    <a:pt x="2808" y="4368"/>
                  </a:cubicBezTo>
                  <a:cubicBezTo>
                    <a:pt x="2732" y="4325"/>
                    <a:pt x="2646" y="4287"/>
                    <a:pt x="2547" y="4256"/>
                  </a:cubicBezTo>
                  <a:cubicBezTo>
                    <a:pt x="2215" y="4155"/>
                    <a:pt x="1920" y="4028"/>
                    <a:pt x="1667" y="3884"/>
                  </a:cubicBezTo>
                  <a:cubicBezTo>
                    <a:pt x="967" y="3478"/>
                    <a:pt x="579" y="2923"/>
                    <a:pt x="617" y="2327"/>
                  </a:cubicBezTo>
                  <a:cubicBezTo>
                    <a:pt x="688" y="1269"/>
                    <a:pt x="2174" y="394"/>
                    <a:pt x="3997" y="336"/>
                  </a:cubicBezTo>
                  <a:cubicBezTo>
                    <a:pt x="4066" y="333"/>
                    <a:pt x="4134" y="333"/>
                    <a:pt x="4203" y="333"/>
                  </a:cubicBezTo>
                  <a:close/>
                  <a:moveTo>
                    <a:pt x="4196" y="0"/>
                  </a:moveTo>
                  <a:cubicBezTo>
                    <a:pt x="4120" y="0"/>
                    <a:pt x="4044" y="1"/>
                    <a:pt x="3967" y="4"/>
                  </a:cubicBezTo>
                  <a:cubicBezTo>
                    <a:pt x="1849" y="70"/>
                    <a:pt x="125" y="1087"/>
                    <a:pt x="46" y="2314"/>
                  </a:cubicBezTo>
                  <a:cubicBezTo>
                    <a:pt x="1" y="3004"/>
                    <a:pt x="449" y="3648"/>
                    <a:pt x="1258" y="4114"/>
                  </a:cubicBezTo>
                  <a:cubicBezTo>
                    <a:pt x="1553" y="4287"/>
                    <a:pt x="1898" y="4431"/>
                    <a:pt x="2280" y="4551"/>
                  </a:cubicBezTo>
                  <a:cubicBezTo>
                    <a:pt x="2326" y="4563"/>
                    <a:pt x="2367" y="4581"/>
                    <a:pt x="2402" y="4601"/>
                  </a:cubicBezTo>
                  <a:cubicBezTo>
                    <a:pt x="2488" y="4652"/>
                    <a:pt x="2539" y="4715"/>
                    <a:pt x="2539" y="4784"/>
                  </a:cubicBezTo>
                  <a:lnTo>
                    <a:pt x="2542" y="5507"/>
                  </a:lnTo>
                  <a:cubicBezTo>
                    <a:pt x="2544" y="5656"/>
                    <a:pt x="2648" y="5791"/>
                    <a:pt x="2818" y="5890"/>
                  </a:cubicBezTo>
                  <a:cubicBezTo>
                    <a:pt x="2988" y="5986"/>
                    <a:pt x="3221" y="6047"/>
                    <a:pt x="3477" y="6047"/>
                  </a:cubicBezTo>
                  <a:lnTo>
                    <a:pt x="4986" y="6047"/>
                  </a:lnTo>
                  <a:cubicBezTo>
                    <a:pt x="5501" y="6047"/>
                    <a:pt x="5917" y="5803"/>
                    <a:pt x="5917" y="5507"/>
                  </a:cubicBezTo>
                  <a:lnTo>
                    <a:pt x="5912" y="4792"/>
                  </a:lnTo>
                  <a:cubicBezTo>
                    <a:pt x="5912" y="4690"/>
                    <a:pt x="6003" y="4599"/>
                    <a:pt x="6153" y="4556"/>
                  </a:cubicBezTo>
                  <a:cubicBezTo>
                    <a:pt x="7532" y="4135"/>
                    <a:pt x="8387" y="3316"/>
                    <a:pt x="8382" y="2415"/>
                  </a:cubicBezTo>
                  <a:cubicBezTo>
                    <a:pt x="8377" y="1769"/>
                    <a:pt x="7943" y="1165"/>
                    <a:pt x="7155" y="711"/>
                  </a:cubicBezTo>
                  <a:cubicBezTo>
                    <a:pt x="7127" y="693"/>
                    <a:pt x="7096" y="678"/>
                    <a:pt x="7068" y="663"/>
                  </a:cubicBezTo>
                  <a:cubicBezTo>
                    <a:pt x="6282" y="232"/>
                    <a:pt x="5269" y="0"/>
                    <a:pt x="4196"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0"/>
            <p:cNvSpPr/>
            <p:nvPr/>
          </p:nvSpPr>
          <p:spPr>
            <a:xfrm>
              <a:off x="2224317" y="2256723"/>
              <a:ext cx="35899" cy="60452"/>
            </a:xfrm>
            <a:custGeom>
              <a:rect b="b" l="l" r="r" t="t"/>
              <a:pathLst>
                <a:path extrusionOk="0" h="975" w="579">
                  <a:moveTo>
                    <a:pt x="287" y="1"/>
                  </a:moveTo>
                  <a:cubicBezTo>
                    <a:pt x="127" y="1"/>
                    <a:pt x="0" y="77"/>
                    <a:pt x="0" y="168"/>
                  </a:cubicBezTo>
                  <a:lnTo>
                    <a:pt x="3" y="807"/>
                  </a:lnTo>
                  <a:cubicBezTo>
                    <a:pt x="3" y="853"/>
                    <a:pt x="36" y="896"/>
                    <a:pt x="89" y="926"/>
                  </a:cubicBezTo>
                  <a:cubicBezTo>
                    <a:pt x="139" y="954"/>
                    <a:pt x="210" y="974"/>
                    <a:pt x="292" y="974"/>
                  </a:cubicBezTo>
                  <a:cubicBezTo>
                    <a:pt x="451" y="974"/>
                    <a:pt x="578" y="901"/>
                    <a:pt x="576" y="807"/>
                  </a:cubicBezTo>
                  <a:lnTo>
                    <a:pt x="573" y="168"/>
                  </a:lnTo>
                  <a:cubicBezTo>
                    <a:pt x="571" y="122"/>
                    <a:pt x="540" y="79"/>
                    <a:pt x="487" y="49"/>
                  </a:cubicBezTo>
                  <a:cubicBezTo>
                    <a:pt x="436" y="21"/>
                    <a:pt x="365" y="1"/>
                    <a:pt x="287"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0"/>
            <p:cNvSpPr/>
            <p:nvPr/>
          </p:nvSpPr>
          <p:spPr>
            <a:xfrm>
              <a:off x="3264723" y="3052035"/>
              <a:ext cx="641106" cy="370651"/>
            </a:xfrm>
            <a:custGeom>
              <a:rect b="b" l="l" r="r" t="t"/>
              <a:pathLst>
                <a:path extrusionOk="0" h="5978" w="10340">
                  <a:moveTo>
                    <a:pt x="5156" y="330"/>
                  </a:moveTo>
                  <a:cubicBezTo>
                    <a:pt x="6419" y="330"/>
                    <a:pt x="7568" y="629"/>
                    <a:pt x="8402" y="1111"/>
                  </a:cubicBezTo>
                  <a:cubicBezTo>
                    <a:pt x="9236" y="1590"/>
                    <a:pt x="9754" y="2255"/>
                    <a:pt x="9759" y="2988"/>
                  </a:cubicBezTo>
                  <a:cubicBezTo>
                    <a:pt x="9766" y="4454"/>
                    <a:pt x="7715" y="5645"/>
                    <a:pt x="5187" y="5645"/>
                  </a:cubicBezTo>
                  <a:cubicBezTo>
                    <a:pt x="3921" y="5645"/>
                    <a:pt x="2772" y="5349"/>
                    <a:pt x="1938" y="4867"/>
                  </a:cubicBezTo>
                  <a:cubicBezTo>
                    <a:pt x="1106" y="4385"/>
                    <a:pt x="586" y="3721"/>
                    <a:pt x="581" y="2988"/>
                  </a:cubicBezTo>
                  <a:cubicBezTo>
                    <a:pt x="576" y="1524"/>
                    <a:pt x="2625" y="333"/>
                    <a:pt x="5156" y="330"/>
                  </a:cubicBezTo>
                  <a:close/>
                  <a:moveTo>
                    <a:pt x="5170" y="0"/>
                  </a:moveTo>
                  <a:cubicBezTo>
                    <a:pt x="5164" y="0"/>
                    <a:pt x="5159" y="0"/>
                    <a:pt x="5154" y="0"/>
                  </a:cubicBezTo>
                  <a:cubicBezTo>
                    <a:pt x="2308" y="0"/>
                    <a:pt x="0" y="1339"/>
                    <a:pt x="11" y="2988"/>
                  </a:cubicBezTo>
                  <a:cubicBezTo>
                    <a:pt x="13" y="3812"/>
                    <a:pt x="596" y="4560"/>
                    <a:pt x="1535" y="5100"/>
                  </a:cubicBezTo>
                  <a:cubicBezTo>
                    <a:pt x="2473" y="5643"/>
                    <a:pt x="3764" y="5978"/>
                    <a:pt x="5187" y="5978"/>
                  </a:cubicBezTo>
                  <a:cubicBezTo>
                    <a:pt x="8032" y="5978"/>
                    <a:pt x="10340" y="4636"/>
                    <a:pt x="10332" y="2988"/>
                  </a:cubicBezTo>
                  <a:cubicBezTo>
                    <a:pt x="10327" y="2164"/>
                    <a:pt x="9744" y="1418"/>
                    <a:pt x="8805" y="875"/>
                  </a:cubicBezTo>
                  <a:cubicBezTo>
                    <a:pt x="7873" y="337"/>
                    <a:pt x="6586" y="0"/>
                    <a:pt x="5170"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0"/>
            <p:cNvSpPr/>
            <p:nvPr/>
          </p:nvSpPr>
          <p:spPr>
            <a:xfrm>
              <a:off x="3566614" y="3081610"/>
              <a:ext cx="35899" cy="38070"/>
            </a:xfrm>
            <a:custGeom>
              <a:rect b="b" l="l" r="r" t="t"/>
              <a:pathLst>
                <a:path extrusionOk="0" h="614" w="579">
                  <a:moveTo>
                    <a:pt x="287" y="0"/>
                  </a:moveTo>
                  <a:cubicBezTo>
                    <a:pt x="130" y="0"/>
                    <a:pt x="1" y="74"/>
                    <a:pt x="1" y="165"/>
                  </a:cubicBezTo>
                  <a:lnTo>
                    <a:pt x="3" y="449"/>
                  </a:lnTo>
                  <a:cubicBezTo>
                    <a:pt x="3" y="495"/>
                    <a:pt x="36" y="535"/>
                    <a:pt x="89" y="566"/>
                  </a:cubicBezTo>
                  <a:cubicBezTo>
                    <a:pt x="140" y="596"/>
                    <a:pt x="214" y="614"/>
                    <a:pt x="292" y="614"/>
                  </a:cubicBezTo>
                  <a:cubicBezTo>
                    <a:pt x="449" y="614"/>
                    <a:pt x="579" y="540"/>
                    <a:pt x="576" y="449"/>
                  </a:cubicBezTo>
                  <a:lnTo>
                    <a:pt x="574" y="165"/>
                  </a:lnTo>
                  <a:cubicBezTo>
                    <a:pt x="574" y="119"/>
                    <a:pt x="543" y="79"/>
                    <a:pt x="490" y="48"/>
                  </a:cubicBezTo>
                  <a:cubicBezTo>
                    <a:pt x="439" y="18"/>
                    <a:pt x="366" y="0"/>
                    <a:pt x="287"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0"/>
            <p:cNvSpPr/>
            <p:nvPr/>
          </p:nvSpPr>
          <p:spPr>
            <a:xfrm>
              <a:off x="3568164" y="3354858"/>
              <a:ext cx="35775" cy="38256"/>
            </a:xfrm>
            <a:custGeom>
              <a:rect b="b" l="l" r="r" t="t"/>
              <a:pathLst>
                <a:path extrusionOk="0" h="617" w="577">
                  <a:moveTo>
                    <a:pt x="287" y="1"/>
                  </a:moveTo>
                  <a:cubicBezTo>
                    <a:pt x="128" y="1"/>
                    <a:pt x="1" y="74"/>
                    <a:pt x="1" y="165"/>
                  </a:cubicBezTo>
                  <a:lnTo>
                    <a:pt x="3" y="452"/>
                  </a:lnTo>
                  <a:cubicBezTo>
                    <a:pt x="3" y="498"/>
                    <a:pt x="36" y="538"/>
                    <a:pt x="87" y="569"/>
                  </a:cubicBezTo>
                  <a:cubicBezTo>
                    <a:pt x="140" y="599"/>
                    <a:pt x="211" y="617"/>
                    <a:pt x="290" y="617"/>
                  </a:cubicBezTo>
                  <a:cubicBezTo>
                    <a:pt x="450" y="617"/>
                    <a:pt x="577" y="543"/>
                    <a:pt x="577" y="449"/>
                  </a:cubicBezTo>
                  <a:lnTo>
                    <a:pt x="574" y="168"/>
                  </a:lnTo>
                  <a:cubicBezTo>
                    <a:pt x="574" y="122"/>
                    <a:pt x="541" y="79"/>
                    <a:pt x="490" y="49"/>
                  </a:cubicBezTo>
                  <a:cubicBezTo>
                    <a:pt x="437" y="21"/>
                    <a:pt x="366" y="1"/>
                    <a:pt x="287"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0"/>
            <p:cNvSpPr/>
            <p:nvPr/>
          </p:nvSpPr>
          <p:spPr>
            <a:xfrm>
              <a:off x="3788336" y="3227007"/>
              <a:ext cx="65909" cy="20709"/>
            </a:xfrm>
            <a:custGeom>
              <a:rect b="b" l="l" r="r" t="t"/>
              <a:pathLst>
                <a:path extrusionOk="0" h="334" w="1063">
                  <a:moveTo>
                    <a:pt x="287" y="1"/>
                  </a:moveTo>
                  <a:cubicBezTo>
                    <a:pt x="127" y="1"/>
                    <a:pt x="0" y="74"/>
                    <a:pt x="0" y="166"/>
                  </a:cubicBezTo>
                  <a:cubicBezTo>
                    <a:pt x="0" y="211"/>
                    <a:pt x="33" y="254"/>
                    <a:pt x="84" y="282"/>
                  </a:cubicBezTo>
                  <a:cubicBezTo>
                    <a:pt x="137" y="313"/>
                    <a:pt x="208" y="333"/>
                    <a:pt x="287" y="333"/>
                  </a:cubicBezTo>
                  <a:lnTo>
                    <a:pt x="776" y="333"/>
                  </a:lnTo>
                  <a:cubicBezTo>
                    <a:pt x="936" y="333"/>
                    <a:pt x="1063" y="260"/>
                    <a:pt x="1063" y="166"/>
                  </a:cubicBezTo>
                  <a:cubicBezTo>
                    <a:pt x="1063" y="120"/>
                    <a:pt x="1030" y="79"/>
                    <a:pt x="977" y="49"/>
                  </a:cubicBezTo>
                  <a:cubicBezTo>
                    <a:pt x="926" y="19"/>
                    <a:pt x="855" y="1"/>
                    <a:pt x="776"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0"/>
            <p:cNvSpPr/>
            <p:nvPr/>
          </p:nvSpPr>
          <p:spPr>
            <a:xfrm>
              <a:off x="3316309" y="3227007"/>
              <a:ext cx="66095" cy="20709"/>
            </a:xfrm>
            <a:custGeom>
              <a:rect b="b" l="l" r="r" t="t"/>
              <a:pathLst>
                <a:path extrusionOk="0" h="334" w="1066">
                  <a:moveTo>
                    <a:pt x="287" y="1"/>
                  </a:moveTo>
                  <a:cubicBezTo>
                    <a:pt x="130" y="1"/>
                    <a:pt x="0" y="74"/>
                    <a:pt x="0" y="166"/>
                  </a:cubicBezTo>
                  <a:cubicBezTo>
                    <a:pt x="3" y="211"/>
                    <a:pt x="33" y="254"/>
                    <a:pt x="87" y="285"/>
                  </a:cubicBezTo>
                  <a:cubicBezTo>
                    <a:pt x="137" y="313"/>
                    <a:pt x="211" y="333"/>
                    <a:pt x="289" y="333"/>
                  </a:cubicBezTo>
                  <a:lnTo>
                    <a:pt x="779" y="333"/>
                  </a:lnTo>
                  <a:cubicBezTo>
                    <a:pt x="939" y="333"/>
                    <a:pt x="1065" y="260"/>
                    <a:pt x="1063" y="166"/>
                  </a:cubicBezTo>
                  <a:cubicBezTo>
                    <a:pt x="1063" y="120"/>
                    <a:pt x="1032" y="79"/>
                    <a:pt x="979" y="49"/>
                  </a:cubicBezTo>
                  <a:cubicBezTo>
                    <a:pt x="926" y="19"/>
                    <a:pt x="855" y="1"/>
                    <a:pt x="776"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0"/>
            <p:cNvSpPr/>
            <p:nvPr/>
          </p:nvSpPr>
          <p:spPr>
            <a:xfrm>
              <a:off x="3566924" y="3142311"/>
              <a:ext cx="98212" cy="140064"/>
            </a:xfrm>
            <a:custGeom>
              <a:rect b="b" l="l" r="r" t="t"/>
              <a:pathLst>
                <a:path extrusionOk="0" h="2259" w="1584">
                  <a:moveTo>
                    <a:pt x="287" y="0"/>
                  </a:moveTo>
                  <a:cubicBezTo>
                    <a:pt x="130" y="0"/>
                    <a:pt x="3" y="76"/>
                    <a:pt x="1" y="167"/>
                  </a:cubicBezTo>
                  <a:lnTo>
                    <a:pt x="11" y="1532"/>
                  </a:lnTo>
                  <a:cubicBezTo>
                    <a:pt x="8" y="1577"/>
                    <a:pt x="41" y="1618"/>
                    <a:pt x="94" y="1651"/>
                  </a:cubicBezTo>
                  <a:lnTo>
                    <a:pt x="1066" y="2211"/>
                  </a:lnTo>
                  <a:cubicBezTo>
                    <a:pt x="1122" y="2243"/>
                    <a:pt x="1195" y="2259"/>
                    <a:pt x="1267" y="2259"/>
                  </a:cubicBezTo>
                  <a:cubicBezTo>
                    <a:pt x="1341" y="2259"/>
                    <a:pt x="1415" y="2242"/>
                    <a:pt x="1471" y="2209"/>
                  </a:cubicBezTo>
                  <a:cubicBezTo>
                    <a:pt x="1583" y="2145"/>
                    <a:pt x="1583" y="2041"/>
                    <a:pt x="1469" y="1976"/>
                  </a:cubicBezTo>
                  <a:lnTo>
                    <a:pt x="668" y="1511"/>
                  </a:lnTo>
                  <a:cubicBezTo>
                    <a:pt x="612" y="1481"/>
                    <a:pt x="581" y="1438"/>
                    <a:pt x="581" y="1395"/>
                  </a:cubicBezTo>
                  <a:lnTo>
                    <a:pt x="576" y="167"/>
                  </a:lnTo>
                  <a:cubicBezTo>
                    <a:pt x="574" y="122"/>
                    <a:pt x="543" y="81"/>
                    <a:pt x="490" y="51"/>
                  </a:cubicBezTo>
                  <a:cubicBezTo>
                    <a:pt x="439" y="20"/>
                    <a:pt x="366" y="3"/>
                    <a:pt x="287"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0"/>
            <p:cNvSpPr/>
            <p:nvPr/>
          </p:nvSpPr>
          <p:spPr>
            <a:xfrm>
              <a:off x="4708456" y="2493078"/>
              <a:ext cx="163129" cy="94554"/>
            </a:xfrm>
            <a:custGeom>
              <a:rect b="b" l="l" r="r" t="t"/>
              <a:pathLst>
                <a:path extrusionOk="0" h="1525" w="2631">
                  <a:moveTo>
                    <a:pt x="1994" y="954"/>
                  </a:moveTo>
                  <a:cubicBezTo>
                    <a:pt x="1982" y="960"/>
                    <a:pt x="1970" y="967"/>
                    <a:pt x="1958" y="974"/>
                  </a:cubicBezTo>
                  <a:lnTo>
                    <a:pt x="1994" y="954"/>
                  </a:lnTo>
                  <a:close/>
                  <a:moveTo>
                    <a:pt x="1314" y="0"/>
                  </a:moveTo>
                  <a:lnTo>
                    <a:pt x="1" y="763"/>
                  </a:lnTo>
                  <a:lnTo>
                    <a:pt x="330" y="954"/>
                  </a:lnTo>
                  <a:lnTo>
                    <a:pt x="1319" y="1524"/>
                  </a:lnTo>
                  <a:cubicBezTo>
                    <a:pt x="1373" y="1375"/>
                    <a:pt x="1499" y="1240"/>
                    <a:pt x="1687" y="1131"/>
                  </a:cubicBezTo>
                  <a:lnTo>
                    <a:pt x="1687" y="1131"/>
                  </a:lnTo>
                  <a:lnTo>
                    <a:pt x="1568" y="1200"/>
                  </a:lnTo>
                  <a:lnTo>
                    <a:pt x="810" y="763"/>
                  </a:lnTo>
                  <a:lnTo>
                    <a:pt x="1317" y="469"/>
                  </a:lnTo>
                  <a:lnTo>
                    <a:pt x="2075" y="908"/>
                  </a:lnTo>
                  <a:lnTo>
                    <a:pt x="1994" y="954"/>
                  </a:lnTo>
                  <a:lnTo>
                    <a:pt x="1994" y="954"/>
                  </a:lnTo>
                  <a:cubicBezTo>
                    <a:pt x="2178" y="854"/>
                    <a:pt x="2400" y="789"/>
                    <a:pt x="2631" y="761"/>
                  </a:cubicBezTo>
                  <a:lnTo>
                    <a:pt x="1641" y="190"/>
                  </a:lnTo>
                  <a:lnTo>
                    <a:pt x="1314" y="0"/>
                  </a:ln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0"/>
            <p:cNvSpPr/>
            <p:nvPr/>
          </p:nvSpPr>
          <p:spPr>
            <a:xfrm>
              <a:off x="4419028" y="2335032"/>
              <a:ext cx="358684" cy="189232"/>
            </a:xfrm>
            <a:custGeom>
              <a:rect b="b" l="l" r="r" t="t"/>
              <a:pathLst>
                <a:path extrusionOk="0" h="3052" w="5785">
                  <a:moveTo>
                    <a:pt x="2886" y="333"/>
                  </a:moveTo>
                  <a:cubicBezTo>
                    <a:pt x="3436" y="333"/>
                    <a:pt x="3954" y="457"/>
                    <a:pt x="4344" y="680"/>
                  </a:cubicBezTo>
                  <a:cubicBezTo>
                    <a:pt x="5151" y="1147"/>
                    <a:pt x="5156" y="1902"/>
                    <a:pt x="4354" y="2369"/>
                  </a:cubicBezTo>
                  <a:cubicBezTo>
                    <a:pt x="3966" y="2595"/>
                    <a:pt x="3449" y="2719"/>
                    <a:pt x="2899" y="2719"/>
                  </a:cubicBezTo>
                  <a:cubicBezTo>
                    <a:pt x="2351" y="2719"/>
                    <a:pt x="1831" y="2595"/>
                    <a:pt x="1440" y="2369"/>
                  </a:cubicBezTo>
                  <a:cubicBezTo>
                    <a:pt x="634" y="1902"/>
                    <a:pt x="629" y="1147"/>
                    <a:pt x="1430" y="680"/>
                  </a:cubicBezTo>
                  <a:cubicBezTo>
                    <a:pt x="1818" y="457"/>
                    <a:pt x="2336" y="333"/>
                    <a:pt x="2886" y="333"/>
                  </a:cubicBezTo>
                  <a:close/>
                  <a:moveTo>
                    <a:pt x="2883" y="0"/>
                  </a:moveTo>
                  <a:cubicBezTo>
                    <a:pt x="2181" y="0"/>
                    <a:pt x="1519" y="158"/>
                    <a:pt x="1025" y="447"/>
                  </a:cubicBezTo>
                  <a:cubicBezTo>
                    <a:pt x="0" y="1040"/>
                    <a:pt x="8" y="2009"/>
                    <a:pt x="1037" y="2602"/>
                  </a:cubicBezTo>
                  <a:cubicBezTo>
                    <a:pt x="1537" y="2891"/>
                    <a:pt x="2196" y="3051"/>
                    <a:pt x="2901" y="3051"/>
                  </a:cubicBezTo>
                  <a:cubicBezTo>
                    <a:pt x="3604" y="3051"/>
                    <a:pt x="4266" y="2891"/>
                    <a:pt x="4763" y="2605"/>
                  </a:cubicBezTo>
                  <a:cubicBezTo>
                    <a:pt x="5785" y="2009"/>
                    <a:pt x="5779" y="1040"/>
                    <a:pt x="4747" y="447"/>
                  </a:cubicBezTo>
                  <a:cubicBezTo>
                    <a:pt x="4250" y="158"/>
                    <a:pt x="3588" y="0"/>
                    <a:pt x="2883"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0"/>
            <p:cNvSpPr/>
            <p:nvPr/>
          </p:nvSpPr>
          <p:spPr>
            <a:xfrm>
              <a:off x="4788316" y="2539084"/>
              <a:ext cx="273183" cy="153270"/>
            </a:xfrm>
            <a:custGeom>
              <a:rect b="b" l="l" r="r" t="t"/>
              <a:pathLst>
                <a:path extrusionOk="0" h="2472" w="4406">
                  <a:moveTo>
                    <a:pt x="1637" y="333"/>
                  </a:moveTo>
                  <a:cubicBezTo>
                    <a:pt x="1840" y="333"/>
                    <a:pt x="2045" y="376"/>
                    <a:pt x="2200" y="468"/>
                  </a:cubicBezTo>
                  <a:lnTo>
                    <a:pt x="3465" y="1198"/>
                  </a:lnTo>
                  <a:cubicBezTo>
                    <a:pt x="3777" y="1378"/>
                    <a:pt x="3777" y="1670"/>
                    <a:pt x="3470" y="1847"/>
                  </a:cubicBezTo>
                  <a:lnTo>
                    <a:pt x="3199" y="2007"/>
                  </a:lnTo>
                  <a:cubicBezTo>
                    <a:pt x="3044" y="2096"/>
                    <a:pt x="2841" y="2140"/>
                    <a:pt x="2637" y="2140"/>
                  </a:cubicBezTo>
                  <a:cubicBezTo>
                    <a:pt x="2434" y="2140"/>
                    <a:pt x="2230" y="2096"/>
                    <a:pt x="2075" y="2007"/>
                  </a:cubicBezTo>
                  <a:lnTo>
                    <a:pt x="807" y="1274"/>
                  </a:lnTo>
                  <a:cubicBezTo>
                    <a:pt x="658" y="1188"/>
                    <a:pt x="574" y="1074"/>
                    <a:pt x="574" y="950"/>
                  </a:cubicBezTo>
                  <a:cubicBezTo>
                    <a:pt x="572" y="828"/>
                    <a:pt x="655" y="711"/>
                    <a:pt x="805" y="625"/>
                  </a:cubicBezTo>
                  <a:lnTo>
                    <a:pt x="1076" y="468"/>
                  </a:lnTo>
                  <a:cubicBezTo>
                    <a:pt x="1231" y="376"/>
                    <a:pt x="1434" y="333"/>
                    <a:pt x="1637" y="333"/>
                  </a:cubicBezTo>
                  <a:close/>
                  <a:moveTo>
                    <a:pt x="1636" y="0"/>
                  </a:moveTo>
                  <a:cubicBezTo>
                    <a:pt x="1538" y="0"/>
                    <a:pt x="1439" y="7"/>
                    <a:pt x="1343" y="19"/>
                  </a:cubicBezTo>
                  <a:cubicBezTo>
                    <a:pt x="1097" y="49"/>
                    <a:pt x="861" y="120"/>
                    <a:pt x="670" y="232"/>
                  </a:cubicBezTo>
                  <a:lnTo>
                    <a:pt x="399" y="389"/>
                  </a:lnTo>
                  <a:cubicBezTo>
                    <a:pt x="211" y="498"/>
                    <a:pt x="85" y="633"/>
                    <a:pt x="31" y="782"/>
                  </a:cubicBezTo>
                  <a:cubicBezTo>
                    <a:pt x="11" y="835"/>
                    <a:pt x="1" y="894"/>
                    <a:pt x="1" y="950"/>
                  </a:cubicBezTo>
                  <a:cubicBezTo>
                    <a:pt x="1" y="1163"/>
                    <a:pt x="146" y="1360"/>
                    <a:pt x="404" y="1510"/>
                  </a:cubicBezTo>
                  <a:lnTo>
                    <a:pt x="1670" y="2240"/>
                  </a:lnTo>
                  <a:cubicBezTo>
                    <a:pt x="1938" y="2395"/>
                    <a:pt x="2288" y="2471"/>
                    <a:pt x="2638" y="2471"/>
                  </a:cubicBezTo>
                  <a:cubicBezTo>
                    <a:pt x="2988" y="2471"/>
                    <a:pt x="3338" y="2395"/>
                    <a:pt x="3605" y="2240"/>
                  </a:cubicBezTo>
                  <a:lnTo>
                    <a:pt x="3876" y="2083"/>
                  </a:lnTo>
                  <a:cubicBezTo>
                    <a:pt x="4406" y="1774"/>
                    <a:pt x="4403" y="1272"/>
                    <a:pt x="3868" y="965"/>
                  </a:cubicBezTo>
                  <a:lnTo>
                    <a:pt x="2603" y="232"/>
                  </a:lnTo>
                  <a:cubicBezTo>
                    <a:pt x="2336" y="78"/>
                    <a:pt x="1986" y="0"/>
                    <a:pt x="1636"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0"/>
            <p:cNvSpPr/>
            <p:nvPr/>
          </p:nvSpPr>
          <p:spPr>
            <a:xfrm>
              <a:off x="4325900" y="2285802"/>
              <a:ext cx="542832" cy="287506"/>
            </a:xfrm>
            <a:custGeom>
              <a:rect b="b" l="l" r="r" t="t"/>
              <a:pathLst>
                <a:path extrusionOk="0" h="4637" w="8755">
                  <a:moveTo>
                    <a:pt x="4380" y="1"/>
                  </a:moveTo>
                  <a:cubicBezTo>
                    <a:pt x="3313" y="1"/>
                    <a:pt x="2308" y="242"/>
                    <a:pt x="1555" y="680"/>
                  </a:cubicBezTo>
                  <a:cubicBezTo>
                    <a:pt x="1" y="1583"/>
                    <a:pt x="8" y="3054"/>
                    <a:pt x="1573" y="3959"/>
                  </a:cubicBezTo>
                  <a:cubicBezTo>
                    <a:pt x="2331" y="4395"/>
                    <a:pt x="3338" y="4636"/>
                    <a:pt x="4408" y="4636"/>
                  </a:cubicBezTo>
                  <a:cubicBezTo>
                    <a:pt x="5159" y="4636"/>
                    <a:pt x="5879" y="4517"/>
                    <a:pt x="6500" y="4297"/>
                  </a:cubicBezTo>
                  <a:lnTo>
                    <a:pt x="6171" y="4106"/>
                  </a:lnTo>
                  <a:lnTo>
                    <a:pt x="6828" y="3723"/>
                  </a:lnTo>
                  <a:lnTo>
                    <a:pt x="6828" y="3723"/>
                  </a:lnTo>
                  <a:cubicBezTo>
                    <a:pt x="6183" y="4099"/>
                    <a:pt x="5321" y="4304"/>
                    <a:pt x="4406" y="4304"/>
                  </a:cubicBezTo>
                  <a:cubicBezTo>
                    <a:pt x="3490" y="4304"/>
                    <a:pt x="2625" y="4099"/>
                    <a:pt x="1976" y="3723"/>
                  </a:cubicBezTo>
                  <a:cubicBezTo>
                    <a:pt x="635" y="2950"/>
                    <a:pt x="630" y="1690"/>
                    <a:pt x="1961" y="914"/>
                  </a:cubicBezTo>
                  <a:cubicBezTo>
                    <a:pt x="2608" y="538"/>
                    <a:pt x="3467" y="333"/>
                    <a:pt x="4383" y="333"/>
                  </a:cubicBezTo>
                  <a:cubicBezTo>
                    <a:pt x="5298" y="333"/>
                    <a:pt x="6161" y="538"/>
                    <a:pt x="6810" y="914"/>
                  </a:cubicBezTo>
                  <a:cubicBezTo>
                    <a:pt x="8154" y="1690"/>
                    <a:pt x="8161" y="2950"/>
                    <a:pt x="6828" y="3723"/>
                  </a:cubicBezTo>
                  <a:lnTo>
                    <a:pt x="7484" y="3343"/>
                  </a:lnTo>
                  <a:lnTo>
                    <a:pt x="7811" y="3533"/>
                  </a:lnTo>
                  <a:cubicBezTo>
                    <a:pt x="8755" y="2641"/>
                    <a:pt x="8552" y="1454"/>
                    <a:pt x="7213" y="680"/>
                  </a:cubicBezTo>
                  <a:cubicBezTo>
                    <a:pt x="6455" y="242"/>
                    <a:pt x="5451" y="1"/>
                    <a:pt x="4380"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0"/>
            <p:cNvSpPr/>
            <p:nvPr/>
          </p:nvSpPr>
          <p:spPr>
            <a:xfrm>
              <a:off x="5523110" y="3188504"/>
              <a:ext cx="616925" cy="212979"/>
            </a:xfrm>
            <a:custGeom>
              <a:rect b="b" l="l" r="r" t="t"/>
              <a:pathLst>
                <a:path extrusionOk="0" h="3435" w="9950">
                  <a:moveTo>
                    <a:pt x="8154" y="333"/>
                  </a:moveTo>
                  <a:cubicBezTo>
                    <a:pt x="8486" y="333"/>
                    <a:pt x="8788" y="411"/>
                    <a:pt x="9006" y="538"/>
                  </a:cubicBezTo>
                  <a:cubicBezTo>
                    <a:pt x="9226" y="665"/>
                    <a:pt x="9363" y="840"/>
                    <a:pt x="9363" y="1033"/>
                  </a:cubicBezTo>
                  <a:lnTo>
                    <a:pt x="9373" y="3102"/>
                  </a:lnTo>
                  <a:lnTo>
                    <a:pt x="589" y="3102"/>
                  </a:lnTo>
                  <a:lnTo>
                    <a:pt x="576" y="1033"/>
                  </a:lnTo>
                  <a:cubicBezTo>
                    <a:pt x="576" y="647"/>
                    <a:pt x="1114" y="333"/>
                    <a:pt x="1781" y="333"/>
                  </a:cubicBezTo>
                  <a:lnTo>
                    <a:pt x="2476" y="335"/>
                  </a:lnTo>
                  <a:cubicBezTo>
                    <a:pt x="3138" y="718"/>
                    <a:pt x="4038" y="936"/>
                    <a:pt x="4969" y="936"/>
                  </a:cubicBezTo>
                  <a:cubicBezTo>
                    <a:pt x="5902" y="936"/>
                    <a:pt x="6799" y="718"/>
                    <a:pt x="7456" y="333"/>
                  </a:cubicBezTo>
                  <a:close/>
                  <a:moveTo>
                    <a:pt x="8151" y="1"/>
                  </a:moveTo>
                  <a:lnTo>
                    <a:pt x="7208" y="3"/>
                  </a:lnTo>
                  <a:lnTo>
                    <a:pt x="7122" y="56"/>
                  </a:lnTo>
                  <a:cubicBezTo>
                    <a:pt x="6559" y="409"/>
                    <a:pt x="5793" y="604"/>
                    <a:pt x="4969" y="604"/>
                  </a:cubicBezTo>
                  <a:cubicBezTo>
                    <a:pt x="4182" y="604"/>
                    <a:pt x="3449" y="427"/>
                    <a:pt x="2892" y="105"/>
                  </a:cubicBezTo>
                  <a:cubicBezTo>
                    <a:pt x="2861" y="89"/>
                    <a:pt x="2833" y="72"/>
                    <a:pt x="2805" y="56"/>
                  </a:cubicBezTo>
                  <a:lnTo>
                    <a:pt x="2722" y="3"/>
                  </a:lnTo>
                  <a:lnTo>
                    <a:pt x="1776" y="3"/>
                  </a:lnTo>
                  <a:cubicBezTo>
                    <a:pt x="797" y="3"/>
                    <a:pt x="1" y="465"/>
                    <a:pt x="6" y="1033"/>
                  </a:cubicBezTo>
                  <a:lnTo>
                    <a:pt x="18" y="3434"/>
                  </a:lnTo>
                  <a:lnTo>
                    <a:pt x="9949" y="3434"/>
                  </a:lnTo>
                  <a:lnTo>
                    <a:pt x="9936" y="1033"/>
                  </a:lnTo>
                  <a:cubicBezTo>
                    <a:pt x="9934" y="749"/>
                    <a:pt x="9734" y="490"/>
                    <a:pt x="9409" y="305"/>
                  </a:cubicBezTo>
                  <a:cubicBezTo>
                    <a:pt x="9087" y="117"/>
                    <a:pt x="8641" y="3"/>
                    <a:pt x="8151"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0"/>
            <p:cNvSpPr/>
            <p:nvPr/>
          </p:nvSpPr>
          <p:spPr>
            <a:xfrm>
              <a:off x="5669685" y="3023266"/>
              <a:ext cx="321607" cy="185883"/>
            </a:xfrm>
            <a:custGeom>
              <a:rect b="b" l="l" r="r" t="t"/>
              <a:pathLst>
                <a:path extrusionOk="0" h="2998" w="5187">
                  <a:moveTo>
                    <a:pt x="2587" y="332"/>
                  </a:moveTo>
                  <a:cubicBezTo>
                    <a:pt x="3142" y="332"/>
                    <a:pt x="3647" y="462"/>
                    <a:pt x="4015" y="675"/>
                  </a:cubicBezTo>
                  <a:cubicBezTo>
                    <a:pt x="4380" y="885"/>
                    <a:pt x="4608" y="1177"/>
                    <a:pt x="4608" y="1499"/>
                  </a:cubicBezTo>
                  <a:cubicBezTo>
                    <a:pt x="4613" y="2143"/>
                    <a:pt x="3710" y="2666"/>
                    <a:pt x="2599" y="2666"/>
                  </a:cubicBezTo>
                  <a:cubicBezTo>
                    <a:pt x="2594" y="2666"/>
                    <a:pt x="2589" y="2666"/>
                    <a:pt x="2584" y="2666"/>
                  </a:cubicBezTo>
                  <a:cubicBezTo>
                    <a:pt x="2035" y="2666"/>
                    <a:pt x="1536" y="2534"/>
                    <a:pt x="1174" y="2326"/>
                  </a:cubicBezTo>
                  <a:cubicBezTo>
                    <a:pt x="807" y="2113"/>
                    <a:pt x="581" y="1821"/>
                    <a:pt x="578" y="1499"/>
                  </a:cubicBezTo>
                  <a:cubicBezTo>
                    <a:pt x="573" y="855"/>
                    <a:pt x="1476" y="332"/>
                    <a:pt x="2587" y="332"/>
                  </a:cubicBezTo>
                  <a:close/>
                  <a:moveTo>
                    <a:pt x="2584" y="0"/>
                  </a:moveTo>
                  <a:cubicBezTo>
                    <a:pt x="1156" y="0"/>
                    <a:pt x="0" y="672"/>
                    <a:pt x="5" y="1499"/>
                  </a:cubicBezTo>
                  <a:cubicBezTo>
                    <a:pt x="8" y="1912"/>
                    <a:pt x="299" y="2288"/>
                    <a:pt x="771" y="2559"/>
                  </a:cubicBezTo>
                  <a:cubicBezTo>
                    <a:pt x="1240" y="2830"/>
                    <a:pt x="1889" y="2998"/>
                    <a:pt x="2602" y="2998"/>
                  </a:cubicBezTo>
                  <a:cubicBezTo>
                    <a:pt x="4030" y="2998"/>
                    <a:pt x="5186" y="2326"/>
                    <a:pt x="5184" y="1499"/>
                  </a:cubicBezTo>
                  <a:cubicBezTo>
                    <a:pt x="5181" y="1086"/>
                    <a:pt x="4887" y="713"/>
                    <a:pt x="4418" y="439"/>
                  </a:cubicBezTo>
                  <a:cubicBezTo>
                    <a:pt x="3946" y="168"/>
                    <a:pt x="3299" y="0"/>
                    <a:pt x="2584"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0"/>
            <p:cNvSpPr/>
            <p:nvPr/>
          </p:nvSpPr>
          <p:spPr>
            <a:xfrm>
              <a:off x="6896719" y="2596189"/>
              <a:ext cx="220543" cy="89842"/>
            </a:xfrm>
            <a:custGeom>
              <a:rect b="b" l="l" r="r" t="t"/>
              <a:pathLst>
                <a:path extrusionOk="0" h="1449" w="3557">
                  <a:moveTo>
                    <a:pt x="871" y="1"/>
                  </a:moveTo>
                  <a:cubicBezTo>
                    <a:pt x="389" y="6"/>
                    <a:pt x="1" y="234"/>
                    <a:pt x="1" y="513"/>
                  </a:cubicBezTo>
                  <a:lnTo>
                    <a:pt x="6" y="1246"/>
                  </a:lnTo>
                  <a:cubicBezTo>
                    <a:pt x="6" y="1302"/>
                    <a:pt x="44" y="1352"/>
                    <a:pt x="107" y="1390"/>
                  </a:cubicBezTo>
                  <a:cubicBezTo>
                    <a:pt x="171" y="1426"/>
                    <a:pt x="259" y="1449"/>
                    <a:pt x="353" y="1449"/>
                  </a:cubicBezTo>
                  <a:lnTo>
                    <a:pt x="3211" y="1449"/>
                  </a:lnTo>
                  <a:cubicBezTo>
                    <a:pt x="3401" y="1449"/>
                    <a:pt x="3556" y="1357"/>
                    <a:pt x="3556" y="1246"/>
                  </a:cubicBezTo>
                  <a:lnTo>
                    <a:pt x="3551" y="513"/>
                  </a:lnTo>
                  <a:cubicBezTo>
                    <a:pt x="3551" y="371"/>
                    <a:pt x="3452" y="244"/>
                    <a:pt x="3292" y="150"/>
                  </a:cubicBezTo>
                  <a:cubicBezTo>
                    <a:pt x="3135" y="61"/>
                    <a:pt x="2917" y="3"/>
                    <a:pt x="2679" y="1"/>
                  </a:cubicBezTo>
                  <a:lnTo>
                    <a:pt x="2669" y="333"/>
                  </a:lnTo>
                  <a:cubicBezTo>
                    <a:pt x="2755" y="333"/>
                    <a:pt x="2831" y="353"/>
                    <a:pt x="2889" y="386"/>
                  </a:cubicBezTo>
                  <a:cubicBezTo>
                    <a:pt x="2945" y="419"/>
                    <a:pt x="2981" y="465"/>
                    <a:pt x="2981" y="513"/>
                  </a:cubicBezTo>
                  <a:lnTo>
                    <a:pt x="2983" y="1116"/>
                  </a:lnTo>
                  <a:lnTo>
                    <a:pt x="579" y="1116"/>
                  </a:lnTo>
                  <a:lnTo>
                    <a:pt x="574" y="513"/>
                  </a:lnTo>
                  <a:cubicBezTo>
                    <a:pt x="574" y="414"/>
                    <a:pt x="713" y="333"/>
                    <a:pt x="886" y="333"/>
                  </a:cubicBezTo>
                  <a:lnTo>
                    <a:pt x="873" y="333"/>
                  </a:lnTo>
                  <a:lnTo>
                    <a:pt x="871" y="1"/>
                  </a:ln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0"/>
            <p:cNvSpPr/>
            <p:nvPr/>
          </p:nvSpPr>
          <p:spPr>
            <a:xfrm>
              <a:off x="6993877" y="2522777"/>
              <a:ext cx="10602" cy="372"/>
            </a:xfrm>
            <a:custGeom>
              <a:rect b="b" l="l" r="r" t="t"/>
              <a:pathLst>
                <a:path extrusionOk="0" h="6" w="171">
                  <a:moveTo>
                    <a:pt x="171" y="5"/>
                  </a:moveTo>
                  <a:cubicBezTo>
                    <a:pt x="113" y="5"/>
                    <a:pt x="57" y="3"/>
                    <a:pt x="1" y="0"/>
                  </a:cubicBezTo>
                  <a:cubicBezTo>
                    <a:pt x="57" y="3"/>
                    <a:pt x="113" y="5"/>
                    <a:pt x="171" y="5"/>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0"/>
            <p:cNvSpPr/>
            <p:nvPr/>
          </p:nvSpPr>
          <p:spPr>
            <a:xfrm>
              <a:off x="7004418" y="2523087"/>
              <a:ext cx="3534" cy="62"/>
            </a:xfrm>
            <a:custGeom>
              <a:rect b="b" l="l" r="r" t="t"/>
              <a:pathLst>
                <a:path extrusionOk="0" h="1" w="57">
                  <a:moveTo>
                    <a:pt x="31" y="0"/>
                  </a:moveTo>
                  <a:cubicBezTo>
                    <a:pt x="21" y="0"/>
                    <a:pt x="11" y="0"/>
                    <a:pt x="1" y="0"/>
                  </a:cubicBezTo>
                  <a:cubicBezTo>
                    <a:pt x="19" y="0"/>
                    <a:pt x="36" y="0"/>
                    <a:pt x="57" y="0"/>
                  </a:cubicBezTo>
                  <a:cubicBezTo>
                    <a:pt x="47" y="0"/>
                    <a:pt x="39" y="0"/>
                    <a:pt x="31"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0"/>
            <p:cNvSpPr/>
            <p:nvPr/>
          </p:nvSpPr>
          <p:spPr>
            <a:xfrm>
              <a:off x="7007890" y="2522591"/>
              <a:ext cx="14881" cy="558"/>
            </a:xfrm>
            <a:custGeom>
              <a:rect b="b" l="l" r="r" t="t"/>
              <a:pathLst>
                <a:path extrusionOk="0" h="9" w="240">
                  <a:moveTo>
                    <a:pt x="239" y="1"/>
                  </a:moveTo>
                  <a:cubicBezTo>
                    <a:pt x="160" y="6"/>
                    <a:pt x="79" y="8"/>
                    <a:pt x="1" y="8"/>
                  </a:cubicBezTo>
                  <a:cubicBezTo>
                    <a:pt x="79" y="8"/>
                    <a:pt x="160" y="6"/>
                    <a:pt x="239"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0"/>
            <p:cNvSpPr/>
            <p:nvPr/>
          </p:nvSpPr>
          <p:spPr>
            <a:xfrm>
              <a:off x="6804149" y="2293490"/>
              <a:ext cx="402706" cy="245716"/>
            </a:xfrm>
            <a:custGeom>
              <a:rect b="b" l="l" r="r" t="t"/>
              <a:pathLst>
                <a:path extrusionOk="0" h="3963" w="6495">
                  <a:moveTo>
                    <a:pt x="3845" y="3667"/>
                  </a:moveTo>
                  <a:lnTo>
                    <a:pt x="3817" y="3670"/>
                  </a:lnTo>
                  <a:cubicBezTo>
                    <a:pt x="3826" y="3669"/>
                    <a:pt x="3835" y="3668"/>
                    <a:pt x="3845" y="3667"/>
                  </a:cubicBezTo>
                  <a:close/>
                  <a:moveTo>
                    <a:pt x="2654" y="3665"/>
                  </a:moveTo>
                  <a:cubicBezTo>
                    <a:pt x="2676" y="3668"/>
                    <a:pt x="2699" y="3670"/>
                    <a:pt x="2721" y="3673"/>
                  </a:cubicBezTo>
                  <a:lnTo>
                    <a:pt x="2654" y="3665"/>
                  </a:lnTo>
                  <a:close/>
                  <a:moveTo>
                    <a:pt x="347" y="1"/>
                  </a:moveTo>
                  <a:cubicBezTo>
                    <a:pt x="155" y="1"/>
                    <a:pt x="0" y="92"/>
                    <a:pt x="0" y="204"/>
                  </a:cubicBezTo>
                  <a:lnTo>
                    <a:pt x="3" y="549"/>
                  </a:lnTo>
                  <a:lnTo>
                    <a:pt x="287" y="549"/>
                  </a:lnTo>
                  <a:lnTo>
                    <a:pt x="287" y="881"/>
                  </a:lnTo>
                  <a:lnTo>
                    <a:pt x="5" y="881"/>
                  </a:lnTo>
                  <a:lnTo>
                    <a:pt x="10" y="2108"/>
                  </a:lnTo>
                  <a:cubicBezTo>
                    <a:pt x="10" y="2248"/>
                    <a:pt x="38" y="2382"/>
                    <a:pt x="86" y="2512"/>
                  </a:cubicBezTo>
                  <a:lnTo>
                    <a:pt x="431" y="2512"/>
                  </a:lnTo>
                  <a:lnTo>
                    <a:pt x="434" y="2844"/>
                  </a:lnTo>
                  <a:lnTo>
                    <a:pt x="266" y="2844"/>
                  </a:lnTo>
                  <a:cubicBezTo>
                    <a:pt x="439" y="3085"/>
                    <a:pt x="692" y="3305"/>
                    <a:pt x="1009" y="3485"/>
                  </a:cubicBezTo>
                  <a:cubicBezTo>
                    <a:pt x="1385" y="3703"/>
                    <a:pt x="1846" y="3868"/>
                    <a:pt x="2359" y="3957"/>
                  </a:cubicBezTo>
                  <a:lnTo>
                    <a:pt x="2356" y="3627"/>
                  </a:lnTo>
                  <a:lnTo>
                    <a:pt x="2654" y="3665"/>
                  </a:lnTo>
                  <a:lnTo>
                    <a:pt x="2654" y="3665"/>
                  </a:lnTo>
                  <a:cubicBezTo>
                    <a:pt x="2161" y="3599"/>
                    <a:pt x="1719" y="3453"/>
                    <a:pt x="1372" y="3252"/>
                  </a:cubicBezTo>
                  <a:cubicBezTo>
                    <a:pt x="888" y="2973"/>
                    <a:pt x="586" y="2585"/>
                    <a:pt x="583" y="2159"/>
                  </a:cubicBezTo>
                  <a:lnTo>
                    <a:pt x="573" y="333"/>
                  </a:lnTo>
                  <a:lnTo>
                    <a:pt x="5909" y="333"/>
                  </a:lnTo>
                  <a:lnTo>
                    <a:pt x="5919" y="2159"/>
                  </a:lnTo>
                  <a:cubicBezTo>
                    <a:pt x="5924" y="2899"/>
                    <a:pt x="5028" y="3516"/>
                    <a:pt x="3845" y="3667"/>
                  </a:cubicBezTo>
                  <a:lnTo>
                    <a:pt x="3845" y="3667"/>
                  </a:lnTo>
                  <a:lnTo>
                    <a:pt x="4164" y="3627"/>
                  </a:lnTo>
                  <a:lnTo>
                    <a:pt x="4167" y="3962"/>
                  </a:lnTo>
                  <a:cubicBezTo>
                    <a:pt x="5133" y="3800"/>
                    <a:pt x="5911" y="3381"/>
                    <a:pt x="6274" y="2844"/>
                  </a:cubicBezTo>
                  <a:lnTo>
                    <a:pt x="6079" y="2844"/>
                  </a:lnTo>
                  <a:lnTo>
                    <a:pt x="6079" y="2512"/>
                  </a:lnTo>
                  <a:lnTo>
                    <a:pt x="6439" y="2512"/>
                  </a:lnTo>
                  <a:cubicBezTo>
                    <a:pt x="6474" y="2397"/>
                    <a:pt x="6495" y="2281"/>
                    <a:pt x="6495" y="2159"/>
                  </a:cubicBezTo>
                  <a:lnTo>
                    <a:pt x="6487" y="881"/>
                  </a:lnTo>
                  <a:lnTo>
                    <a:pt x="6201" y="881"/>
                  </a:lnTo>
                  <a:lnTo>
                    <a:pt x="6201" y="549"/>
                  </a:lnTo>
                  <a:lnTo>
                    <a:pt x="6485" y="549"/>
                  </a:lnTo>
                  <a:lnTo>
                    <a:pt x="6482" y="204"/>
                  </a:lnTo>
                  <a:cubicBezTo>
                    <a:pt x="6482" y="148"/>
                    <a:pt x="6441" y="97"/>
                    <a:pt x="6378" y="62"/>
                  </a:cubicBezTo>
                  <a:cubicBezTo>
                    <a:pt x="6317" y="24"/>
                    <a:pt x="6228" y="1"/>
                    <a:pt x="6135"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0"/>
            <p:cNvSpPr/>
            <p:nvPr/>
          </p:nvSpPr>
          <p:spPr>
            <a:xfrm>
              <a:off x="7181002" y="2327468"/>
              <a:ext cx="137212" cy="142358"/>
            </a:xfrm>
            <a:custGeom>
              <a:rect b="b" l="l" r="r" t="t"/>
              <a:pathLst>
                <a:path extrusionOk="0" h="2296" w="2213">
                  <a:moveTo>
                    <a:pt x="123" y="1"/>
                  </a:moveTo>
                  <a:lnTo>
                    <a:pt x="123" y="333"/>
                  </a:lnTo>
                  <a:lnTo>
                    <a:pt x="1147" y="333"/>
                  </a:lnTo>
                  <a:cubicBezTo>
                    <a:pt x="1279" y="333"/>
                    <a:pt x="1401" y="363"/>
                    <a:pt x="1487" y="414"/>
                  </a:cubicBezTo>
                  <a:cubicBezTo>
                    <a:pt x="1576" y="465"/>
                    <a:pt x="1629" y="536"/>
                    <a:pt x="1631" y="612"/>
                  </a:cubicBezTo>
                  <a:lnTo>
                    <a:pt x="1636" y="1685"/>
                  </a:lnTo>
                  <a:cubicBezTo>
                    <a:pt x="1636" y="1839"/>
                    <a:pt x="1421" y="1964"/>
                    <a:pt x="1155" y="1964"/>
                  </a:cubicBezTo>
                  <a:lnTo>
                    <a:pt x="1" y="1964"/>
                  </a:lnTo>
                  <a:lnTo>
                    <a:pt x="1" y="2296"/>
                  </a:lnTo>
                  <a:lnTo>
                    <a:pt x="1157" y="2296"/>
                  </a:lnTo>
                  <a:cubicBezTo>
                    <a:pt x="1740" y="2296"/>
                    <a:pt x="2212" y="2022"/>
                    <a:pt x="2210" y="1685"/>
                  </a:cubicBezTo>
                  <a:lnTo>
                    <a:pt x="2202" y="612"/>
                  </a:lnTo>
                  <a:cubicBezTo>
                    <a:pt x="2202" y="444"/>
                    <a:pt x="2083" y="292"/>
                    <a:pt x="1893" y="181"/>
                  </a:cubicBezTo>
                  <a:cubicBezTo>
                    <a:pt x="1700" y="69"/>
                    <a:pt x="1434" y="1"/>
                    <a:pt x="1142"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0"/>
            <p:cNvSpPr/>
            <p:nvPr/>
          </p:nvSpPr>
          <p:spPr>
            <a:xfrm>
              <a:off x="6693102" y="2327468"/>
              <a:ext cx="137956" cy="142358"/>
            </a:xfrm>
            <a:custGeom>
              <a:rect b="b" l="l" r="r" t="t"/>
              <a:pathLst>
                <a:path extrusionOk="0" h="2296" w="2225">
                  <a:moveTo>
                    <a:pt x="1056" y="1"/>
                  </a:moveTo>
                  <a:cubicBezTo>
                    <a:pt x="472" y="1"/>
                    <a:pt x="1" y="275"/>
                    <a:pt x="3" y="612"/>
                  </a:cubicBezTo>
                  <a:lnTo>
                    <a:pt x="8" y="1685"/>
                  </a:lnTo>
                  <a:cubicBezTo>
                    <a:pt x="8" y="1852"/>
                    <a:pt x="127" y="2004"/>
                    <a:pt x="320" y="2116"/>
                  </a:cubicBezTo>
                  <a:cubicBezTo>
                    <a:pt x="513" y="2227"/>
                    <a:pt x="777" y="2296"/>
                    <a:pt x="1068" y="2296"/>
                  </a:cubicBezTo>
                  <a:lnTo>
                    <a:pt x="2225" y="2296"/>
                  </a:lnTo>
                  <a:lnTo>
                    <a:pt x="2222" y="1964"/>
                  </a:lnTo>
                  <a:lnTo>
                    <a:pt x="1066" y="1964"/>
                  </a:lnTo>
                  <a:cubicBezTo>
                    <a:pt x="934" y="1964"/>
                    <a:pt x="812" y="1931"/>
                    <a:pt x="723" y="1880"/>
                  </a:cubicBezTo>
                  <a:cubicBezTo>
                    <a:pt x="637" y="1829"/>
                    <a:pt x="581" y="1761"/>
                    <a:pt x="581" y="1685"/>
                  </a:cubicBezTo>
                  <a:lnTo>
                    <a:pt x="576" y="612"/>
                  </a:lnTo>
                  <a:cubicBezTo>
                    <a:pt x="574" y="457"/>
                    <a:pt x="792" y="333"/>
                    <a:pt x="1058" y="333"/>
                  </a:cubicBezTo>
                  <a:lnTo>
                    <a:pt x="2078" y="333"/>
                  </a:lnTo>
                  <a:lnTo>
                    <a:pt x="2078" y="1"/>
                  </a:ln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0"/>
            <p:cNvSpPr/>
            <p:nvPr/>
          </p:nvSpPr>
          <p:spPr>
            <a:xfrm>
              <a:off x="6986189" y="2596189"/>
              <a:ext cx="20523" cy="62"/>
            </a:xfrm>
            <a:custGeom>
              <a:rect b="b" l="l" r="r" t="t"/>
              <a:pathLst>
                <a:path extrusionOk="0" h="1" w="331">
                  <a:moveTo>
                    <a:pt x="330" y="1"/>
                  </a:moveTo>
                  <a:lnTo>
                    <a:pt x="1" y="1"/>
                  </a:lnTo>
                  <a:lnTo>
                    <a:pt x="1" y="1"/>
                  </a:ln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0"/>
            <p:cNvSpPr/>
            <p:nvPr/>
          </p:nvSpPr>
          <p:spPr>
            <a:xfrm>
              <a:off x="6950165" y="2518375"/>
              <a:ext cx="112659" cy="98460"/>
            </a:xfrm>
            <a:custGeom>
              <a:rect b="b" l="l" r="r" t="t"/>
              <a:pathLst>
                <a:path extrusionOk="0" h="1588" w="1817">
                  <a:moveTo>
                    <a:pt x="577" y="398"/>
                  </a:moveTo>
                  <a:lnTo>
                    <a:pt x="577" y="398"/>
                  </a:lnTo>
                  <a:cubicBezTo>
                    <a:pt x="692" y="406"/>
                    <a:pt x="807" y="410"/>
                    <a:pt x="923" y="410"/>
                  </a:cubicBezTo>
                  <a:cubicBezTo>
                    <a:pt x="1028" y="410"/>
                    <a:pt x="1133" y="407"/>
                    <a:pt x="1239" y="401"/>
                  </a:cubicBezTo>
                  <a:lnTo>
                    <a:pt x="1244" y="1256"/>
                  </a:lnTo>
                  <a:lnTo>
                    <a:pt x="582" y="1256"/>
                  </a:lnTo>
                  <a:lnTo>
                    <a:pt x="577" y="398"/>
                  </a:lnTo>
                  <a:close/>
                  <a:moveTo>
                    <a:pt x="1809" y="0"/>
                  </a:moveTo>
                  <a:lnTo>
                    <a:pt x="1462" y="43"/>
                  </a:lnTo>
                  <a:cubicBezTo>
                    <a:pt x="1459" y="43"/>
                    <a:pt x="1454" y="46"/>
                    <a:pt x="1449" y="46"/>
                  </a:cubicBezTo>
                  <a:cubicBezTo>
                    <a:pt x="1439" y="46"/>
                    <a:pt x="1429" y="49"/>
                    <a:pt x="1421" y="49"/>
                  </a:cubicBezTo>
                  <a:cubicBezTo>
                    <a:pt x="1408" y="51"/>
                    <a:pt x="1398" y="51"/>
                    <a:pt x="1388" y="54"/>
                  </a:cubicBezTo>
                  <a:cubicBezTo>
                    <a:pt x="1370" y="54"/>
                    <a:pt x="1355" y="56"/>
                    <a:pt x="1340" y="56"/>
                  </a:cubicBezTo>
                  <a:cubicBezTo>
                    <a:pt x="1332" y="59"/>
                    <a:pt x="1327" y="59"/>
                    <a:pt x="1320" y="59"/>
                  </a:cubicBezTo>
                  <a:cubicBezTo>
                    <a:pt x="1304" y="61"/>
                    <a:pt x="1287" y="61"/>
                    <a:pt x="1269" y="64"/>
                  </a:cubicBezTo>
                  <a:lnTo>
                    <a:pt x="1251" y="64"/>
                  </a:lnTo>
                  <a:cubicBezTo>
                    <a:pt x="1239" y="66"/>
                    <a:pt x="1226" y="66"/>
                    <a:pt x="1213" y="66"/>
                  </a:cubicBezTo>
                  <a:cubicBezTo>
                    <a:pt x="1203" y="69"/>
                    <a:pt x="1190" y="69"/>
                    <a:pt x="1180" y="69"/>
                  </a:cubicBezTo>
                  <a:lnTo>
                    <a:pt x="1170" y="69"/>
                  </a:lnTo>
                  <a:cubicBezTo>
                    <a:pt x="1079" y="75"/>
                    <a:pt x="987" y="77"/>
                    <a:pt x="895" y="77"/>
                  </a:cubicBezTo>
                  <a:cubicBezTo>
                    <a:pt x="742" y="77"/>
                    <a:pt x="588" y="69"/>
                    <a:pt x="435" y="54"/>
                  </a:cubicBezTo>
                  <a:cubicBezTo>
                    <a:pt x="414" y="51"/>
                    <a:pt x="397" y="49"/>
                    <a:pt x="379" y="49"/>
                  </a:cubicBezTo>
                  <a:cubicBezTo>
                    <a:pt x="374" y="46"/>
                    <a:pt x="369" y="46"/>
                    <a:pt x="366" y="46"/>
                  </a:cubicBezTo>
                  <a:cubicBezTo>
                    <a:pt x="359" y="46"/>
                    <a:pt x="353" y="43"/>
                    <a:pt x="348" y="43"/>
                  </a:cubicBezTo>
                  <a:lnTo>
                    <a:pt x="1" y="0"/>
                  </a:lnTo>
                  <a:lnTo>
                    <a:pt x="1" y="0"/>
                  </a:lnTo>
                  <a:lnTo>
                    <a:pt x="4" y="330"/>
                  </a:lnTo>
                  <a:lnTo>
                    <a:pt x="9" y="1256"/>
                  </a:lnTo>
                  <a:lnTo>
                    <a:pt x="11" y="1588"/>
                  </a:lnTo>
                  <a:lnTo>
                    <a:pt x="1817" y="1588"/>
                  </a:lnTo>
                  <a:lnTo>
                    <a:pt x="1817" y="1256"/>
                  </a:lnTo>
                  <a:lnTo>
                    <a:pt x="1812" y="335"/>
                  </a:lnTo>
                  <a:lnTo>
                    <a:pt x="1809" y="0"/>
                  </a:ln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116001" y="58050"/>
            <a:ext cx="8968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Key Agile Framework</a:t>
            </a:r>
            <a:endParaRPr/>
          </a:p>
        </p:txBody>
      </p:sp>
      <p:sp>
        <p:nvSpPr>
          <p:cNvPr id="187" name="Google Shape;187;p23"/>
          <p:cNvSpPr txBox="1"/>
          <p:nvPr/>
        </p:nvSpPr>
        <p:spPr>
          <a:xfrm>
            <a:off x="2254467" y="1396165"/>
            <a:ext cx="4537500" cy="1811100"/>
          </a:xfrm>
          <a:prstGeom prst="rect">
            <a:avLst/>
          </a:prstGeom>
          <a:no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Fixed-length iterations (Sprints)</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Defined roles (Scrum Master, Product Owner, Development Team)</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s">
                <a:solidFill>
                  <a:srgbClr val="0D0D0D"/>
                </a:solidFill>
                <a:highlight>
                  <a:srgbClr val="FFFFFF"/>
                </a:highlight>
                <a:latin typeface="Roboto"/>
                <a:ea typeface="Roboto"/>
                <a:cs typeface="Roboto"/>
                <a:sym typeface="Roboto"/>
              </a:rPr>
              <a:t>Regular ceremonies (Planning, Daily Standups, Reviews, Retrospectives)</a:t>
            </a:r>
            <a:endParaRPr>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s">
                <a:solidFill>
                  <a:srgbClr val="0D0D0D"/>
                </a:solidFill>
                <a:highlight>
                  <a:srgbClr val="FFFFFF"/>
                </a:highlight>
                <a:latin typeface="Roboto"/>
                <a:ea typeface="Roboto"/>
                <a:cs typeface="Roboto"/>
                <a:sym typeface="Roboto"/>
              </a:rPr>
              <a:t>User Stories</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solidFill>
                <a:srgbClr val="000546"/>
              </a:solidFill>
              <a:latin typeface="Lato"/>
              <a:ea typeface="Lato"/>
              <a:cs typeface="Lato"/>
              <a:sym typeface="Lato"/>
            </a:endParaRPr>
          </a:p>
        </p:txBody>
      </p:sp>
      <p:sp>
        <p:nvSpPr>
          <p:cNvPr id="188" name="Google Shape;188;p23"/>
          <p:cNvSpPr txBox="1"/>
          <p:nvPr/>
        </p:nvSpPr>
        <p:spPr>
          <a:xfrm>
            <a:off x="2254450" y="856950"/>
            <a:ext cx="4537500" cy="539400"/>
          </a:xfrm>
          <a:prstGeom prst="rect">
            <a:avLst/>
          </a:prstGeom>
          <a:solidFill>
            <a:schemeClr val="accent5"/>
          </a:solidFill>
          <a:ln cap="flat" cmpd="sng" w="19050">
            <a:solidFill>
              <a:srgbClr val="0005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000546"/>
                </a:solidFill>
                <a:latin typeface="Playfair Display"/>
                <a:ea typeface="Playfair Display"/>
                <a:cs typeface="Playfair Display"/>
                <a:sym typeface="Playfair Display"/>
              </a:rPr>
              <a:t>SCRUM</a:t>
            </a:r>
            <a:endParaRPr b="1" sz="3000">
              <a:solidFill>
                <a:srgbClr val="000546"/>
              </a:solidFill>
              <a:latin typeface="Playfair Display"/>
              <a:ea typeface="Playfair Display"/>
              <a:cs typeface="Playfair Display"/>
              <a:sym typeface="Playfair Display"/>
            </a:endParaRPr>
          </a:p>
        </p:txBody>
      </p:sp>
      <p:sp>
        <p:nvSpPr>
          <p:cNvPr id="189" name="Google Shape;189;p23"/>
          <p:cNvSpPr/>
          <p:nvPr/>
        </p:nvSpPr>
        <p:spPr>
          <a:xfrm>
            <a:off x="3724950" y="1336900"/>
            <a:ext cx="1699200" cy="520475"/>
          </a:xfrm>
          <a:custGeom>
            <a:rect b="b" l="l" r="r" t="t"/>
            <a:pathLst>
              <a:path extrusionOk="0" h="20819" w="67968">
                <a:moveTo>
                  <a:pt x="0" y="0"/>
                </a:moveTo>
                <a:cubicBezTo>
                  <a:pt x="7003" y="11664"/>
                  <a:pt x="21502" y="20819"/>
                  <a:pt x="35107" y="20819"/>
                </a:cubicBezTo>
                <a:cubicBezTo>
                  <a:pt x="48074" y="20819"/>
                  <a:pt x="60194" y="10378"/>
                  <a:pt x="67968" y="0"/>
                </a:cubicBezTo>
              </a:path>
            </a:pathLst>
          </a:custGeom>
          <a:noFill/>
          <a:ln cap="flat" cmpd="sng" w="19050">
            <a:solidFill>
              <a:schemeClr val="dk2"/>
            </a:solidFill>
            <a:prstDash val="solid"/>
            <a:round/>
            <a:headEnd len="med" w="med" type="none"/>
            <a:tailEnd len="med" w="med" type="none"/>
          </a:ln>
        </p:spPr>
      </p:sp>
      <p:cxnSp>
        <p:nvCxnSpPr>
          <p:cNvPr id="190" name="Google Shape;190;p23"/>
          <p:cNvCxnSpPr/>
          <p:nvPr/>
        </p:nvCxnSpPr>
        <p:spPr>
          <a:xfrm flipH="1">
            <a:off x="1173725" y="1357325"/>
            <a:ext cx="2510400" cy="731100"/>
          </a:xfrm>
          <a:prstGeom prst="straightConnector1">
            <a:avLst/>
          </a:prstGeom>
          <a:noFill/>
          <a:ln cap="flat" cmpd="sng" w="19050">
            <a:solidFill>
              <a:schemeClr val="dk2"/>
            </a:solidFill>
            <a:prstDash val="solid"/>
            <a:round/>
            <a:headEnd len="med" w="med" type="none"/>
            <a:tailEnd len="med" w="med" type="none"/>
          </a:ln>
        </p:spPr>
      </p:cxnSp>
      <p:cxnSp>
        <p:nvCxnSpPr>
          <p:cNvPr id="191" name="Google Shape;191;p23"/>
          <p:cNvCxnSpPr/>
          <p:nvPr/>
        </p:nvCxnSpPr>
        <p:spPr>
          <a:xfrm>
            <a:off x="1174467" y="2081900"/>
            <a:ext cx="0" cy="520500"/>
          </a:xfrm>
          <a:prstGeom prst="straightConnector1">
            <a:avLst/>
          </a:prstGeom>
          <a:noFill/>
          <a:ln cap="flat" cmpd="sng" w="19050">
            <a:solidFill>
              <a:schemeClr val="dk2"/>
            </a:solidFill>
            <a:prstDash val="solid"/>
            <a:round/>
            <a:headEnd len="med" w="med" type="none"/>
            <a:tailEnd len="med" w="med" type="none"/>
          </a:ln>
        </p:spPr>
      </p:cxnSp>
      <p:cxnSp>
        <p:nvCxnSpPr>
          <p:cNvPr id="192" name="Google Shape;192;p23"/>
          <p:cNvCxnSpPr/>
          <p:nvPr/>
        </p:nvCxnSpPr>
        <p:spPr>
          <a:xfrm flipH="1">
            <a:off x="2857525" y="1734900"/>
            <a:ext cx="1204200" cy="353400"/>
          </a:xfrm>
          <a:prstGeom prst="straightConnector1">
            <a:avLst/>
          </a:prstGeom>
          <a:noFill/>
          <a:ln cap="flat" cmpd="sng" w="19050">
            <a:solidFill>
              <a:schemeClr val="dk2"/>
            </a:solidFill>
            <a:prstDash val="solid"/>
            <a:round/>
            <a:headEnd len="med" w="med" type="none"/>
            <a:tailEnd len="med" w="med" type="none"/>
          </a:ln>
        </p:spPr>
      </p:cxnSp>
      <p:cxnSp>
        <p:nvCxnSpPr>
          <p:cNvPr id="193" name="Google Shape;193;p23"/>
          <p:cNvCxnSpPr/>
          <p:nvPr/>
        </p:nvCxnSpPr>
        <p:spPr>
          <a:xfrm>
            <a:off x="2858242" y="2081900"/>
            <a:ext cx="0" cy="520500"/>
          </a:xfrm>
          <a:prstGeom prst="straightConnector1">
            <a:avLst/>
          </a:prstGeom>
          <a:noFill/>
          <a:ln cap="flat" cmpd="sng" w="19050">
            <a:solidFill>
              <a:schemeClr val="dk2"/>
            </a:solidFill>
            <a:prstDash val="solid"/>
            <a:round/>
            <a:headEnd len="med" w="med" type="none"/>
            <a:tailEnd len="med" w="med" type="none"/>
          </a:ln>
        </p:spPr>
      </p:cxnSp>
      <p:cxnSp>
        <p:nvCxnSpPr>
          <p:cNvPr id="194" name="Google Shape;194;p23"/>
          <p:cNvCxnSpPr/>
          <p:nvPr/>
        </p:nvCxnSpPr>
        <p:spPr>
          <a:xfrm>
            <a:off x="4572500" y="1877775"/>
            <a:ext cx="0" cy="724500"/>
          </a:xfrm>
          <a:prstGeom prst="straightConnector1">
            <a:avLst/>
          </a:prstGeom>
          <a:noFill/>
          <a:ln cap="flat" cmpd="sng" w="19050">
            <a:solidFill>
              <a:schemeClr val="dk2"/>
            </a:solidFill>
            <a:prstDash val="solid"/>
            <a:round/>
            <a:headEnd len="med" w="med" type="none"/>
            <a:tailEnd len="med" w="med" type="none"/>
          </a:ln>
        </p:spPr>
      </p:cxnSp>
      <p:cxnSp>
        <p:nvCxnSpPr>
          <p:cNvPr id="195" name="Google Shape;195;p23"/>
          <p:cNvCxnSpPr/>
          <p:nvPr/>
        </p:nvCxnSpPr>
        <p:spPr>
          <a:xfrm>
            <a:off x="5471550" y="1357325"/>
            <a:ext cx="2510400" cy="731100"/>
          </a:xfrm>
          <a:prstGeom prst="straightConnector1">
            <a:avLst/>
          </a:prstGeom>
          <a:noFill/>
          <a:ln cap="flat" cmpd="sng" w="19050">
            <a:solidFill>
              <a:schemeClr val="dk2"/>
            </a:solidFill>
            <a:prstDash val="solid"/>
            <a:round/>
            <a:headEnd len="med" w="med" type="none"/>
            <a:tailEnd len="med" w="med" type="none"/>
          </a:ln>
        </p:spPr>
      </p:cxnSp>
      <p:cxnSp>
        <p:nvCxnSpPr>
          <p:cNvPr id="196" name="Google Shape;196;p23"/>
          <p:cNvCxnSpPr/>
          <p:nvPr/>
        </p:nvCxnSpPr>
        <p:spPr>
          <a:xfrm>
            <a:off x="7981208" y="2081900"/>
            <a:ext cx="0" cy="520500"/>
          </a:xfrm>
          <a:prstGeom prst="straightConnector1">
            <a:avLst/>
          </a:prstGeom>
          <a:noFill/>
          <a:ln cap="flat" cmpd="sng" w="19050">
            <a:solidFill>
              <a:schemeClr val="dk2"/>
            </a:solidFill>
            <a:prstDash val="solid"/>
            <a:round/>
            <a:headEnd len="med" w="med" type="none"/>
            <a:tailEnd len="med" w="med" type="none"/>
          </a:ln>
        </p:spPr>
      </p:cxnSp>
      <p:cxnSp>
        <p:nvCxnSpPr>
          <p:cNvPr id="197" name="Google Shape;197;p23"/>
          <p:cNvCxnSpPr/>
          <p:nvPr/>
        </p:nvCxnSpPr>
        <p:spPr>
          <a:xfrm>
            <a:off x="5082663" y="1734900"/>
            <a:ext cx="1204200" cy="353400"/>
          </a:xfrm>
          <a:prstGeom prst="straightConnector1">
            <a:avLst/>
          </a:prstGeom>
          <a:noFill/>
          <a:ln cap="flat" cmpd="sng" w="19050">
            <a:solidFill>
              <a:schemeClr val="dk2"/>
            </a:solidFill>
            <a:prstDash val="solid"/>
            <a:round/>
            <a:headEnd len="med" w="med" type="none"/>
            <a:tailEnd len="med" w="med" type="none"/>
          </a:ln>
        </p:spPr>
      </p:cxnSp>
      <p:cxnSp>
        <p:nvCxnSpPr>
          <p:cNvPr id="198" name="Google Shape;198;p23"/>
          <p:cNvCxnSpPr/>
          <p:nvPr/>
        </p:nvCxnSpPr>
        <p:spPr>
          <a:xfrm>
            <a:off x="6286146" y="2081900"/>
            <a:ext cx="0" cy="520500"/>
          </a:xfrm>
          <a:prstGeom prst="straightConnector1">
            <a:avLst/>
          </a:prstGeom>
          <a:noFill/>
          <a:ln cap="flat" cmpd="sng" w="19050">
            <a:solidFill>
              <a:schemeClr val="dk2"/>
            </a:solidFill>
            <a:prstDash val="solid"/>
            <a:round/>
            <a:headEnd len="med" w="med" type="none"/>
            <a:tailEnd len="med" w="med" type="none"/>
          </a:ln>
        </p:spPr>
      </p:cxnSp>
      <p:sp>
        <p:nvSpPr>
          <p:cNvPr id="199" name="Google Shape;199;p23"/>
          <p:cNvSpPr/>
          <p:nvPr/>
        </p:nvSpPr>
        <p:spPr>
          <a:xfrm>
            <a:off x="4477831" y="1741412"/>
            <a:ext cx="188337" cy="188789"/>
          </a:xfrm>
          <a:custGeom>
            <a:rect b="b" l="l" r="r" t="t"/>
            <a:pathLst>
              <a:path extrusionOk="0" h="2505" w="2499">
                <a:moveTo>
                  <a:pt x="1249" y="1"/>
                </a:moveTo>
                <a:cubicBezTo>
                  <a:pt x="556" y="1"/>
                  <a:pt x="0" y="562"/>
                  <a:pt x="0" y="1256"/>
                </a:cubicBezTo>
                <a:cubicBezTo>
                  <a:pt x="0" y="1944"/>
                  <a:pt x="556" y="2505"/>
                  <a:pt x="1249" y="2505"/>
                </a:cubicBezTo>
                <a:cubicBezTo>
                  <a:pt x="1937" y="2505"/>
                  <a:pt x="2499" y="1944"/>
                  <a:pt x="2499" y="1256"/>
                </a:cubicBezTo>
                <a:cubicBezTo>
                  <a:pt x="2499" y="562"/>
                  <a:pt x="1937" y="1"/>
                  <a:pt x="1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4961437" y="1607565"/>
            <a:ext cx="214866" cy="188563"/>
          </a:xfrm>
          <a:custGeom>
            <a:rect b="b" l="l" r="r" t="t"/>
            <a:pathLst>
              <a:path extrusionOk="0" h="2502" w="2851">
                <a:moveTo>
                  <a:pt x="1423" y="1"/>
                </a:moveTo>
                <a:cubicBezTo>
                  <a:pt x="1210" y="1"/>
                  <a:pt x="995" y="55"/>
                  <a:pt x="798" y="170"/>
                </a:cubicBezTo>
                <a:cubicBezTo>
                  <a:pt x="198" y="517"/>
                  <a:pt x="0" y="1281"/>
                  <a:pt x="347" y="1881"/>
                </a:cubicBezTo>
                <a:cubicBezTo>
                  <a:pt x="579" y="2279"/>
                  <a:pt x="998" y="2502"/>
                  <a:pt x="1428" y="2502"/>
                </a:cubicBezTo>
                <a:cubicBezTo>
                  <a:pt x="1641" y="2502"/>
                  <a:pt x="1856" y="2447"/>
                  <a:pt x="2053" y="2333"/>
                </a:cubicBezTo>
                <a:cubicBezTo>
                  <a:pt x="2653" y="1986"/>
                  <a:pt x="2851" y="1221"/>
                  <a:pt x="2504" y="621"/>
                </a:cubicBezTo>
                <a:cubicBezTo>
                  <a:pt x="2272" y="223"/>
                  <a:pt x="1853" y="1"/>
                  <a:pt x="14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5323482" y="1241747"/>
            <a:ext cx="215393" cy="188563"/>
          </a:xfrm>
          <a:custGeom>
            <a:rect b="b" l="l" r="r" t="t"/>
            <a:pathLst>
              <a:path extrusionOk="0" h="2502" w="2858">
                <a:moveTo>
                  <a:pt x="1430" y="0"/>
                </a:moveTo>
                <a:cubicBezTo>
                  <a:pt x="995" y="0"/>
                  <a:pt x="572" y="227"/>
                  <a:pt x="342" y="632"/>
                </a:cubicBezTo>
                <a:cubicBezTo>
                  <a:pt x="1" y="1232"/>
                  <a:pt x="210" y="1997"/>
                  <a:pt x="810" y="2338"/>
                </a:cubicBezTo>
                <a:cubicBezTo>
                  <a:pt x="1005" y="2449"/>
                  <a:pt x="1218" y="2502"/>
                  <a:pt x="1427" y="2502"/>
                </a:cubicBezTo>
                <a:cubicBezTo>
                  <a:pt x="1863" y="2502"/>
                  <a:pt x="2286" y="2275"/>
                  <a:pt x="2516" y="1870"/>
                </a:cubicBezTo>
                <a:cubicBezTo>
                  <a:pt x="2857" y="1270"/>
                  <a:pt x="2648" y="505"/>
                  <a:pt x="2048" y="164"/>
                </a:cubicBezTo>
                <a:cubicBezTo>
                  <a:pt x="1853" y="53"/>
                  <a:pt x="1640" y="0"/>
                  <a:pt x="14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3967245" y="1607565"/>
            <a:ext cx="215318" cy="188563"/>
          </a:xfrm>
          <a:custGeom>
            <a:rect b="b" l="l" r="r" t="t"/>
            <a:pathLst>
              <a:path extrusionOk="0" h="2502" w="2857">
                <a:moveTo>
                  <a:pt x="1430" y="1"/>
                </a:moveTo>
                <a:cubicBezTo>
                  <a:pt x="998" y="1"/>
                  <a:pt x="579" y="223"/>
                  <a:pt x="347" y="621"/>
                </a:cubicBezTo>
                <a:cubicBezTo>
                  <a:pt x="0" y="1221"/>
                  <a:pt x="204" y="1986"/>
                  <a:pt x="798" y="2333"/>
                </a:cubicBezTo>
                <a:cubicBezTo>
                  <a:pt x="997" y="2447"/>
                  <a:pt x="1213" y="2502"/>
                  <a:pt x="1427" y="2502"/>
                </a:cubicBezTo>
                <a:cubicBezTo>
                  <a:pt x="1859" y="2502"/>
                  <a:pt x="2278" y="2279"/>
                  <a:pt x="2510" y="1881"/>
                </a:cubicBezTo>
                <a:cubicBezTo>
                  <a:pt x="2857" y="1281"/>
                  <a:pt x="2653" y="517"/>
                  <a:pt x="2059" y="170"/>
                </a:cubicBezTo>
                <a:cubicBezTo>
                  <a:pt x="1860" y="55"/>
                  <a:pt x="1644" y="1"/>
                  <a:pt x="14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3605124" y="1241747"/>
            <a:ext cx="215393" cy="188563"/>
          </a:xfrm>
          <a:custGeom>
            <a:rect b="b" l="l" r="r" t="t"/>
            <a:pathLst>
              <a:path extrusionOk="0" h="2502" w="2858">
                <a:moveTo>
                  <a:pt x="1428" y="0"/>
                </a:moveTo>
                <a:cubicBezTo>
                  <a:pt x="1218" y="0"/>
                  <a:pt x="1005" y="53"/>
                  <a:pt x="810" y="164"/>
                </a:cubicBezTo>
                <a:cubicBezTo>
                  <a:pt x="210" y="505"/>
                  <a:pt x="1" y="1270"/>
                  <a:pt x="342" y="1870"/>
                </a:cubicBezTo>
                <a:cubicBezTo>
                  <a:pt x="572" y="2275"/>
                  <a:pt x="993" y="2502"/>
                  <a:pt x="1426" y="2502"/>
                </a:cubicBezTo>
                <a:cubicBezTo>
                  <a:pt x="1635" y="2502"/>
                  <a:pt x="1848" y="2449"/>
                  <a:pt x="2043" y="2338"/>
                </a:cubicBezTo>
                <a:cubicBezTo>
                  <a:pt x="2643" y="1997"/>
                  <a:pt x="2857" y="1232"/>
                  <a:pt x="2516" y="632"/>
                </a:cubicBezTo>
                <a:cubicBezTo>
                  <a:pt x="2286" y="227"/>
                  <a:pt x="1863" y="0"/>
                  <a:pt x="1428" y="0"/>
                </a:cubicBezTo>
                <a:close/>
              </a:path>
            </a:pathLst>
          </a:custGeom>
          <a:solidFill>
            <a:srgbClr val="999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657917" y="3137800"/>
            <a:ext cx="1030800" cy="1179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839738" y="2596915"/>
            <a:ext cx="667470" cy="667470"/>
          </a:xfrm>
          <a:custGeom>
            <a:rect b="b" l="l" r="r" t="t"/>
            <a:pathLst>
              <a:path extrusionOk="0" h="11008" w="11008">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rgbClr val="B3B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2357501" y="3137800"/>
            <a:ext cx="1030800" cy="1179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2554597" y="2596915"/>
            <a:ext cx="667470" cy="667470"/>
          </a:xfrm>
          <a:custGeom>
            <a:rect b="b" l="l" r="r" t="t"/>
            <a:pathLst>
              <a:path extrusionOk="0" h="11008" w="11008">
                <a:moveTo>
                  <a:pt x="5504" y="1"/>
                </a:moveTo>
                <a:cubicBezTo>
                  <a:pt x="2461" y="1"/>
                  <a:pt x="1" y="2467"/>
                  <a:pt x="1" y="5504"/>
                </a:cubicBezTo>
                <a:cubicBezTo>
                  <a:pt x="1" y="8542"/>
                  <a:pt x="2461" y="11008"/>
                  <a:pt x="5504" y="11008"/>
                </a:cubicBezTo>
                <a:cubicBezTo>
                  <a:pt x="8542" y="11008"/>
                  <a:pt x="11008" y="8542"/>
                  <a:pt x="11008" y="5504"/>
                </a:cubicBezTo>
                <a:cubicBezTo>
                  <a:pt x="11008" y="2467"/>
                  <a:pt x="8542" y="1"/>
                  <a:pt x="55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5756670" y="3137800"/>
            <a:ext cx="1030800" cy="1179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5938169" y="2596915"/>
            <a:ext cx="667834" cy="667470"/>
          </a:xfrm>
          <a:custGeom>
            <a:rect b="b" l="l" r="r" t="t"/>
            <a:pathLst>
              <a:path extrusionOk="0" h="11008" w="11014">
                <a:moveTo>
                  <a:pt x="5504" y="1"/>
                </a:moveTo>
                <a:cubicBezTo>
                  <a:pt x="2466" y="1"/>
                  <a:pt x="1" y="2467"/>
                  <a:pt x="1" y="5504"/>
                </a:cubicBezTo>
                <a:cubicBezTo>
                  <a:pt x="1" y="8542"/>
                  <a:pt x="2466" y="11008"/>
                  <a:pt x="5504" y="11008"/>
                </a:cubicBezTo>
                <a:cubicBezTo>
                  <a:pt x="8548" y="11008"/>
                  <a:pt x="11013" y="8542"/>
                  <a:pt x="11013" y="5504"/>
                </a:cubicBezTo>
                <a:cubicBezTo>
                  <a:pt x="11013" y="2467"/>
                  <a:pt x="8548" y="1"/>
                  <a:pt x="55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4057085" y="3137800"/>
            <a:ext cx="1030800" cy="1179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4238606" y="2596915"/>
            <a:ext cx="667773" cy="667470"/>
          </a:xfrm>
          <a:custGeom>
            <a:rect b="b" l="l" r="r" t="t"/>
            <a:pathLst>
              <a:path extrusionOk="0" h="11008" w="11013">
                <a:moveTo>
                  <a:pt x="5504" y="1"/>
                </a:moveTo>
                <a:cubicBezTo>
                  <a:pt x="2466" y="1"/>
                  <a:pt x="0" y="2467"/>
                  <a:pt x="0" y="5504"/>
                </a:cubicBezTo>
                <a:cubicBezTo>
                  <a:pt x="0" y="8542"/>
                  <a:pt x="2466" y="11008"/>
                  <a:pt x="5504" y="11008"/>
                </a:cubicBezTo>
                <a:cubicBezTo>
                  <a:pt x="8547" y="11008"/>
                  <a:pt x="11007" y="8542"/>
                  <a:pt x="11013" y="5504"/>
                </a:cubicBezTo>
                <a:cubicBezTo>
                  <a:pt x="11013" y="2467"/>
                  <a:pt x="8547"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7456254" y="3137800"/>
            <a:ext cx="1030800" cy="1179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637934" y="2596915"/>
            <a:ext cx="667834" cy="667470"/>
          </a:xfrm>
          <a:custGeom>
            <a:rect b="b" l="l" r="r" t="t"/>
            <a:pathLst>
              <a:path extrusionOk="0" h="11008" w="11014">
                <a:moveTo>
                  <a:pt x="5510" y="1"/>
                </a:moveTo>
                <a:cubicBezTo>
                  <a:pt x="2466" y="1"/>
                  <a:pt x="1" y="2467"/>
                  <a:pt x="1" y="5504"/>
                </a:cubicBezTo>
                <a:cubicBezTo>
                  <a:pt x="1" y="8542"/>
                  <a:pt x="2466" y="11008"/>
                  <a:pt x="5510" y="11008"/>
                </a:cubicBezTo>
                <a:cubicBezTo>
                  <a:pt x="8548" y="11008"/>
                  <a:pt x="11013" y="8542"/>
                  <a:pt x="11013" y="5504"/>
                </a:cubicBezTo>
                <a:cubicBezTo>
                  <a:pt x="11013" y="2467"/>
                  <a:pt x="8548" y="1"/>
                  <a:pt x="55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nvSpPr>
        <p:spPr>
          <a:xfrm>
            <a:off x="657925" y="3290200"/>
            <a:ext cx="1030800" cy="7245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solidFill>
                  <a:srgbClr val="0D0D0D"/>
                </a:solidFill>
                <a:highlight>
                  <a:srgbClr val="FFFFFF"/>
                </a:highlight>
                <a:latin typeface="Roboto"/>
                <a:ea typeface="Roboto"/>
                <a:cs typeface="Roboto"/>
                <a:sym typeface="Roboto"/>
              </a:rPr>
              <a:t>Emphasizes teamwork, transparency, and adaptability</a:t>
            </a:r>
            <a:endParaRPr sz="1100">
              <a:solidFill>
                <a:srgbClr val="000000"/>
              </a:solidFill>
              <a:latin typeface="Roboto"/>
              <a:ea typeface="Roboto"/>
              <a:cs typeface="Roboto"/>
              <a:sym typeface="Roboto"/>
            </a:endParaRPr>
          </a:p>
        </p:txBody>
      </p:sp>
      <p:sp>
        <p:nvSpPr>
          <p:cNvPr id="215" name="Google Shape;215;p23"/>
          <p:cNvSpPr txBox="1"/>
          <p:nvPr/>
        </p:nvSpPr>
        <p:spPr>
          <a:xfrm>
            <a:off x="2357500" y="3290252"/>
            <a:ext cx="1030800" cy="8895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000">
                <a:solidFill>
                  <a:schemeClr val="dk1"/>
                </a:solidFill>
                <a:latin typeface="Roboto"/>
                <a:ea typeface="Roboto"/>
                <a:cs typeface="Roboto"/>
                <a:sym typeface="Roboto"/>
              </a:rPr>
              <a:t>usually lasting 1- 4 weeks to deliver manageable increments of the project.</a:t>
            </a:r>
            <a:endParaRPr sz="1000">
              <a:solidFill>
                <a:schemeClr val="dk1"/>
              </a:solidFill>
              <a:latin typeface="Roboto"/>
              <a:ea typeface="Roboto"/>
              <a:cs typeface="Roboto"/>
              <a:sym typeface="Roboto"/>
            </a:endParaRPr>
          </a:p>
        </p:txBody>
      </p:sp>
      <p:sp>
        <p:nvSpPr>
          <p:cNvPr id="216" name="Google Shape;216;p23"/>
          <p:cNvSpPr txBox="1"/>
          <p:nvPr/>
        </p:nvSpPr>
        <p:spPr>
          <a:xfrm>
            <a:off x="4057088" y="3356476"/>
            <a:ext cx="1030800" cy="724500"/>
          </a:xfrm>
          <a:prstGeom prst="rect">
            <a:avLst/>
          </a:prstGeom>
          <a:noFill/>
          <a:ln>
            <a:noFill/>
          </a:ln>
        </p:spPr>
        <p:txBody>
          <a:bodyPr anchorCtr="0" anchor="ctr" bIns="0" lIns="0" spcFirstLastPara="1" rIns="0" wrap="square" tIns="6700">
            <a:noAutofit/>
          </a:bodyPr>
          <a:lstStyle/>
          <a:p>
            <a:pPr indent="0" lvl="0" marL="12700" rtl="0" algn="ctr">
              <a:spcBef>
                <a:spcPts val="0"/>
              </a:spcBef>
              <a:spcAft>
                <a:spcPts val="0"/>
              </a:spcAft>
              <a:buClr>
                <a:schemeClr val="dk1"/>
              </a:buClr>
              <a:buSzPts val="1100"/>
              <a:buFont typeface="Arial"/>
              <a:buNone/>
            </a:pPr>
            <a:r>
              <a:rPr lang="es" sz="1100">
                <a:solidFill>
                  <a:schemeClr val="dk1"/>
                </a:solidFill>
                <a:latin typeface="Roboto"/>
                <a:ea typeface="Roboto"/>
                <a:cs typeface="Roboto"/>
                <a:sym typeface="Roboto"/>
              </a:rPr>
              <a:t>daily standup and sprint reviews to align team &amp; track progress </a:t>
            </a:r>
            <a:endParaRPr sz="1100">
              <a:solidFill>
                <a:srgbClr val="000000"/>
              </a:solidFill>
              <a:latin typeface="Roboto"/>
              <a:ea typeface="Roboto"/>
              <a:cs typeface="Roboto"/>
              <a:sym typeface="Roboto"/>
            </a:endParaRPr>
          </a:p>
        </p:txBody>
      </p:sp>
      <p:sp>
        <p:nvSpPr>
          <p:cNvPr id="217" name="Google Shape;217;p23"/>
          <p:cNvSpPr txBox="1"/>
          <p:nvPr/>
        </p:nvSpPr>
        <p:spPr>
          <a:xfrm>
            <a:off x="5756675" y="3290239"/>
            <a:ext cx="1030800" cy="7245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0"/>
              </a:spcBef>
              <a:spcAft>
                <a:spcPts val="0"/>
              </a:spcAft>
              <a:buNone/>
            </a:pPr>
            <a:r>
              <a:rPr lang="es" sz="1100">
                <a:latin typeface="Roboto"/>
                <a:ea typeface="Roboto"/>
                <a:cs typeface="Roboto"/>
                <a:sym typeface="Roboto"/>
              </a:rPr>
              <a:t>Quick adaptation to changing </a:t>
            </a:r>
            <a:r>
              <a:rPr lang="es" sz="1100">
                <a:latin typeface="Roboto"/>
                <a:ea typeface="Roboto"/>
                <a:cs typeface="Roboto"/>
                <a:sym typeface="Roboto"/>
              </a:rPr>
              <a:t>requirements</a:t>
            </a:r>
            <a:endParaRPr sz="1100">
              <a:solidFill>
                <a:srgbClr val="000000"/>
              </a:solidFill>
              <a:latin typeface="Roboto"/>
              <a:ea typeface="Roboto"/>
              <a:cs typeface="Roboto"/>
              <a:sym typeface="Roboto"/>
            </a:endParaRPr>
          </a:p>
        </p:txBody>
      </p:sp>
      <p:sp>
        <p:nvSpPr>
          <p:cNvPr id="218" name="Google Shape;218;p23"/>
          <p:cNvSpPr txBox="1"/>
          <p:nvPr/>
        </p:nvSpPr>
        <p:spPr>
          <a:xfrm>
            <a:off x="7456275" y="3290239"/>
            <a:ext cx="1030800" cy="7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Roboto"/>
                <a:ea typeface="Roboto"/>
                <a:cs typeface="Roboto"/>
                <a:sym typeface="Roboto"/>
              </a:rPr>
              <a:t>Transparent communication, prioritize product backlog</a:t>
            </a:r>
            <a:endParaRPr sz="1100"/>
          </a:p>
        </p:txBody>
      </p:sp>
      <p:sp>
        <p:nvSpPr>
          <p:cNvPr id="219" name="Google Shape;219;p23"/>
          <p:cNvSpPr/>
          <p:nvPr/>
        </p:nvSpPr>
        <p:spPr>
          <a:xfrm>
            <a:off x="507025" y="4173100"/>
            <a:ext cx="1374300" cy="635100"/>
          </a:xfrm>
          <a:prstGeom prst="roundRect">
            <a:avLst>
              <a:gd fmla="val 50000" name="adj"/>
            </a:avLst>
          </a:prstGeom>
          <a:solidFill>
            <a:srgbClr val="B3B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txBox="1"/>
          <p:nvPr/>
        </p:nvSpPr>
        <p:spPr>
          <a:xfrm>
            <a:off x="486175" y="4145050"/>
            <a:ext cx="1374300" cy="6675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sz="1200">
                <a:solidFill>
                  <a:schemeClr val="lt1"/>
                </a:solidFill>
                <a:latin typeface="Roboto"/>
                <a:ea typeface="Roboto"/>
                <a:cs typeface="Roboto"/>
                <a:sym typeface="Roboto"/>
              </a:rPr>
              <a:t>Collaboration and Adaptability</a:t>
            </a:r>
            <a:endParaRPr b="1" sz="1200">
              <a:solidFill>
                <a:schemeClr val="lt1"/>
              </a:solidFill>
              <a:latin typeface="Roboto"/>
              <a:ea typeface="Roboto"/>
              <a:cs typeface="Roboto"/>
              <a:sym typeface="Roboto"/>
            </a:endParaRPr>
          </a:p>
        </p:txBody>
      </p:sp>
      <p:sp>
        <p:nvSpPr>
          <p:cNvPr id="221" name="Google Shape;221;p23"/>
          <p:cNvSpPr/>
          <p:nvPr/>
        </p:nvSpPr>
        <p:spPr>
          <a:xfrm>
            <a:off x="2285800" y="4213150"/>
            <a:ext cx="1174200" cy="5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3985400" y="4173100"/>
            <a:ext cx="1174200" cy="595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5684975" y="4192225"/>
            <a:ext cx="1174200" cy="520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7384550" y="4204525"/>
            <a:ext cx="1174200" cy="481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txBox="1"/>
          <p:nvPr/>
        </p:nvSpPr>
        <p:spPr>
          <a:xfrm>
            <a:off x="2285788" y="4362742"/>
            <a:ext cx="11742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lt1"/>
                </a:solidFill>
                <a:latin typeface="Roboto"/>
                <a:ea typeface="Roboto"/>
                <a:cs typeface="Roboto"/>
                <a:sym typeface="Roboto"/>
              </a:rPr>
              <a:t>Sprints</a:t>
            </a:r>
            <a:endParaRPr b="1">
              <a:solidFill>
                <a:schemeClr val="lt1"/>
              </a:solidFill>
              <a:latin typeface="Roboto"/>
              <a:ea typeface="Roboto"/>
              <a:cs typeface="Roboto"/>
              <a:sym typeface="Roboto"/>
            </a:endParaRPr>
          </a:p>
        </p:txBody>
      </p:sp>
      <p:sp>
        <p:nvSpPr>
          <p:cNvPr id="226" name="Google Shape;226;p23"/>
          <p:cNvSpPr txBox="1"/>
          <p:nvPr/>
        </p:nvSpPr>
        <p:spPr>
          <a:xfrm>
            <a:off x="3985375" y="4314167"/>
            <a:ext cx="11742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sz="1100">
                <a:solidFill>
                  <a:schemeClr val="lt1"/>
                </a:solidFill>
                <a:latin typeface="Roboto"/>
                <a:ea typeface="Roboto"/>
                <a:cs typeface="Roboto"/>
                <a:sym typeface="Roboto"/>
              </a:rPr>
              <a:t>Regular Meetings</a:t>
            </a:r>
            <a:endParaRPr b="1" sz="1100">
              <a:solidFill>
                <a:schemeClr val="lt1"/>
              </a:solidFill>
              <a:latin typeface="Roboto"/>
              <a:ea typeface="Roboto"/>
              <a:cs typeface="Roboto"/>
              <a:sym typeface="Roboto"/>
            </a:endParaRPr>
          </a:p>
        </p:txBody>
      </p:sp>
      <p:sp>
        <p:nvSpPr>
          <p:cNvPr id="227" name="Google Shape;227;p23"/>
          <p:cNvSpPr txBox="1"/>
          <p:nvPr/>
        </p:nvSpPr>
        <p:spPr>
          <a:xfrm>
            <a:off x="5684963" y="4277492"/>
            <a:ext cx="11742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lt1"/>
                </a:solidFill>
                <a:latin typeface="Roboto"/>
                <a:ea typeface="Roboto"/>
                <a:cs typeface="Roboto"/>
                <a:sym typeface="Roboto"/>
              </a:rPr>
              <a:t>Efficient</a:t>
            </a:r>
            <a:endParaRPr b="1">
              <a:solidFill>
                <a:schemeClr val="lt1"/>
              </a:solidFill>
              <a:latin typeface="Roboto"/>
              <a:ea typeface="Roboto"/>
              <a:cs typeface="Roboto"/>
              <a:sym typeface="Roboto"/>
            </a:endParaRPr>
          </a:p>
        </p:txBody>
      </p:sp>
      <p:sp>
        <p:nvSpPr>
          <p:cNvPr id="228" name="Google Shape;228;p23"/>
          <p:cNvSpPr txBox="1"/>
          <p:nvPr/>
        </p:nvSpPr>
        <p:spPr>
          <a:xfrm>
            <a:off x="7384550" y="4277500"/>
            <a:ext cx="12459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rPr b="1" lang="es">
                <a:solidFill>
                  <a:schemeClr val="lt1"/>
                </a:solidFill>
                <a:latin typeface="Roboto"/>
                <a:ea typeface="Roboto"/>
                <a:cs typeface="Roboto"/>
                <a:sym typeface="Roboto"/>
              </a:rPr>
              <a:t>Customer Centric</a:t>
            </a:r>
            <a:endParaRPr b="1">
              <a:solidFill>
                <a:schemeClr val="lt1"/>
              </a:solidFill>
              <a:latin typeface="Roboto"/>
              <a:ea typeface="Roboto"/>
              <a:cs typeface="Roboto"/>
              <a:sym typeface="Roboto"/>
            </a:endParaRPr>
          </a:p>
        </p:txBody>
      </p:sp>
      <p:sp>
        <p:nvSpPr>
          <p:cNvPr id="229" name="Google Shape;229;p23"/>
          <p:cNvSpPr/>
          <p:nvPr/>
        </p:nvSpPr>
        <p:spPr>
          <a:xfrm>
            <a:off x="2711825" y="2890175"/>
            <a:ext cx="322151" cy="201675"/>
          </a:xfrm>
          <a:custGeom>
            <a:rect b="b" l="l" r="r" t="t"/>
            <a:pathLst>
              <a:path extrusionOk="0" h="6336" w="10121">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2715995" y="2769476"/>
            <a:ext cx="308878" cy="185537"/>
          </a:xfrm>
          <a:custGeom>
            <a:rect b="b" l="l" r="r" t="t"/>
            <a:pathLst>
              <a:path extrusionOk="0" h="5829" w="9704">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6090998" y="274854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6183082" y="282432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6166403" y="286449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6267208" y="292589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6327463" y="298653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6195209" y="285428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3"/>
          <p:cNvGrpSpPr/>
          <p:nvPr/>
        </p:nvGrpSpPr>
        <p:grpSpPr>
          <a:xfrm>
            <a:off x="4413175" y="2797112"/>
            <a:ext cx="333888" cy="267105"/>
            <a:chOff x="7500054" y="2934735"/>
            <a:chExt cx="350576" cy="280454"/>
          </a:xfrm>
        </p:grpSpPr>
        <p:sp>
          <p:nvSpPr>
            <p:cNvPr id="238" name="Google Shape;238;p23"/>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3"/>
          <p:cNvSpPr/>
          <p:nvPr/>
        </p:nvSpPr>
        <p:spPr>
          <a:xfrm>
            <a:off x="8034707" y="2760873"/>
            <a:ext cx="107299" cy="136837"/>
          </a:xfrm>
          <a:custGeom>
            <a:rect b="b" l="l" r="r" t="t"/>
            <a:pathLst>
              <a:path extrusionOk="0" h="4299" w="3371">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7797096" y="2778284"/>
            <a:ext cx="214152" cy="322183"/>
          </a:xfrm>
          <a:custGeom>
            <a:rect b="b" l="l" r="r" t="t"/>
            <a:pathLst>
              <a:path extrusionOk="0" h="10122" w="6728">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7838411" y="3065168"/>
            <a:ext cx="11395" cy="34918"/>
          </a:xfrm>
          <a:custGeom>
            <a:rect b="b" l="l" r="r" t="t"/>
            <a:pathLst>
              <a:path extrusionOk="0" h="1097" w="358">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7957391" y="3065168"/>
            <a:ext cx="11395" cy="34918"/>
          </a:xfrm>
          <a:custGeom>
            <a:rect b="b" l="l" r="r" t="t"/>
            <a:pathLst>
              <a:path extrusionOk="0" h="1097" w="358">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7999471" y="2779048"/>
            <a:ext cx="178534" cy="186110"/>
          </a:xfrm>
          <a:custGeom>
            <a:rect b="b" l="l" r="r" t="t"/>
            <a:pathLst>
              <a:path extrusionOk="0" h="5847" w="5609">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3"/>
          <p:cNvGrpSpPr/>
          <p:nvPr/>
        </p:nvGrpSpPr>
        <p:grpSpPr>
          <a:xfrm>
            <a:off x="949455" y="2806831"/>
            <a:ext cx="414032" cy="278955"/>
            <a:chOff x="3271200" y="3863875"/>
            <a:chExt cx="481825" cy="366950"/>
          </a:xfrm>
        </p:grpSpPr>
        <p:sp>
          <p:nvSpPr>
            <p:cNvPr id="252" name="Google Shape;252;p2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3" name="Google Shape;253;p2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mc:AlternateContent>
    <mc:Choice Requires="p14">
      <p:transition p14:dur="400">
        <p14:flip dir="l"/>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4"/>
          <p:cNvSpPr txBox="1"/>
          <p:nvPr>
            <p:ph type="title"/>
          </p:nvPr>
        </p:nvSpPr>
        <p:spPr>
          <a:xfrm>
            <a:off x="2857489" y="536650"/>
            <a:ext cx="34290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SCRUM </a:t>
            </a:r>
            <a:r>
              <a:rPr lang="es"/>
              <a:t>ROLES</a:t>
            </a:r>
            <a:endParaRPr/>
          </a:p>
        </p:txBody>
      </p:sp>
      <p:grpSp>
        <p:nvGrpSpPr>
          <p:cNvPr id="259" name="Google Shape;259;p24"/>
          <p:cNvGrpSpPr/>
          <p:nvPr/>
        </p:nvGrpSpPr>
        <p:grpSpPr>
          <a:xfrm>
            <a:off x="1121100" y="1606222"/>
            <a:ext cx="1618525" cy="2158053"/>
            <a:chOff x="740100" y="1606222"/>
            <a:chExt cx="1618525" cy="2158053"/>
          </a:xfrm>
        </p:grpSpPr>
        <p:sp>
          <p:nvSpPr>
            <p:cNvPr id="260" name="Google Shape;260;p24"/>
            <p:cNvSpPr/>
            <p:nvPr/>
          </p:nvSpPr>
          <p:spPr>
            <a:xfrm>
              <a:off x="740100"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1074575"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24"/>
            <p:cNvCxnSpPr/>
            <p:nvPr/>
          </p:nvCxnSpPr>
          <p:spPr>
            <a:xfrm>
              <a:off x="1549363" y="2890375"/>
              <a:ext cx="0" cy="873900"/>
            </a:xfrm>
            <a:prstGeom prst="straightConnector1">
              <a:avLst/>
            </a:prstGeom>
            <a:noFill/>
            <a:ln cap="flat" cmpd="sng" w="19050">
              <a:solidFill>
                <a:srgbClr val="CCCCCC"/>
              </a:solidFill>
              <a:prstDash val="solid"/>
              <a:round/>
              <a:headEnd len="med" w="med" type="none"/>
              <a:tailEnd len="med" w="med" type="oval"/>
            </a:ln>
          </p:spPr>
        </p:cxnSp>
      </p:grpSp>
      <p:grpSp>
        <p:nvGrpSpPr>
          <p:cNvPr id="263" name="Google Shape;263;p24"/>
          <p:cNvGrpSpPr/>
          <p:nvPr/>
        </p:nvGrpSpPr>
        <p:grpSpPr>
          <a:xfrm>
            <a:off x="3673800" y="1606222"/>
            <a:ext cx="1618525" cy="2158053"/>
            <a:chOff x="2807025" y="1606222"/>
            <a:chExt cx="1618525" cy="2158053"/>
          </a:xfrm>
        </p:grpSpPr>
        <p:sp>
          <p:nvSpPr>
            <p:cNvPr id="264" name="Google Shape;264;p24"/>
            <p:cNvSpPr/>
            <p:nvPr/>
          </p:nvSpPr>
          <p:spPr>
            <a:xfrm>
              <a:off x="2807025"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3141500"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24"/>
            <p:cNvCxnSpPr/>
            <p:nvPr/>
          </p:nvCxnSpPr>
          <p:spPr>
            <a:xfrm>
              <a:off x="3616288" y="2890375"/>
              <a:ext cx="0" cy="873900"/>
            </a:xfrm>
            <a:prstGeom prst="straightConnector1">
              <a:avLst/>
            </a:prstGeom>
            <a:noFill/>
            <a:ln cap="flat" cmpd="sng" w="19050">
              <a:solidFill>
                <a:srgbClr val="CCCCCC"/>
              </a:solidFill>
              <a:prstDash val="solid"/>
              <a:round/>
              <a:headEnd len="med" w="med" type="none"/>
              <a:tailEnd len="med" w="med" type="oval"/>
            </a:ln>
          </p:spPr>
        </p:cxnSp>
      </p:grpSp>
      <p:grpSp>
        <p:nvGrpSpPr>
          <p:cNvPr id="267" name="Google Shape;267;p24"/>
          <p:cNvGrpSpPr/>
          <p:nvPr/>
        </p:nvGrpSpPr>
        <p:grpSpPr>
          <a:xfrm>
            <a:off x="6302700" y="1606222"/>
            <a:ext cx="1618525" cy="2158053"/>
            <a:chOff x="4873950" y="1606222"/>
            <a:chExt cx="1618525" cy="2158053"/>
          </a:xfrm>
        </p:grpSpPr>
        <p:sp>
          <p:nvSpPr>
            <p:cNvPr id="268" name="Google Shape;268;p24"/>
            <p:cNvSpPr/>
            <p:nvPr/>
          </p:nvSpPr>
          <p:spPr>
            <a:xfrm>
              <a:off x="4873950" y="1606222"/>
              <a:ext cx="1618525" cy="1381717"/>
            </a:xfrm>
            <a:custGeom>
              <a:rect b="b" l="l" r="r" t="t"/>
              <a:pathLst>
                <a:path extrusionOk="0" h="11286" w="13220">
                  <a:moveTo>
                    <a:pt x="6610" y="1"/>
                  </a:moveTo>
                  <a:cubicBezTo>
                    <a:pt x="2959" y="1"/>
                    <a:pt x="0" y="2959"/>
                    <a:pt x="0" y="6610"/>
                  </a:cubicBezTo>
                  <a:cubicBezTo>
                    <a:pt x="0" y="8436"/>
                    <a:pt x="741" y="10089"/>
                    <a:pt x="1934" y="11286"/>
                  </a:cubicBezTo>
                  <a:lnTo>
                    <a:pt x="6610" y="6610"/>
                  </a:lnTo>
                  <a:lnTo>
                    <a:pt x="11282" y="11286"/>
                  </a:lnTo>
                  <a:cubicBezTo>
                    <a:pt x="12479" y="10089"/>
                    <a:pt x="13219" y="8436"/>
                    <a:pt x="13219" y="6610"/>
                  </a:cubicBezTo>
                  <a:cubicBezTo>
                    <a:pt x="13219" y="2959"/>
                    <a:pt x="10261" y="1"/>
                    <a:pt x="66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5208425" y="1941065"/>
              <a:ext cx="949200" cy="949303"/>
            </a:xfrm>
            <a:custGeom>
              <a:rect b="b" l="l" r="r" t="t"/>
              <a:pathLst>
                <a:path extrusionOk="0" h="7754" w="7753">
                  <a:moveTo>
                    <a:pt x="7752" y="3875"/>
                  </a:moveTo>
                  <a:cubicBezTo>
                    <a:pt x="7752" y="6015"/>
                    <a:pt x="6018" y="7753"/>
                    <a:pt x="3878" y="7753"/>
                  </a:cubicBezTo>
                  <a:cubicBezTo>
                    <a:pt x="1738" y="7753"/>
                    <a:pt x="0" y="6015"/>
                    <a:pt x="0" y="3875"/>
                  </a:cubicBezTo>
                  <a:cubicBezTo>
                    <a:pt x="0" y="1735"/>
                    <a:pt x="1738" y="1"/>
                    <a:pt x="3878" y="1"/>
                  </a:cubicBezTo>
                  <a:cubicBezTo>
                    <a:pt x="6018" y="1"/>
                    <a:pt x="7752" y="1735"/>
                    <a:pt x="7752" y="3875"/>
                  </a:cubicBezTo>
                  <a:close/>
                </a:path>
              </a:pathLst>
            </a:custGeom>
            <a:solidFill>
              <a:srgbClr val="F4F6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24"/>
            <p:cNvCxnSpPr/>
            <p:nvPr/>
          </p:nvCxnSpPr>
          <p:spPr>
            <a:xfrm>
              <a:off x="5683213" y="2890375"/>
              <a:ext cx="0" cy="873900"/>
            </a:xfrm>
            <a:prstGeom prst="straightConnector1">
              <a:avLst/>
            </a:prstGeom>
            <a:noFill/>
            <a:ln cap="flat" cmpd="sng" w="19050">
              <a:solidFill>
                <a:srgbClr val="CCCCCC"/>
              </a:solidFill>
              <a:prstDash val="solid"/>
              <a:round/>
              <a:headEnd len="med" w="med" type="none"/>
              <a:tailEnd len="med" w="med" type="oval"/>
            </a:ln>
          </p:spPr>
        </p:cxnSp>
      </p:grpSp>
      <p:sp>
        <p:nvSpPr>
          <p:cNvPr id="271" name="Google Shape;271;p24"/>
          <p:cNvSpPr txBox="1"/>
          <p:nvPr/>
        </p:nvSpPr>
        <p:spPr>
          <a:xfrm>
            <a:off x="858000" y="3814325"/>
            <a:ext cx="2207400" cy="9204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SzPts val="1100"/>
              <a:buNone/>
            </a:pPr>
            <a:r>
              <a:rPr b="1" lang="es" sz="1200">
                <a:solidFill>
                  <a:schemeClr val="dk1"/>
                </a:solidFill>
                <a:latin typeface="Roboto"/>
                <a:ea typeface="Roboto"/>
                <a:cs typeface="Roboto"/>
                <a:sym typeface="Roboto"/>
              </a:rPr>
              <a:t>PRODUCT OWNER</a:t>
            </a:r>
            <a:endParaRPr b="1" sz="1200">
              <a:solidFill>
                <a:schemeClr val="dk1"/>
              </a:solidFill>
              <a:latin typeface="Roboto"/>
              <a:ea typeface="Roboto"/>
              <a:cs typeface="Roboto"/>
              <a:sym typeface="Roboto"/>
            </a:endParaRPr>
          </a:p>
          <a:p>
            <a:pPr indent="0" lvl="0" marL="0" rtl="0" algn="ctr">
              <a:spcBef>
                <a:spcPts val="0"/>
              </a:spcBef>
              <a:spcAft>
                <a:spcPts val="0"/>
              </a:spcAft>
              <a:buSzPts val="1100"/>
              <a:buNone/>
            </a:pPr>
            <a:r>
              <a:rPr lang="es" sz="1200">
                <a:solidFill>
                  <a:srgbClr val="0D0D0D"/>
                </a:solidFill>
                <a:highlight>
                  <a:srgbClr val="FFFFFF"/>
                </a:highlight>
                <a:latin typeface="Roboto"/>
                <a:ea typeface="Roboto"/>
                <a:cs typeface="Roboto"/>
                <a:sym typeface="Roboto"/>
              </a:rPr>
              <a:t>Responsible for maximizing the value of the product</a:t>
            </a:r>
            <a:endParaRPr sz="1200">
              <a:solidFill>
                <a:schemeClr val="dk1"/>
              </a:solidFill>
              <a:latin typeface="Roboto"/>
              <a:ea typeface="Roboto"/>
              <a:cs typeface="Roboto"/>
              <a:sym typeface="Roboto"/>
            </a:endParaRPr>
          </a:p>
        </p:txBody>
      </p:sp>
      <p:sp>
        <p:nvSpPr>
          <p:cNvPr id="272" name="Google Shape;272;p24"/>
          <p:cNvSpPr txBox="1"/>
          <p:nvPr/>
        </p:nvSpPr>
        <p:spPr>
          <a:xfrm>
            <a:off x="3468325" y="3853975"/>
            <a:ext cx="2207400" cy="9204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SzPts val="1100"/>
              <a:buNone/>
            </a:pPr>
            <a:r>
              <a:rPr b="1" lang="es" sz="1200">
                <a:solidFill>
                  <a:schemeClr val="dk1"/>
                </a:solidFill>
                <a:latin typeface="Roboto"/>
                <a:ea typeface="Roboto"/>
                <a:cs typeface="Roboto"/>
                <a:sym typeface="Roboto"/>
              </a:rPr>
              <a:t>SCRUM</a:t>
            </a:r>
            <a:r>
              <a:rPr b="1" lang="es" sz="1200">
                <a:solidFill>
                  <a:schemeClr val="dk1"/>
                </a:solidFill>
                <a:latin typeface="Roboto"/>
                <a:ea typeface="Roboto"/>
                <a:cs typeface="Roboto"/>
                <a:sym typeface="Roboto"/>
              </a:rPr>
              <a:t> MASTER</a:t>
            </a:r>
            <a:endParaRPr b="1" sz="1200">
              <a:solidFill>
                <a:schemeClr val="dk1"/>
              </a:solidFill>
              <a:latin typeface="Roboto"/>
              <a:ea typeface="Roboto"/>
              <a:cs typeface="Roboto"/>
              <a:sym typeface="Roboto"/>
            </a:endParaRPr>
          </a:p>
          <a:p>
            <a:pPr indent="0" lvl="0" marL="0" rtl="0" algn="ctr">
              <a:spcBef>
                <a:spcPts val="0"/>
              </a:spcBef>
              <a:spcAft>
                <a:spcPts val="0"/>
              </a:spcAft>
              <a:buSzPts val="1100"/>
              <a:buNone/>
            </a:pPr>
            <a:r>
              <a:rPr lang="es" sz="1200">
                <a:solidFill>
                  <a:srgbClr val="0D0D0D"/>
                </a:solidFill>
                <a:highlight>
                  <a:srgbClr val="FFFFFF"/>
                </a:highlight>
                <a:latin typeface="Roboto"/>
                <a:ea typeface="Roboto"/>
                <a:cs typeface="Roboto"/>
                <a:sym typeface="Roboto"/>
              </a:rPr>
              <a:t>Facilitates Scrum processes and shields the team from distractions.</a:t>
            </a:r>
            <a:endParaRPr sz="1200">
              <a:solidFill>
                <a:schemeClr val="dk1"/>
              </a:solidFill>
              <a:latin typeface="Roboto"/>
              <a:ea typeface="Roboto"/>
              <a:cs typeface="Roboto"/>
              <a:sym typeface="Roboto"/>
            </a:endParaRPr>
          </a:p>
        </p:txBody>
      </p:sp>
      <p:sp>
        <p:nvSpPr>
          <p:cNvPr id="273" name="Google Shape;273;p24"/>
          <p:cNvSpPr txBox="1"/>
          <p:nvPr/>
        </p:nvSpPr>
        <p:spPr>
          <a:xfrm>
            <a:off x="6008263" y="3814325"/>
            <a:ext cx="2207400" cy="920400"/>
          </a:xfrm>
          <a:prstGeom prst="rect">
            <a:avLst/>
          </a:prstGeom>
          <a:noFill/>
          <a:ln>
            <a:noFill/>
          </a:ln>
        </p:spPr>
        <p:txBody>
          <a:bodyPr anchorCtr="0" anchor="ctr" bIns="0" lIns="0" spcFirstLastPara="1" rIns="0" wrap="square" tIns="6700">
            <a:noAutofit/>
          </a:bodyPr>
          <a:lstStyle/>
          <a:p>
            <a:pPr indent="0" lvl="0" marL="0" rtl="0" algn="ctr">
              <a:spcBef>
                <a:spcPts val="0"/>
              </a:spcBef>
              <a:spcAft>
                <a:spcPts val="0"/>
              </a:spcAft>
              <a:buSzPts val="1100"/>
              <a:buNone/>
            </a:pPr>
            <a:r>
              <a:rPr b="1" lang="es" sz="1200">
                <a:solidFill>
                  <a:schemeClr val="dk1"/>
                </a:solidFill>
                <a:latin typeface="Roboto"/>
                <a:ea typeface="Roboto"/>
                <a:cs typeface="Roboto"/>
                <a:sym typeface="Roboto"/>
              </a:rPr>
              <a:t>DEVELOPMENT TEAM</a:t>
            </a:r>
            <a:endParaRPr b="1" sz="1200">
              <a:solidFill>
                <a:schemeClr val="dk1"/>
              </a:solidFill>
              <a:latin typeface="Roboto"/>
              <a:ea typeface="Roboto"/>
              <a:cs typeface="Roboto"/>
              <a:sym typeface="Roboto"/>
            </a:endParaRPr>
          </a:p>
          <a:p>
            <a:pPr indent="0" lvl="0" marL="0" rtl="0" algn="ctr">
              <a:spcBef>
                <a:spcPts val="0"/>
              </a:spcBef>
              <a:spcAft>
                <a:spcPts val="0"/>
              </a:spcAft>
              <a:buSzPts val="1100"/>
              <a:buNone/>
            </a:pPr>
            <a:r>
              <a:rPr lang="es" sz="1200">
                <a:solidFill>
                  <a:srgbClr val="0D0D0D"/>
                </a:solidFill>
                <a:highlight>
                  <a:srgbClr val="FFFFFF"/>
                </a:highlight>
                <a:latin typeface="Roboto"/>
                <a:ea typeface="Roboto"/>
                <a:cs typeface="Roboto"/>
                <a:sym typeface="Roboto"/>
              </a:rPr>
              <a:t>A cross-functional group that delivers the product incrementally.</a:t>
            </a:r>
            <a:endParaRPr sz="1200">
              <a:solidFill>
                <a:schemeClr val="dk1"/>
              </a:solidFill>
              <a:latin typeface="Roboto"/>
              <a:ea typeface="Roboto"/>
              <a:cs typeface="Roboto"/>
              <a:sym typeface="Roboto"/>
            </a:endParaRPr>
          </a:p>
        </p:txBody>
      </p:sp>
      <p:pic>
        <p:nvPicPr>
          <p:cNvPr id="274" name="Google Shape;274;p24"/>
          <p:cNvPicPr preferRelativeResize="0"/>
          <p:nvPr/>
        </p:nvPicPr>
        <p:blipFill>
          <a:blip r:embed="rId3">
            <a:alphaModFix/>
          </a:blip>
          <a:stretch>
            <a:fillRect/>
          </a:stretch>
        </p:blipFill>
        <p:spPr>
          <a:xfrm>
            <a:off x="1627350" y="2109888"/>
            <a:ext cx="606025" cy="606025"/>
          </a:xfrm>
          <a:prstGeom prst="rect">
            <a:avLst/>
          </a:prstGeom>
          <a:noFill/>
          <a:ln>
            <a:noFill/>
          </a:ln>
        </p:spPr>
      </p:pic>
      <p:pic>
        <p:nvPicPr>
          <p:cNvPr id="275" name="Google Shape;275;p24"/>
          <p:cNvPicPr preferRelativeResize="0"/>
          <p:nvPr/>
        </p:nvPicPr>
        <p:blipFill>
          <a:blip r:embed="rId4">
            <a:alphaModFix/>
          </a:blip>
          <a:stretch>
            <a:fillRect/>
          </a:stretch>
        </p:blipFill>
        <p:spPr>
          <a:xfrm>
            <a:off x="4217063" y="2146900"/>
            <a:ext cx="532000" cy="532000"/>
          </a:xfrm>
          <a:prstGeom prst="rect">
            <a:avLst/>
          </a:prstGeom>
          <a:noFill/>
          <a:ln>
            <a:noFill/>
          </a:ln>
        </p:spPr>
      </p:pic>
      <p:pic>
        <p:nvPicPr>
          <p:cNvPr id="276" name="Google Shape;276;p24"/>
          <p:cNvPicPr preferRelativeResize="0"/>
          <p:nvPr/>
        </p:nvPicPr>
        <p:blipFill>
          <a:blip r:embed="rId5">
            <a:alphaModFix/>
          </a:blip>
          <a:stretch>
            <a:fillRect/>
          </a:stretch>
        </p:blipFill>
        <p:spPr>
          <a:xfrm>
            <a:off x="6845960" y="2146900"/>
            <a:ext cx="532000" cy="53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gile Infographics by Slidesgo">
  <a:themeElements>
    <a:clrScheme name="Simple Light">
      <a:dk1>
        <a:srgbClr val="000000"/>
      </a:dk1>
      <a:lt1>
        <a:srgbClr val="FFFFFF"/>
      </a:lt1>
      <a:dk2>
        <a:srgbClr val="595959"/>
      </a:dk2>
      <a:lt2>
        <a:srgbClr val="EEEEEE"/>
      </a:lt2>
      <a:accent1>
        <a:srgbClr val="F2506E"/>
      </a:accent1>
      <a:accent2>
        <a:srgbClr val="1D2F40"/>
      </a:accent2>
      <a:accent3>
        <a:srgbClr val="43CAD9"/>
      </a:accent3>
      <a:accent4>
        <a:srgbClr val="F29F05"/>
      </a:accent4>
      <a:accent5>
        <a:srgbClr val="F28080"/>
      </a:accent5>
      <a:accent6>
        <a:srgbClr val="FF8AB7"/>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